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946" r:id="rId2"/>
    <p:sldId id="1089" r:id="rId3"/>
    <p:sldId id="1090" r:id="rId4"/>
    <p:sldId id="1026" r:id="rId5"/>
    <p:sldId id="1640" r:id="rId6"/>
    <p:sldId id="260" r:id="rId7"/>
    <p:sldId id="1634" r:id="rId8"/>
    <p:sldId id="2126" r:id="rId9"/>
    <p:sldId id="1651" r:id="rId10"/>
    <p:sldId id="969" r:id="rId11"/>
    <p:sldId id="1633" r:id="rId12"/>
    <p:sldId id="1592" r:id="rId13"/>
    <p:sldId id="280" r:id="rId14"/>
    <p:sldId id="1637" r:id="rId15"/>
    <p:sldId id="2127" r:id="rId16"/>
    <p:sldId id="2130" r:id="rId17"/>
    <p:sldId id="611" r:id="rId18"/>
    <p:sldId id="1004" r:id="rId19"/>
    <p:sldId id="1035" r:id="rId20"/>
    <p:sldId id="2168" r:id="rId21"/>
    <p:sldId id="2219" r:id="rId22"/>
    <p:sldId id="1684" r:id="rId23"/>
    <p:sldId id="1696" r:id="rId24"/>
    <p:sldId id="281" r:id="rId25"/>
    <p:sldId id="1007" r:id="rId26"/>
    <p:sldId id="2226" r:id="rId27"/>
    <p:sldId id="2212" r:id="rId28"/>
    <p:sldId id="2133" r:id="rId29"/>
    <p:sldId id="2131" r:id="rId30"/>
    <p:sldId id="2132" r:id="rId31"/>
    <p:sldId id="1606" r:id="rId32"/>
    <p:sldId id="2223" r:id="rId33"/>
    <p:sldId id="2164" r:id="rId34"/>
    <p:sldId id="2167" r:id="rId35"/>
    <p:sldId id="2165" r:id="rId36"/>
    <p:sldId id="2166" r:id="rId37"/>
    <p:sldId id="2141" r:id="rId38"/>
    <p:sldId id="2144" r:id="rId39"/>
    <p:sldId id="2146" r:id="rId40"/>
    <p:sldId id="2138" r:id="rId41"/>
    <p:sldId id="2147" r:id="rId42"/>
    <p:sldId id="2149" r:id="rId43"/>
    <p:sldId id="2116" r:id="rId44"/>
    <p:sldId id="2151" r:id="rId45"/>
    <p:sldId id="728" r:id="rId46"/>
    <p:sldId id="1010" r:id="rId47"/>
    <p:sldId id="318" r:id="rId48"/>
    <p:sldId id="319" r:id="rId49"/>
    <p:sldId id="320" r:id="rId50"/>
    <p:sldId id="368" r:id="rId51"/>
    <p:sldId id="1011" r:id="rId52"/>
    <p:sldId id="2213" r:id="rId53"/>
    <p:sldId id="1703" r:id="rId54"/>
    <p:sldId id="2224" r:id="rId55"/>
    <p:sldId id="1692" r:id="rId56"/>
    <p:sldId id="1644" r:id="rId57"/>
    <p:sldId id="1645" r:id="rId58"/>
    <p:sldId id="2216" r:id="rId59"/>
    <p:sldId id="2215" r:id="rId60"/>
    <p:sldId id="2225" r:id="rId61"/>
    <p:sldId id="2227" r:id="rId62"/>
    <p:sldId id="2169" r:id="rId63"/>
    <p:sldId id="1624" r:id="rId64"/>
    <p:sldId id="2171" r:id="rId65"/>
    <p:sldId id="692" r:id="rId66"/>
    <p:sldId id="2214" r:id="rId67"/>
    <p:sldId id="1086" r:id="rId68"/>
    <p:sldId id="94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11C"/>
    <a:srgbClr val="F03D37"/>
    <a:srgbClr val="D43C6F"/>
    <a:srgbClr val="9D25A0"/>
    <a:srgbClr val="FEFAF8"/>
    <a:srgbClr val="F75829"/>
    <a:srgbClr val="FD6A1E"/>
    <a:srgbClr val="E7471F"/>
    <a:srgbClr val="DE36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4844" autoAdjust="0"/>
  </p:normalViewPr>
  <p:slideViewPr>
    <p:cSldViewPr snapToGrid="0" snapToObjects="1">
      <p:cViewPr varScale="1">
        <p:scale>
          <a:sx n="106" d="100"/>
          <a:sy n="106" d="100"/>
        </p:scale>
        <p:origin x="780" y="102"/>
      </p:cViewPr>
      <p:guideLst/>
    </p:cSldViewPr>
  </p:slideViewPr>
  <p:notesTextViewPr>
    <p:cViewPr>
      <p:scale>
        <a:sx n="1" d="1"/>
        <a:sy n="1" d="1"/>
      </p:scale>
      <p:origin x="0" y="0"/>
    </p:cViewPr>
  </p:notesTextViewPr>
  <p:notesViewPr>
    <p:cSldViewPr snapToGrid="0" snapToObjects="1">
      <p:cViewPr varScale="1">
        <p:scale>
          <a:sx n="85" d="100"/>
          <a:sy n="85" d="100"/>
        </p:scale>
        <p:origin x="3822" y="-1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3FAE1-652C-43D4-9EBA-7A7AD634BCD3}" type="doc">
      <dgm:prSet loTypeId="urn:microsoft.com/office/officeart/2008/layout/IncreasingCircleProcess" loCatId="process" qsTypeId="urn:microsoft.com/office/officeart/2005/8/quickstyle/simple5" qsCatId="simple" csTypeId="urn:microsoft.com/office/officeart/2005/8/colors/colorful4" csCatId="colorful" phldr="1"/>
      <dgm:spPr/>
      <dgm:t>
        <a:bodyPr/>
        <a:lstStyle/>
        <a:p>
          <a:endParaRPr lang="en-US"/>
        </a:p>
      </dgm:t>
    </dgm:pt>
    <dgm:pt modelId="{3D6DB4CC-D428-48AA-8559-7DC2F963BF7F}">
      <dgm:prSet phldrT="[Text]"/>
      <dgm:spPr/>
      <dgm:t>
        <a:bodyPr/>
        <a:lstStyle/>
        <a:p>
          <a:r>
            <a:rPr lang="en-US" dirty="0"/>
            <a:t>Judgment</a:t>
          </a:r>
        </a:p>
      </dgm:t>
    </dgm:pt>
    <dgm:pt modelId="{BC1AB7EA-9A53-4769-8762-E9DC8B81A383}" type="parTrans" cxnId="{824F07F8-D45B-4A42-B76F-112A0219ABA9}">
      <dgm:prSet/>
      <dgm:spPr/>
      <dgm:t>
        <a:bodyPr/>
        <a:lstStyle/>
        <a:p>
          <a:endParaRPr lang="en-US"/>
        </a:p>
      </dgm:t>
    </dgm:pt>
    <dgm:pt modelId="{BF1F763D-68D4-41A0-A419-EDC284E48CBE}" type="sibTrans" cxnId="{824F07F8-D45B-4A42-B76F-112A0219ABA9}">
      <dgm:prSet/>
      <dgm:spPr/>
      <dgm:t>
        <a:bodyPr/>
        <a:lstStyle/>
        <a:p>
          <a:endParaRPr lang="en-US"/>
        </a:p>
      </dgm:t>
    </dgm:pt>
    <dgm:pt modelId="{9EB5D4EA-25C7-48BA-88B8-18776BC2C036}">
      <dgm:prSet phldrT="[Text]"/>
      <dgm:spPr/>
      <dgm:t>
        <a:bodyPr/>
        <a:lstStyle/>
        <a:p>
          <a:pPr algn="l"/>
          <a:r>
            <a:rPr lang="en-US" b="1" dirty="0"/>
            <a:t>CONFLICT</a:t>
          </a:r>
          <a:br>
            <a:rPr lang="en-US" dirty="0"/>
          </a:br>
          <a:r>
            <a:rPr lang="en-US" dirty="0"/>
            <a:t> </a:t>
          </a:r>
        </a:p>
      </dgm:t>
    </dgm:pt>
    <dgm:pt modelId="{FE196BFA-4DC8-43E2-B482-2224AAE47914}" type="parTrans" cxnId="{B3F6FF4B-6D0C-448C-A3E1-3A08EAFCC328}">
      <dgm:prSet/>
      <dgm:spPr/>
      <dgm:t>
        <a:bodyPr/>
        <a:lstStyle/>
        <a:p>
          <a:endParaRPr lang="en-US"/>
        </a:p>
      </dgm:t>
    </dgm:pt>
    <dgm:pt modelId="{3AC66302-DB26-43B4-9683-A99B0D8C7BA6}" type="sibTrans" cxnId="{B3F6FF4B-6D0C-448C-A3E1-3A08EAFCC328}">
      <dgm:prSet/>
      <dgm:spPr/>
      <dgm:t>
        <a:bodyPr/>
        <a:lstStyle/>
        <a:p>
          <a:endParaRPr lang="en-US"/>
        </a:p>
      </dgm:t>
    </dgm:pt>
    <dgm:pt modelId="{C6EF1203-7E93-44B2-A3A8-0D5665568323}">
      <dgm:prSet phldrT="[Text]"/>
      <dgm:spPr/>
      <dgm:t>
        <a:bodyPr/>
        <a:lstStyle/>
        <a:p>
          <a:r>
            <a:rPr lang="en-US" dirty="0"/>
            <a:t>Understanding</a:t>
          </a:r>
        </a:p>
      </dgm:t>
    </dgm:pt>
    <dgm:pt modelId="{4F450879-6CD4-4C9C-A5B4-72C85F68673C}" type="parTrans" cxnId="{C2C50DC0-69D9-477D-AD78-6F8A0BCF9807}">
      <dgm:prSet/>
      <dgm:spPr/>
      <dgm:t>
        <a:bodyPr/>
        <a:lstStyle/>
        <a:p>
          <a:endParaRPr lang="en-US"/>
        </a:p>
      </dgm:t>
    </dgm:pt>
    <dgm:pt modelId="{ACD0CEA8-BB93-4EF4-861D-D1CCD7C2A9D2}" type="sibTrans" cxnId="{C2C50DC0-69D9-477D-AD78-6F8A0BCF9807}">
      <dgm:prSet/>
      <dgm:spPr/>
      <dgm:t>
        <a:bodyPr/>
        <a:lstStyle/>
        <a:p>
          <a:endParaRPr lang="en-US"/>
        </a:p>
      </dgm:t>
    </dgm:pt>
    <dgm:pt modelId="{33AB53FC-172F-4E28-AEC1-8563B9036F3B}">
      <dgm:prSet phldrT="[Text]"/>
      <dgm:spPr/>
      <dgm:t>
        <a:bodyPr/>
        <a:lstStyle/>
        <a:p>
          <a:pPr algn="l"/>
          <a:r>
            <a:rPr lang="en-US" b="1" dirty="0"/>
            <a:t>LESS TENSION</a:t>
          </a:r>
        </a:p>
      </dgm:t>
    </dgm:pt>
    <dgm:pt modelId="{F3494ECC-1D99-4AFF-A43D-945E68F9C892}" type="parTrans" cxnId="{728FBF3C-D042-4D69-BCD9-8AE3401DD347}">
      <dgm:prSet/>
      <dgm:spPr/>
      <dgm:t>
        <a:bodyPr/>
        <a:lstStyle/>
        <a:p>
          <a:endParaRPr lang="en-US"/>
        </a:p>
      </dgm:t>
    </dgm:pt>
    <dgm:pt modelId="{F1285191-ADD8-42EB-8714-3EAD2EE3860A}" type="sibTrans" cxnId="{728FBF3C-D042-4D69-BCD9-8AE3401DD347}">
      <dgm:prSet/>
      <dgm:spPr/>
      <dgm:t>
        <a:bodyPr/>
        <a:lstStyle/>
        <a:p>
          <a:endParaRPr lang="en-US"/>
        </a:p>
      </dgm:t>
    </dgm:pt>
    <dgm:pt modelId="{63084D7F-2134-459F-AF62-F79BD57D9376}">
      <dgm:prSet phldrT="[Text]"/>
      <dgm:spPr/>
      <dgm:t>
        <a:bodyPr/>
        <a:lstStyle/>
        <a:p>
          <a:r>
            <a:rPr lang="en-US" dirty="0"/>
            <a:t>Appreciation</a:t>
          </a:r>
        </a:p>
      </dgm:t>
    </dgm:pt>
    <dgm:pt modelId="{E20C8924-44C5-4456-9F9A-4909F8034EE5}" type="parTrans" cxnId="{6B77D618-4F03-4E41-B83A-66666B85A08D}">
      <dgm:prSet/>
      <dgm:spPr/>
      <dgm:t>
        <a:bodyPr/>
        <a:lstStyle/>
        <a:p>
          <a:endParaRPr lang="en-US"/>
        </a:p>
      </dgm:t>
    </dgm:pt>
    <dgm:pt modelId="{FA782F2D-8C40-4918-B343-39C2574704F8}" type="sibTrans" cxnId="{6B77D618-4F03-4E41-B83A-66666B85A08D}">
      <dgm:prSet/>
      <dgm:spPr/>
      <dgm:t>
        <a:bodyPr/>
        <a:lstStyle/>
        <a:p>
          <a:endParaRPr lang="en-US"/>
        </a:p>
      </dgm:t>
    </dgm:pt>
    <dgm:pt modelId="{191A339D-4D17-4388-83F6-D109953887AF}">
      <dgm:prSet phldrT="[Text]"/>
      <dgm:spPr/>
      <dgm:t>
        <a:bodyPr/>
        <a:lstStyle/>
        <a:p>
          <a:r>
            <a:rPr lang="en-US" b="1" dirty="0"/>
            <a:t>MORE EASE, MORE SHARING</a:t>
          </a:r>
        </a:p>
        <a:p>
          <a:r>
            <a:rPr lang="en-US" b="0" i="1" dirty="0"/>
            <a:t>“We use our differences to help each other…”</a:t>
          </a:r>
        </a:p>
      </dgm:t>
    </dgm:pt>
    <dgm:pt modelId="{CC13CA71-2140-4349-A6AF-2034F54F1457}" type="parTrans" cxnId="{6B9A72AD-F4AC-45CA-BA3D-4BA4584931AC}">
      <dgm:prSet/>
      <dgm:spPr/>
      <dgm:t>
        <a:bodyPr/>
        <a:lstStyle/>
        <a:p>
          <a:endParaRPr lang="en-US"/>
        </a:p>
      </dgm:t>
    </dgm:pt>
    <dgm:pt modelId="{2DECC9AB-D773-4856-AE7C-6E93B566B3C7}" type="sibTrans" cxnId="{6B9A72AD-F4AC-45CA-BA3D-4BA4584931AC}">
      <dgm:prSet/>
      <dgm:spPr/>
      <dgm:t>
        <a:bodyPr/>
        <a:lstStyle/>
        <a:p>
          <a:endParaRPr lang="en-US"/>
        </a:p>
      </dgm:t>
    </dgm:pt>
    <dgm:pt modelId="{FF2476E6-BD25-4350-B384-AD85A041C7EB}">
      <dgm:prSet/>
      <dgm:spPr/>
      <dgm:t>
        <a:bodyPr/>
        <a:lstStyle/>
        <a:p>
          <a:pPr algn="l"/>
          <a:r>
            <a:rPr lang="en-US" i="1" dirty="0"/>
            <a:t>“You’re just wrong!!” </a:t>
          </a:r>
        </a:p>
      </dgm:t>
    </dgm:pt>
    <dgm:pt modelId="{BF985A54-03A1-45E7-B600-868469520B80}" type="parTrans" cxnId="{728C7A21-C72A-419D-85EC-82026E8557AB}">
      <dgm:prSet/>
      <dgm:spPr/>
      <dgm:t>
        <a:bodyPr/>
        <a:lstStyle/>
        <a:p>
          <a:endParaRPr lang="en-US"/>
        </a:p>
      </dgm:t>
    </dgm:pt>
    <dgm:pt modelId="{12BEB59B-3365-4768-B883-FDAEBF39A3EA}" type="sibTrans" cxnId="{728C7A21-C72A-419D-85EC-82026E8557AB}">
      <dgm:prSet/>
      <dgm:spPr/>
      <dgm:t>
        <a:bodyPr/>
        <a:lstStyle/>
        <a:p>
          <a:endParaRPr lang="en-US"/>
        </a:p>
      </dgm:t>
    </dgm:pt>
    <dgm:pt modelId="{E23F3425-BA1B-4D6D-9F3B-5EC97A412C34}">
      <dgm:prSet/>
      <dgm:spPr/>
      <dgm:t>
        <a:bodyPr/>
        <a:lstStyle/>
        <a:p>
          <a:pPr algn="l"/>
          <a:endParaRPr lang="en-US" dirty="0"/>
        </a:p>
      </dgm:t>
    </dgm:pt>
    <dgm:pt modelId="{2CB1C4FE-4B9A-4FB5-89F4-3DD7F139E19A}" type="parTrans" cxnId="{EC744213-24C1-45F6-829F-636C82E24AAD}">
      <dgm:prSet/>
      <dgm:spPr/>
      <dgm:t>
        <a:bodyPr/>
        <a:lstStyle/>
        <a:p>
          <a:endParaRPr lang="en-US"/>
        </a:p>
      </dgm:t>
    </dgm:pt>
    <dgm:pt modelId="{83E8F01F-8740-40E9-93E4-C73BE5008B1D}" type="sibTrans" cxnId="{EC744213-24C1-45F6-829F-636C82E24AAD}">
      <dgm:prSet/>
      <dgm:spPr/>
      <dgm:t>
        <a:bodyPr/>
        <a:lstStyle/>
        <a:p>
          <a:endParaRPr lang="en-US"/>
        </a:p>
      </dgm:t>
    </dgm:pt>
    <dgm:pt modelId="{8FF86B7A-0DD9-4BA4-ADA9-D4476422DA03}">
      <dgm:prSet/>
      <dgm:spPr/>
      <dgm:t>
        <a:bodyPr/>
        <a:lstStyle/>
        <a:p>
          <a:pPr algn="l"/>
          <a:r>
            <a:rPr lang="en-US" i="1" dirty="0"/>
            <a:t>“We disagree, but now I think I understand why…” </a:t>
          </a:r>
        </a:p>
      </dgm:t>
    </dgm:pt>
    <dgm:pt modelId="{F00A521C-672D-4E15-95FF-43872876532F}" type="parTrans" cxnId="{7036C8E2-AF3F-4A6C-ADF3-6B2EF34605DB}">
      <dgm:prSet/>
      <dgm:spPr/>
      <dgm:t>
        <a:bodyPr/>
        <a:lstStyle/>
        <a:p>
          <a:endParaRPr lang="en-US"/>
        </a:p>
      </dgm:t>
    </dgm:pt>
    <dgm:pt modelId="{89614C99-BF78-4FDD-9A1B-46B07A9F4B6F}" type="sibTrans" cxnId="{7036C8E2-AF3F-4A6C-ADF3-6B2EF34605DB}">
      <dgm:prSet/>
      <dgm:spPr/>
      <dgm:t>
        <a:bodyPr/>
        <a:lstStyle/>
        <a:p>
          <a:endParaRPr lang="en-US"/>
        </a:p>
      </dgm:t>
    </dgm:pt>
    <dgm:pt modelId="{C838FEBE-8942-4FC5-A8C5-AF523A55EF37}" type="pres">
      <dgm:prSet presAssocID="{0313FAE1-652C-43D4-9EBA-7A7AD634BCD3}" presName="Name0" presStyleCnt="0">
        <dgm:presLayoutVars>
          <dgm:chMax val="7"/>
          <dgm:chPref val="7"/>
          <dgm:dir/>
          <dgm:animOne val="branch"/>
          <dgm:animLvl val="lvl"/>
        </dgm:presLayoutVars>
      </dgm:prSet>
      <dgm:spPr/>
    </dgm:pt>
    <dgm:pt modelId="{E1B9CBC2-7104-4382-A18D-5D3CE7DFDCC2}" type="pres">
      <dgm:prSet presAssocID="{3D6DB4CC-D428-48AA-8559-7DC2F963BF7F}" presName="composite" presStyleCnt="0"/>
      <dgm:spPr/>
    </dgm:pt>
    <dgm:pt modelId="{12049D01-B675-4FA9-B9DF-EA599FC1475A}" type="pres">
      <dgm:prSet presAssocID="{3D6DB4CC-D428-48AA-8559-7DC2F963BF7F}" presName="BackAccent" presStyleLbl="bgShp" presStyleIdx="0" presStyleCnt="3"/>
      <dgm:spPr/>
    </dgm:pt>
    <dgm:pt modelId="{B503C068-9977-42AC-8C8F-7E0EE34616AF}" type="pres">
      <dgm:prSet presAssocID="{3D6DB4CC-D428-48AA-8559-7DC2F963BF7F}" presName="Accent" presStyleLbl="alignNode1" presStyleIdx="0" presStyleCnt="3"/>
      <dgm:spPr/>
    </dgm:pt>
    <dgm:pt modelId="{D8DDAA8B-F63B-499C-ABC5-45799B7BB4F7}" type="pres">
      <dgm:prSet presAssocID="{3D6DB4CC-D428-48AA-8559-7DC2F963BF7F}" presName="Child" presStyleLbl="revTx" presStyleIdx="0" presStyleCnt="6">
        <dgm:presLayoutVars>
          <dgm:chMax val="0"/>
          <dgm:chPref val="0"/>
          <dgm:bulletEnabled val="1"/>
        </dgm:presLayoutVars>
      </dgm:prSet>
      <dgm:spPr/>
    </dgm:pt>
    <dgm:pt modelId="{B14FD421-4353-4618-A4E4-6FA783ABD4FC}" type="pres">
      <dgm:prSet presAssocID="{3D6DB4CC-D428-48AA-8559-7DC2F963BF7F}" presName="Parent" presStyleLbl="revTx" presStyleIdx="1" presStyleCnt="6">
        <dgm:presLayoutVars>
          <dgm:chMax val="1"/>
          <dgm:chPref val="1"/>
          <dgm:bulletEnabled val="1"/>
        </dgm:presLayoutVars>
      </dgm:prSet>
      <dgm:spPr/>
    </dgm:pt>
    <dgm:pt modelId="{FC5ABE7E-CB9B-47AF-A5FC-37644A3442D2}" type="pres">
      <dgm:prSet presAssocID="{BF1F763D-68D4-41A0-A419-EDC284E48CBE}" presName="sibTrans" presStyleCnt="0"/>
      <dgm:spPr/>
    </dgm:pt>
    <dgm:pt modelId="{2802F6B3-B91C-48FC-8CB3-04ADE18D5ED8}" type="pres">
      <dgm:prSet presAssocID="{C6EF1203-7E93-44B2-A3A8-0D5665568323}" presName="composite" presStyleCnt="0"/>
      <dgm:spPr/>
    </dgm:pt>
    <dgm:pt modelId="{AAF52DB6-5F03-4C04-908C-153D028B112E}" type="pres">
      <dgm:prSet presAssocID="{C6EF1203-7E93-44B2-A3A8-0D5665568323}" presName="BackAccent" presStyleLbl="bgShp" presStyleIdx="1" presStyleCnt="3"/>
      <dgm:spPr/>
    </dgm:pt>
    <dgm:pt modelId="{62CA1AD2-3884-44F5-A96C-18AC5A3F61B4}" type="pres">
      <dgm:prSet presAssocID="{C6EF1203-7E93-44B2-A3A8-0D5665568323}" presName="Accent" presStyleLbl="alignNode1" presStyleIdx="1" presStyleCnt="3"/>
      <dgm:spPr/>
    </dgm:pt>
    <dgm:pt modelId="{C91EC1E4-A5A7-4DC0-8692-2F3D57C02365}" type="pres">
      <dgm:prSet presAssocID="{C6EF1203-7E93-44B2-A3A8-0D5665568323}" presName="Child" presStyleLbl="revTx" presStyleIdx="2" presStyleCnt="6">
        <dgm:presLayoutVars>
          <dgm:chMax val="0"/>
          <dgm:chPref val="0"/>
          <dgm:bulletEnabled val="1"/>
        </dgm:presLayoutVars>
      </dgm:prSet>
      <dgm:spPr/>
    </dgm:pt>
    <dgm:pt modelId="{8448435C-4754-4B1F-9334-E4D2805C7026}" type="pres">
      <dgm:prSet presAssocID="{C6EF1203-7E93-44B2-A3A8-0D5665568323}" presName="Parent" presStyleLbl="revTx" presStyleIdx="3" presStyleCnt="6">
        <dgm:presLayoutVars>
          <dgm:chMax val="1"/>
          <dgm:chPref val="1"/>
          <dgm:bulletEnabled val="1"/>
        </dgm:presLayoutVars>
      </dgm:prSet>
      <dgm:spPr/>
    </dgm:pt>
    <dgm:pt modelId="{6F147E69-74AF-49D3-8267-7C734B042A4A}" type="pres">
      <dgm:prSet presAssocID="{ACD0CEA8-BB93-4EF4-861D-D1CCD7C2A9D2}" presName="sibTrans" presStyleCnt="0"/>
      <dgm:spPr/>
    </dgm:pt>
    <dgm:pt modelId="{CBAF6C67-F1D7-4838-BA52-2A3425ECA7BA}" type="pres">
      <dgm:prSet presAssocID="{63084D7F-2134-459F-AF62-F79BD57D9376}" presName="composite" presStyleCnt="0"/>
      <dgm:spPr/>
    </dgm:pt>
    <dgm:pt modelId="{759D35D9-B260-4147-A8EC-374803FB2EF4}" type="pres">
      <dgm:prSet presAssocID="{63084D7F-2134-459F-AF62-F79BD57D9376}" presName="BackAccent" presStyleLbl="bgShp" presStyleIdx="2" presStyleCnt="3"/>
      <dgm:spPr/>
    </dgm:pt>
    <dgm:pt modelId="{E65B1AD8-0250-4AE1-85E7-C15278529201}" type="pres">
      <dgm:prSet presAssocID="{63084D7F-2134-459F-AF62-F79BD57D9376}" presName="Accent" presStyleLbl="alignNode1" presStyleIdx="2" presStyleCnt="3"/>
      <dgm:spPr/>
    </dgm:pt>
    <dgm:pt modelId="{7ECB07B7-5906-466A-BC80-9B8469AFF945}" type="pres">
      <dgm:prSet presAssocID="{63084D7F-2134-459F-AF62-F79BD57D9376}" presName="Child" presStyleLbl="revTx" presStyleIdx="4" presStyleCnt="6">
        <dgm:presLayoutVars>
          <dgm:chMax val="0"/>
          <dgm:chPref val="0"/>
          <dgm:bulletEnabled val="1"/>
        </dgm:presLayoutVars>
      </dgm:prSet>
      <dgm:spPr/>
    </dgm:pt>
    <dgm:pt modelId="{EB9F0193-3966-4C67-A850-343EBFC34B34}" type="pres">
      <dgm:prSet presAssocID="{63084D7F-2134-459F-AF62-F79BD57D9376}" presName="Parent" presStyleLbl="revTx" presStyleIdx="5" presStyleCnt="6">
        <dgm:presLayoutVars>
          <dgm:chMax val="1"/>
          <dgm:chPref val="1"/>
          <dgm:bulletEnabled val="1"/>
        </dgm:presLayoutVars>
      </dgm:prSet>
      <dgm:spPr/>
    </dgm:pt>
  </dgm:ptLst>
  <dgm:cxnLst>
    <dgm:cxn modelId="{01688C07-583C-45E4-82EC-DE1D73312031}" type="presOf" srcId="{3D6DB4CC-D428-48AA-8559-7DC2F963BF7F}" destId="{B14FD421-4353-4618-A4E4-6FA783ABD4FC}" srcOrd="0" destOrd="0" presId="urn:microsoft.com/office/officeart/2008/layout/IncreasingCircleProcess"/>
    <dgm:cxn modelId="{EC744213-24C1-45F6-829F-636C82E24AAD}" srcId="{C6EF1203-7E93-44B2-A3A8-0D5665568323}" destId="{E23F3425-BA1B-4D6D-9F3B-5EC97A412C34}" srcOrd="1" destOrd="0" parTransId="{2CB1C4FE-4B9A-4FB5-89F4-3DD7F139E19A}" sibTransId="{83E8F01F-8740-40E9-93E4-C73BE5008B1D}"/>
    <dgm:cxn modelId="{6B77D618-4F03-4E41-B83A-66666B85A08D}" srcId="{0313FAE1-652C-43D4-9EBA-7A7AD634BCD3}" destId="{63084D7F-2134-459F-AF62-F79BD57D9376}" srcOrd="2" destOrd="0" parTransId="{E20C8924-44C5-4456-9F9A-4909F8034EE5}" sibTransId="{FA782F2D-8C40-4918-B343-39C2574704F8}"/>
    <dgm:cxn modelId="{8E73E61E-3D47-47BE-8670-11C07B04D073}" type="presOf" srcId="{9EB5D4EA-25C7-48BA-88B8-18776BC2C036}" destId="{D8DDAA8B-F63B-499C-ABC5-45799B7BB4F7}" srcOrd="0" destOrd="0" presId="urn:microsoft.com/office/officeart/2008/layout/IncreasingCircleProcess"/>
    <dgm:cxn modelId="{728C7A21-C72A-419D-85EC-82026E8557AB}" srcId="{3D6DB4CC-D428-48AA-8559-7DC2F963BF7F}" destId="{FF2476E6-BD25-4350-B384-AD85A041C7EB}" srcOrd="1" destOrd="0" parTransId="{BF985A54-03A1-45E7-B600-868469520B80}" sibTransId="{12BEB59B-3365-4768-B883-FDAEBF39A3EA}"/>
    <dgm:cxn modelId="{7AEAC231-25F9-47EF-9F0F-A7B15B4BBB18}" type="presOf" srcId="{8FF86B7A-0DD9-4BA4-ADA9-D4476422DA03}" destId="{C91EC1E4-A5A7-4DC0-8692-2F3D57C02365}" srcOrd="0" destOrd="2" presId="urn:microsoft.com/office/officeart/2008/layout/IncreasingCircleProcess"/>
    <dgm:cxn modelId="{728FBF3C-D042-4D69-BCD9-8AE3401DD347}" srcId="{C6EF1203-7E93-44B2-A3A8-0D5665568323}" destId="{33AB53FC-172F-4E28-AEC1-8563B9036F3B}" srcOrd="0" destOrd="0" parTransId="{F3494ECC-1D99-4AFF-A43D-945E68F9C892}" sibTransId="{F1285191-ADD8-42EB-8714-3EAD2EE3860A}"/>
    <dgm:cxn modelId="{236DF05B-B052-4A8C-B647-444455828E1E}" type="presOf" srcId="{0313FAE1-652C-43D4-9EBA-7A7AD634BCD3}" destId="{C838FEBE-8942-4FC5-A8C5-AF523A55EF37}" srcOrd="0" destOrd="0" presId="urn:microsoft.com/office/officeart/2008/layout/IncreasingCircleProcess"/>
    <dgm:cxn modelId="{B3F6FF4B-6D0C-448C-A3E1-3A08EAFCC328}" srcId="{3D6DB4CC-D428-48AA-8559-7DC2F963BF7F}" destId="{9EB5D4EA-25C7-48BA-88B8-18776BC2C036}" srcOrd="0" destOrd="0" parTransId="{FE196BFA-4DC8-43E2-B482-2224AAE47914}" sibTransId="{3AC66302-DB26-43B4-9683-A99B0D8C7BA6}"/>
    <dgm:cxn modelId="{8FF8665A-62EE-4917-BA6D-23CCD10C4F68}" type="presOf" srcId="{191A339D-4D17-4388-83F6-D109953887AF}" destId="{7ECB07B7-5906-466A-BC80-9B8469AFF945}" srcOrd="0" destOrd="0" presId="urn:microsoft.com/office/officeart/2008/layout/IncreasingCircleProcess"/>
    <dgm:cxn modelId="{22DA6D96-123D-4937-85C8-341432D5FE5B}" type="presOf" srcId="{E23F3425-BA1B-4D6D-9F3B-5EC97A412C34}" destId="{C91EC1E4-A5A7-4DC0-8692-2F3D57C02365}" srcOrd="0" destOrd="1" presId="urn:microsoft.com/office/officeart/2008/layout/IncreasingCircleProcess"/>
    <dgm:cxn modelId="{FC218F9A-FA9F-4AC4-803C-3AF1FFDC9A72}" type="presOf" srcId="{63084D7F-2134-459F-AF62-F79BD57D9376}" destId="{EB9F0193-3966-4C67-A850-343EBFC34B34}" srcOrd="0" destOrd="0" presId="urn:microsoft.com/office/officeart/2008/layout/IncreasingCircleProcess"/>
    <dgm:cxn modelId="{D21E98AB-52DA-40A8-A225-E0745FCE9F13}" type="presOf" srcId="{FF2476E6-BD25-4350-B384-AD85A041C7EB}" destId="{D8DDAA8B-F63B-499C-ABC5-45799B7BB4F7}" srcOrd="0" destOrd="1" presId="urn:microsoft.com/office/officeart/2008/layout/IncreasingCircleProcess"/>
    <dgm:cxn modelId="{6B9A72AD-F4AC-45CA-BA3D-4BA4584931AC}" srcId="{63084D7F-2134-459F-AF62-F79BD57D9376}" destId="{191A339D-4D17-4388-83F6-D109953887AF}" srcOrd="0" destOrd="0" parTransId="{CC13CA71-2140-4349-A6AF-2034F54F1457}" sibTransId="{2DECC9AB-D773-4856-AE7C-6E93B566B3C7}"/>
    <dgm:cxn modelId="{C2C50DC0-69D9-477D-AD78-6F8A0BCF9807}" srcId="{0313FAE1-652C-43D4-9EBA-7A7AD634BCD3}" destId="{C6EF1203-7E93-44B2-A3A8-0D5665568323}" srcOrd="1" destOrd="0" parTransId="{4F450879-6CD4-4C9C-A5B4-72C85F68673C}" sibTransId="{ACD0CEA8-BB93-4EF4-861D-D1CCD7C2A9D2}"/>
    <dgm:cxn modelId="{178C3BCA-4E02-4A24-BDFB-0316B49525EE}" type="presOf" srcId="{C6EF1203-7E93-44B2-A3A8-0D5665568323}" destId="{8448435C-4754-4B1F-9334-E4D2805C7026}" srcOrd="0" destOrd="0" presId="urn:microsoft.com/office/officeart/2008/layout/IncreasingCircleProcess"/>
    <dgm:cxn modelId="{7036C8E2-AF3F-4A6C-ADF3-6B2EF34605DB}" srcId="{C6EF1203-7E93-44B2-A3A8-0D5665568323}" destId="{8FF86B7A-0DD9-4BA4-ADA9-D4476422DA03}" srcOrd="2" destOrd="0" parTransId="{F00A521C-672D-4E15-95FF-43872876532F}" sibTransId="{89614C99-BF78-4FDD-9A1B-46B07A9F4B6F}"/>
    <dgm:cxn modelId="{B348D9F3-54BA-40FF-B3B3-2566B16C0C97}" type="presOf" srcId="{33AB53FC-172F-4E28-AEC1-8563B9036F3B}" destId="{C91EC1E4-A5A7-4DC0-8692-2F3D57C02365}" srcOrd="0" destOrd="0" presId="urn:microsoft.com/office/officeart/2008/layout/IncreasingCircleProcess"/>
    <dgm:cxn modelId="{824F07F8-D45B-4A42-B76F-112A0219ABA9}" srcId="{0313FAE1-652C-43D4-9EBA-7A7AD634BCD3}" destId="{3D6DB4CC-D428-48AA-8559-7DC2F963BF7F}" srcOrd="0" destOrd="0" parTransId="{BC1AB7EA-9A53-4769-8762-E9DC8B81A383}" sibTransId="{BF1F763D-68D4-41A0-A419-EDC284E48CBE}"/>
    <dgm:cxn modelId="{07A65C7B-30CC-4C31-B19E-8B8C054D29BE}" type="presParOf" srcId="{C838FEBE-8942-4FC5-A8C5-AF523A55EF37}" destId="{E1B9CBC2-7104-4382-A18D-5D3CE7DFDCC2}" srcOrd="0" destOrd="0" presId="urn:microsoft.com/office/officeart/2008/layout/IncreasingCircleProcess"/>
    <dgm:cxn modelId="{88925685-E436-4730-83CA-FE4FC6A4CEE4}" type="presParOf" srcId="{E1B9CBC2-7104-4382-A18D-5D3CE7DFDCC2}" destId="{12049D01-B675-4FA9-B9DF-EA599FC1475A}" srcOrd="0" destOrd="0" presId="urn:microsoft.com/office/officeart/2008/layout/IncreasingCircleProcess"/>
    <dgm:cxn modelId="{720A7B8E-FE47-42A3-B541-D84FEE5D7452}" type="presParOf" srcId="{E1B9CBC2-7104-4382-A18D-5D3CE7DFDCC2}" destId="{B503C068-9977-42AC-8C8F-7E0EE34616AF}" srcOrd="1" destOrd="0" presId="urn:microsoft.com/office/officeart/2008/layout/IncreasingCircleProcess"/>
    <dgm:cxn modelId="{EC9C395D-CCC3-47A7-BA5E-4F299D6DDCAF}" type="presParOf" srcId="{E1B9CBC2-7104-4382-A18D-5D3CE7DFDCC2}" destId="{D8DDAA8B-F63B-499C-ABC5-45799B7BB4F7}" srcOrd="2" destOrd="0" presId="urn:microsoft.com/office/officeart/2008/layout/IncreasingCircleProcess"/>
    <dgm:cxn modelId="{58364251-FD2A-433C-9DD6-A542BF52572E}" type="presParOf" srcId="{E1B9CBC2-7104-4382-A18D-5D3CE7DFDCC2}" destId="{B14FD421-4353-4618-A4E4-6FA783ABD4FC}" srcOrd="3" destOrd="0" presId="urn:microsoft.com/office/officeart/2008/layout/IncreasingCircleProcess"/>
    <dgm:cxn modelId="{384D3D83-806F-4751-9DE9-AF74D9818C97}" type="presParOf" srcId="{C838FEBE-8942-4FC5-A8C5-AF523A55EF37}" destId="{FC5ABE7E-CB9B-47AF-A5FC-37644A3442D2}" srcOrd="1" destOrd="0" presId="urn:microsoft.com/office/officeart/2008/layout/IncreasingCircleProcess"/>
    <dgm:cxn modelId="{18E6FCA4-2533-4312-8EE4-CEF51B2B9E08}" type="presParOf" srcId="{C838FEBE-8942-4FC5-A8C5-AF523A55EF37}" destId="{2802F6B3-B91C-48FC-8CB3-04ADE18D5ED8}" srcOrd="2" destOrd="0" presId="urn:microsoft.com/office/officeart/2008/layout/IncreasingCircleProcess"/>
    <dgm:cxn modelId="{4CFCD387-D7A9-405F-BEE5-E9B0DD355CC7}" type="presParOf" srcId="{2802F6B3-B91C-48FC-8CB3-04ADE18D5ED8}" destId="{AAF52DB6-5F03-4C04-908C-153D028B112E}" srcOrd="0" destOrd="0" presId="urn:microsoft.com/office/officeart/2008/layout/IncreasingCircleProcess"/>
    <dgm:cxn modelId="{2D3544C7-B294-4143-86E9-CFF10889B864}" type="presParOf" srcId="{2802F6B3-B91C-48FC-8CB3-04ADE18D5ED8}" destId="{62CA1AD2-3884-44F5-A96C-18AC5A3F61B4}" srcOrd="1" destOrd="0" presId="urn:microsoft.com/office/officeart/2008/layout/IncreasingCircleProcess"/>
    <dgm:cxn modelId="{47468970-1688-4376-92B7-517DD92FE055}" type="presParOf" srcId="{2802F6B3-B91C-48FC-8CB3-04ADE18D5ED8}" destId="{C91EC1E4-A5A7-4DC0-8692-2F3D57C02365}" srcOrd="2" destOrd="0" presId="urn:microsoft.com/office/officeart/2008/layout/IncreasingCircleProcess"/>
    <dgm:cxn modelId="{91DF8A39-8351-4231-8340-C7EFD6E19CAF}" type="presParOf" srcId="{2802F6B3-B91C-48FC-8CB3-04ADE18D5ED8}" destId="{8448435C-4754-4B1F-9334-E4D2805C7026}" srcOrd="3" destOrd="0" presId="urn:microsoft.com/office/officeart/2008/layout/IncreasingCircleProcess"/>
    <dgm:cxn modelId="{B9345804-AF6E-4681-BC58-AB71E1873110}" type="presParOf" srcId="{C838FEBE-8942-4FC5-A8C5-AF523A55EF37}" destId="{6F147E69-74AF-49D3-8267-7C734B042A4A}" srcOrd="3" destOrd="0" presId="urn:microsoft.com/office/officeart/2008/layout/IncreasingCircleProcess"/>
    <dgm:cxn modelId="{C3728A31-FF97-4CEB-ACCF-8CCCA8F87EFD}" type="presParOf" srcId="{C838FEBE-8942-4FC5-A8C5-AF523A55EF37}" destId="{CBAF6C67-F1D7-4838-BA52-2A3425ECA7BA}" srcOrd="4" destOrd="0" presId="urn:microsoft.com/office/officeart/2008/layout/IncreasingCircleProcess"/>
    <dgm:cxn modelId="{4DE49E22-68F0-4C0A-894F-F93008345CBA}" type="presParOf" srcId="{CBAF6C67-F1D7-4838-BA52-2A3425ECA7BA}" destId="{759D35D9-B260-4147-A8EC-374803FB2EF4}" srcOrd="0" destOrd="0" presId="urn:microsoft.com/office/officeart/2008/layout/IncreasingCircleProcess"/>
    <dgm:cxn modelId="{41F6BDBD-9637-4870-8EDE-4DEDDCD0FFBA}" type="presParOf" srcId="{CBAF6C67-F1D7-4838-BA52-2A3425ECA7BA}" destId="{E65B1AD8-0250-4AE1-85E7-C15278529201}" srcOrd="1" destOrd="0" presId="urn:microsoft.com/office/officeart/2008/layout/IncreasingCircleProcess"/>
    <dgm:cxn modelId="{C937748D-966A-4037-B0E5-603F08497691}" type="presParOf" srcId="{CBAF6C67-F1D7-4838-BA52-2A3425ECA7BA}" destId="{7ECB07B7-5906-466A-BC80-9B8469AFF945}" srcOrd="2" destOrd="0" presId="urn:microsoft.com/office/officeart/2008/layout/IncreasingCircleProcess"/>
    <dgm:cxn modelId="{40ED26FC-0055-4FAD-9CB4-83410AB430D8}" type="presParOf" srcId="{CBAF6C67-F1D7-4838-BA52-2A3425ECA7BA}" destId="{EB9F0193-3966-4C67-A850-343EBFC34B34}"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3FAE1-652C-43D4-9EBA-7A7AD634BCD3}" type="doc">
      <dgm:prSet loTypeId="urn:microsoft.com/office/officeart/2008/layout/IncreasingCircleProcess" loCatId="process" qsTypeId="urn:microsoft.com/office/officeart/2005/8/quickstyle/simple5" qsCatId="simple" csTypeId="urn:microsoft.com/office/officeart/2005/8/colors/colorful4" csCatId="colorful" phldr="1"/>
      <dgm:spPr/>
      <dgm:t>
        <a:bodyPr/>
        <a:lstStyle/>
        <a:p>
          <a:endParaRPr lang="en-US"/>
        </a:p>
      </dgm:t>
    </dgm:pt>
    <dgm:pt modelId="{3D6DB4CC-D428-48AA-8559-7DC2F963BF7F}">
      <dgm:prSet phldrT="[Text]"/>
      <dgm:spPr/>
      <dgm:t>
        <a:bodyPr/>
        <a:lstStyle/>
        <a:p>
          <a:r>
            <a:rPr lang="en-US" dirty="0"/>
            <a:t>Judgment</a:t>
          </a:r>
        </a:p>
      </dgm:t>
    </dgm:pt>
    <dgm:pt modelId="{BC1AB7EA-9A53-4769-8762-E9DC8B81A383}" type="parTrans" cxnId="{824F07F8-D45B-4A42-B76F-112A0219ABA9}">
      <dgm:prSet/>
      <dgm:spPr/>
      <dgm:t>
        <a:bodyPr/>
        <a:lstStyle/>
        <a:p>
          <a:endParaRPr lang="en-US"/>
        </a:p>
      </dgm:t>
    </dgm:pt>
    <dgm:pt modelId="{BF1F763D-68D4-41A0-A419-EDC284E48CBE}" type="sibTrans" cxnId="{824F07F8-D45B-4A42-B76F-112A0219ABA9}">
      <dgm:prSet/>
      <dgm:spPr/>
      <dgm:t>
        <a:bodyPr/>
        <a:lstStyle/>
        <a:p>
          <a:endParaRPr lang="en-US"/>
        </a:p>
      </dgm:t>
    </dgm:pt>
    <dgm:pt modelId="{9EB5D4EA-25C7-48BA-88B8-18776BC2C036}">
      <dgm:prSet phldrT="[Text]"/>
      <dgm:spPr/>
      <dgm:t>
        <a:bodyPr/>
        <a:lstStyle/>
        <a:p>
          <a:pPr algn="l"/>
          <a:r>
            <a:rPr lang="en-US" b="1" dirty="0"/>
            <a:t>CONFLICT</a:t>
          </a:r>
          <a:br>
            <a:rPr lang="en-US" dirty="0"/>
          </a:br>
          <a:r>
            <a:rPr lang="en-US" dirty="0"/>
            <a:t> </a:t>
          </a:r>
        </a:p>
      </dgm:t>
    </dgm:pt>
    <dgm:pt modelId="{FE196BFA-4DC8-43E2-B482-2224AAE47914}" type="parTrans" cxnId="{B3F6FF4B-6D0C-448C-A3E1-3A08EAFCC328}">
      <dgm:prSet/>
      <dgm:spPr/>
      <dgm:t>
        <a:bodyPr/>
        <a:lstStyle/>
        <a:p>
          <a:endParaRPr lang="en-US"/>
        </a:p>
      </dgm:t>
    </dgm:pt>
    <dgm:pt modelId="{3AC66302-DB26-43B4-9683-A99B0D8C7BA6}" type="sibTrans" cxnId="{B3F6FF4B-6D0C-448C-A3E1-3A08EAFCC328}">
      <dgm:prSet/>
      <dgm:spPr/>
      <dgm:t>
        <a:bodyPr/>
        <a:lstStyle/>
        <a:p>
          <a:endParaRPr lang="en-US"/>
        </a:p>
      </dgm:t>
    </dgm:pt>
    <dgm:pt modelId="{C6EF1203-7E93-44B2-A3A8-0D5665568323}">
      <dgm:prSet phldrT="[Text]"/>
      <dgm:spPr/>
      <dgm:t>
        <a:bodyPr/>
        <a:lstStyle/>
        <a:p>
          <a:r>
            <a:rPr lang="en-US" dirty="0"/>
            <a:t>Understanding</a:t>
          </a:r>
        </a:p>
      </dgm:t>
    </dgm:pt>
    <dgm:pt modelId="{4F450879-6CD4-4C9C-A5B4-72C85F68673C}" type="parTrans" cxnId="{C2C50DC0-69D9-477D-AD78-6F8A0BCF9807}">
      <dgm:prSet/>
      <dgm:spPr/>
      <dgm:t>
        <a:bodyPr/>
        <a:lstStyle/>
        <a:p>
          <a:endParaRPr lang="en-US"/>
        </a:p>
      </dgm:t>
    </dgm:pt>
    <dgm:pt modelId="{ACD0CEA8-BB93-4EF4-861D-D1CCD7C2A9D2}" type="sibTrans" cxnId="{C2C50DC0-69D9-477D-AD78-6F8A0BCF9807}">
      <dgm:prSet/>
      <dgm:spPr/>
      <dgm:t>
        <a:bodyPr/>
        <a:lstStyle/>
        <a:p>
          <a:endParaRPr lang="en-US"/>
        </a:p>
      </dgm:t>
    </dgm:pt>
    <dgm:pt modelId="{33AB53FC-172F-4E28-AEC1-8563B9036F3B}">
      <dgm:prSet phldrT="[Text]"/>
      <dgm:spPr/>
      <dgm:t>
        <a:bodyPr/>
        <a:lstStyle/>
        <a:p>
          <a:pPr algn="l"/>
          <a:r>
            <a:rPr lang="en-US" b="1" dirty="0"/>
            <a:t>LESS TENSION</a:t>
          </a:r>
        </a:p>
      </dgm:t>
    </dgm:pt>
    <dgm:pt modelId="{F3494ECC-1D99-4AFF-A43D-945E68F9C892}" type="parTrans" cxnId="{728FBF3C-D042-4D69-BCD9-8AE3401DD347}">
      <dgm:prSet/>
      <dgm:spPr/>
      <dgm:t>
        <a:bodyPr/>
        <a:lstStyle/>
        <a:p>
          <a:endParaRPr lang="en-US"/>
        </a:p>
      </dgm:t>
    </dgm:pt>
    <dgm:pt modelId="{F1285191-ADD8-42EB-8714-3EAD2EE3860A}" type="sibTrans" cxnId="{728FBF3C-D042-4D69-BCD9-8AE3401DD347}">
      <dgm:prSet/>
      <dgm:spPr/>
      <dgm:t>
        <a:bodyPr/>
        <a:lstStyle/>
        <a:p>
          <a:endParaRPr lang="en-US"/>
        </a:p>
      </dgm:t>
    </dgm:pt>
    <dgm:pt modelId="{63084D7F-2134-459F-AF62-F79BD57D9376}">
      <dgm:prSet phldrT="[Text]"/>
      <dgm:spPr/>
      <dgm:t>
        <a:bodyPr/>
        <a:lstStyle/>
        <a:p>
          <a:r>
            <a:rPr lang="en-US" dirty="0"/>
            <a:t>Appreciation</a:t>
          </a:r>
        </a:p>
      </dgm:t>
    </dgm:pt>
    <dgm:pt modelId="{E20C8924-44C5-4456-9F9A-4909F8034EE5}" type="parTrans" cxnId="{6B77D618-4F03-4E41-B83A-66666B85A08D}">
      <dgm:prSet/>
      <dgm:spPr/>
      <dgm:t>
        <a:bodyPr/>
        <a:lstStyle/>
        <a:p>
          <a:endParaRPr lang="en-US"/>
        </a:p>
      </dgm:t>
    </dgm:pt>
    <dgm:pt modelId="{FA782F2D-8C40-4918-B343-39C2574704F8}" type="sibTrans" cxnId="{6B77D618-4F03-4E41-B83A-66666B85A08D}">
      <dgm:prSet/>
      <dgm:spPr/>
      <dgm:t>
        <a:bodyPr/>
        <a:lstStyle/>
        <a:p>
          <a:endParaRPr lang="en-US"/>
        </a:p>
      </dgm:t>
    </dgm:pt>
    <dgm:pt modelId="{191A339D-4D17-4388-83F6-D109953887AF}">
      <dgm:prSet phldrT="[Text]"/>
      <dgm:spPr/>
      <dgm:t>
        <a:bodyPr/>
        <a:lstStyle/>
        <a:p>
          <a:r>
            <a:rPr lang="en-US" b="1" dirty="0"/>
            <a:t>MORE EASE, MORE SHARING</a:t>
          </a:r>
        </a:p>
        <a:p>
          <a:r>
            <a:rPr lang="en-US" b="0" i="1" dirty="0"/>
            <a:t>“We use our differences to help each other…”</a:t>
          </a:r>
        </a:p>
      </dgm:t>
    </dgm:pt>
    <dgm:pt modelId="{CC13CA71-2140-4349-A6AF-2034F54F1457}" type="parTrans" cxnId="{6B9A72AD-F4AC-45CA-BA3D-4BA4584931AC}">
      <dgm:prSet/>
      <dgm:spPr/>
      <dgm:t>
        <a:bodyPr/>
        <a:lstStyle/>
        <a:p>
          <a:endParaRPr lang="en-US"/>
        </a:p>
      </dgm:t>
    </dgm:pt>
    <dgm:pt modelId="{2DECC9AB-D773-4856-AE7C-6E93B566B3C7}" type="sibTrans" cxnId="{6B9A72AD-F4AC-45CA-BA3D-4BA4584931AC}">
      <dgm:prSet/>
      <dgm:spPr/>
      <dgm:t>
        <a:bodyPr/>
        <a:lstStyle/>
        <a:p>
          <a:endParaRPr lang="en-US"/>
        </a:p>
      </dgm:t>
    </dgm:pt>
    <dgm:pt modelId="{FF2476E6-BD25-4350-B384-AD85A041C7EB}">
      <dgm:prSet/>
      <dgm:spPr/>
      <dgm:t>
        <a:bodyPr/>
        <a:lstStyle/>
        <a:p>
          <a:pPr algn="l"/>
          <a:r>
            <a:rPr lang="en-US" i="1" dirty="0"/>
            <a:t>“You’re just wrong!!” </a:t>
          </a:r>
        </a:p>
      </dgm:t>
    </dgm:pt>
    <dgm:pt modelId="{BF985A54-03A1-45E7-B600-868469520B80}" type="parTrans" cxnId="{728C7A21-C72A-419D-85EC-82026E8557AB}">
      <dgm:prSet/>
      <dgm:spPr/>
      <dgm:t>
        <a:bodyPr/>
        <a:lstStyle/>
        <a:p>
          <a:endParaRPr lang="en-US"/>
        </a:p>
      </dgm:t>
    </dgm:pt>
    <dgm:pt modelId="{12BEB59B-3365-4768-B883-FDAEBF39A3EA}" type="sibTrans" cxnId="{728C7A21-C72A-419D-85EC-82026E8557AB}">
      <dgm:prSet/>
      <dgm:spPr/>
      <dgm:t>
        <a:bodyPr/>
        <a:lstStyle/>
        <a:p>
          <a:endParaRPr lang="en-US"/>
        </a:p>
      </dgm:t>
    </dgm:pt>
    <dgm:pt modelId="{E23F3425-BA1B-4D6D-9F3B-5EC97A412C34}">
      <dgm:prSet/>
      <dgm:spPr/>
      <dgm:t>
        <a:bodyPr/>
        <a:lstStyle/>
        <a:p>
          <a:pPr algn="l"/>
          <a:endParaRPr lang="en-US" dirty="0"/>
        </a:p>
      </dgm:t>
    </dgm:pt>
    <dgm:pt modelId="{2CB1C4FE-4B9A-4FB5-89F4-3DD7F139E19A}" type="parTrans" cxnId="{EC744213-24C1-45F6-829F-636C82E24AAD}">
      <dgm:prSet/>
      <dgm:spPr/>
      <dgm:t>
        <a:bodyPr/>
        <a:lstStyle/>
        <a:p>
          <a:endParaRPr lang="en-US"/>
        </a:p>
      </dgm:t>
    </dgm:pt>
    <dgm:pt modelId="{83E8F01F-8740-40E9-93E4-C73BE5008B1D}" type="sibTrans" cxnId="{EC744213-24C1-45F6-829F-636C82E24AAD}">
      <dgm:prSet/>
      <dgm:spPr/>
      <dgm:t>
        <a:bodyPr/>
        <a:lstStyle/>
        <a:p>
          <a:endParaRPr lang="en-US"/>
        </a:p>
      </dgm:t>
    </dgm:pt>
    <dgm:pt modelId="{8FF86B7A-0DD9-4BA4-ADA9-D4476422DA03}">
      <dgm:prSet/>
      <dgm:spPr/>
      <dgm:t>
        <a:bodyPr/>
        <a:lstStyle/>
        <a:p>
          <a:pPr algn="l"/>
          <a:r>
            <a:rPr lang="en-US" i="1" dirty="0"/>
            <a:t>“We disagree, but now I think I understand why…” </a:t>
          </a:r>
        </a:p>
      </dgm:t>
    </dgm:pt>
    <dgm:pt modelId="{F00A521C-672D-4E15-95FF-43872876532F}" type="parTrans" cxnId="{7036C8E2-AF3F-4A6C-ADF3-6B2EF34605DB}">
      <dgm:prSet/>
      <dgm:spPr/>
      <dgm:t>
        <a:bodyPr/>
        <a:lstStyle/>
        <a:p>
          <a:endParaRPr lang="en-US"/>
        </a:p>
      </dgm:t>
    </dgm:pt>
    <dgm:pt modelId="{89614C99-BF78-4FDD-9A1B-46B07A9F4B6F}" type="sibTrans" cxnId="{7036C8E2-AF3F-4A6C-ADF3-6B2EF34605DB}">
      <dgm:prSet/>
      <dgm:spPr/>
      <dgm:t>
        <a:bodyPr/>
        <a:lstStyle/>
        <a:p>
          <a:endParaRPr lang="en-US"/>
        </a:p>
      </dgm:t>
    </dgm:pt>
    <dgm:pt modelId="{C838FEBE-8942-4FC5-A8C5-AF523A55EF37}" type="pres">
      <dgm:prSet presAssocID="{0313FAE1-652C-43D4-9EBA-7A7AD634BCD3}" presName="Name0" presStyleCnt="0">
        <dgm:presLayoutVars>
          <dgm:chMax val="7"/>
          <dgm:chPref val="7"/>
          <dgm:dir/>
          <dgm:animOne val="branch"/>
          <dgm:animLvl val="lvl"/>
        </dgm:presLayoutVars>
      </dgm:prSet>
      <dgm:spPr/>
    </dgm:pt>
    <dgm:pt modelId="{E1B9CBC2-7104-4382-A18D-5D3CE7DFDCC2}" type="pres">
      <dgm:prSet presAssocID="{3D6DB4CC-D428-48AA-8559-7DC2F963BF7F}" presName="composite" presStyleCnt="0"/>
      <dgm:spPr/>
    </dgm:pt>
    <dgm:pt modelId="{12049D01-B675-4FA9-B9DF-EA599FC1475A}" type="pres">
      <dgm:prSet presAssocID="{3D6DB4CC-D428-48AA-8559-7DC2F963BF7F}" presName="BackAccent" presStyleLbl="bgShp" presStyleIdx="0" presStyleCnt="3"/>
      <dgm:spPr/>
    </dgm:pt>
    <dgm:pt modelId="{B503C068-9977-42AC-8C8F-7E0EE34616AF}" type="pres">
      <dgm:prSet presAssocID="{3D6DB4CC-D428-48AA-8559-7DC2F963BF7F}" presName="Accent" presStyleLbl="alignNode1" presStyleIdx="0" presStyleCnt="3"/>
      <dgm:spPr/>
    </dgm:pt>
    <dgm:pt modelId="{D8DDAA8B-F63B-499C-ABC5-45799B7BB4F7}" type="pres">
      <dgm:prSet presAssocID="{3D6DB4CC-D428-48AA-8559-7DC2F963BF7F}" presName="Child" presStyleLbl="revTx" presStyleIdx="0" presStyleCnt="6">
        <dgm:presLayoutVars>
          <dgm:chMax val="0"/>
          <dgm:chPref val="0"/>
          <dgm:bulletEnabled val="1"/>
        </dgm:presLayoutVars>
      </dgm:prSet>
      <dgm:spPr/>
    </dgm:pt>
    <dgm:pt modelId="{B14FD421-4353-4618-A4E4-6FA783ABD4FC}" type="pres">
      <dgm:prSet presAssocID="{3D6DB4CC-D428-48AA-8559-7DC2F963BF7F}" presName="Parent" presStyleLbl="revTx" presStyleIdx="1" presStyleCnt="6">
        <dgm:presLayoutVars>
          <dgm:chMax val="1"/>
          <dgm:chPref val="1"/>
          <dgm:bulletEnabled val="1"/>
        </dgm:presLayoutVars>
      </dgm:prSet>
      <dgm:spPr/>
    </dgm:pt>
    <dgm:pt modelId="{FC5ABE7E-CB9B-47AF-A5FC-37644A3442D2}" type="pres">
      <dgm:prSet presAssocID="{BF1F763D-68D4-41A0-A419-EDC284E48CBE}" presName="sibTrans" presStyleCnt="0"/>
      <dgm:spPr/>
    </dgm:pt>
    <dgm:pt modelId="{2802F6B3-B91C-48FC-8CB3-04ADE18D5ED8}" type="pres">
      <dgm:prSet presAssocID="{C6EF1203-7E93-44B2-A3A8-0D5665568323}" presName="composite" presStyleCnt="0"/>
      <dgm:spPr/>
    </dgm:pt>
    <dgm:pt modelId="{AAF52DB6-5F03-4C04-908C-153D028B112E}" type="pres">
      <dgm:prSet presAssocID="{C6EF1203-7E93-44B2-A3A8-0D5665568323}" presName="BackAccent" presStyleLbl="bgShp" presStyleIdx="1" presStyleCnt="3"/>
      <dgm:spPr/>
    </dgm:pt>
    <dgm:pt modelId="{62CA1AD2-3884-44F5-A96C-18AC5A3F61B4}" type="pres">
      <dgm:prSet presAssocID="{C6EF1203-7E93-44B2-A3A8-0D5665568323}" presName="Accent" presStyleLbl="alignNode1" presStyleIdx="1" presStyleCnt="3"/>
      <dgm:spPr/>
    </dgm:pt>
    <dgm:pt modelId="{C91EC1E4-A5A7-4DC0-8692-2F3D57C02365}" type="pres">
      <dgm:prSet presAssocID="{C6EF1203-7E93-44B2-A3A8-0D5665568323}" presName="Child" presStyleLbl="revTx" presStyleIdx="2" presStyleCnt="6">
        <dgm:presLayoutVars>
          <dgm:chMax val="0"/>
          <dgm:chPref val="0"/>
          <dgm:bulletEnabled val="1"/>
        </dgm:presLayoutVars>
      </dgm:prSet>
      <dgm:spPr/>
    </dgm:pt>
    <dgm:pt modelId="{8448435C-4754-4B1F-9334-E4D2805C7026}" type="pres">
      <dgm:prSet presAssocID="{C6EF1203-7E93-44B2-A3A8-0D5665568323}" presName="Parent" presStyleLbl="revTx" presStyleIdx="3" presStyleCnt="6">
        <dgm:presLayoutVars>
          <dgm:chMax val="1"/>
          <dgm:chPref val="1"/>
          <dgm:bulletEnabled val="1"/>
        </dgm:presLayoutVars>
      </dgm:prSet>
      <dgm:spPr/>
    </dgm:pt>
    <dgm:pt modelId="{6F147E69-74AF-49D3-8267-7C734B042A4A}" type="pres">
      <dgm:prSet presAssocID="{ACD0CEA8-BB93-4EF4-861D-D1CCD7C2A9D2}" presName="sibTrans" presStyleCnt="0"/>
      <dgm:spPr/>
    </dgm:pt>
    <dgm:pt modelId="{CBAF6C67-F1D7-4838-BA52-2A3425ECA7BA}" type="pres">
      <dgm:prSet presAssocID="{63084D7F-2134-459F-AF62-F79BD57D9376}" presName="composite" presStyleCnt="0"/>
      <dgm:spPr/>
    </dgm:pt>
    <dgm:pt modelId="{759D35D9-B260-4147-A8EC-374803FB2EF4}" type="pres">
      <dgm:prSet presAssocID="{63084D7F-2134-459F-AF62-F79BD57D9376}" presName="BackAccent" presStyleLbl="bgShp" presStyleIdx="2" presStyleCnt="3"/>
      <dgm:spPr/>
    </dgm:pt>
    <dgm:pt modelId="{E65B1AD8-0250-4AE1-85E7-C15278529201}" type="pres">
      <dgm:prSet presAssocID="{63084D7F-2134-459F-AF62-F79BD57D9376}" presName="Accent" presStyleLbl="alignNode1" presStyleIdx="2" presStyleCnt="3"/>
      <dgm:spPr/>
    </dgm:pt>
    <dgm:pt modelId="{7ECB07B7-5906-466A-BC80-9B8469AFF945}" type="pres">
      <dgm:prSet presAssocID="{63084D7F-2134-459F-AF62-F79BD57D9376}" presName="Child" presStyleLbl="revTx" presStyleIdx="4" presStyleCnt="6">
        <dgm:presLayoutVars>
          <dgm:chMax val="0"/>
          <dgm:chPref val="0"/>
          <dgm:bulletEnabled val="1"/>
        </dgm:presLayoutVars>
      </dgm:prSet>
      <dgm:spPr/>
    </dgm:pt>
    <dgm:pt modelId="{EB9F0193-3966-4C67-A850-343EBFC34B34}" type="pres">
      <dgm:prSet presAssocID="{63084D7F-2134-459F-AF62-F79BD57D9376}" presName="Parent" presStyleLbl="revTx" presStyleIdx="5" presStyleCnt="6">
        <dgm:presLayoutVars>
          <dgm:chMax val="1"/>
          <dgm:chPref val="1"/>
          <dgm:bulletEnabled val="1"/>
        </dgm:presLayoutVars>
      </dgm:prSet>
      <dgm:spPr/>
    </dgm:pt>
  </dgm:ptLst>
  <dgm:cxnLst>
    <dgm:cxn modelId="{01688C07-583C-45E4-82EC-DE1D73312031}" type="presOf" srcId="{3D6DB4CC-D428-48AA-8559-7DC2F963BF7F}" destId="{B14FD421-4353-4618-A4E4-6FA783ABD4FC}" srcOrd="0" destOrd="0" presId="urn:microsoft.com/office/officeart/2008/layout/IncreasingCircleProcess"/>
    <dgm:cxn modelId="{EC744213-24C1-45F6-829F-636C82E24AAD}" srcId="{C6EF1203-7E93-44B2-A3A8-0D5665568323}" destId="{E23F3425-BA1B-4D6D-9F3B-5EC97A412C34}" srcOrd="1" destOrd="0" parTransId="{2CB1C4FE-4B9A-4FB5-89F4-3DD7F139E19A}" sibTransId="{83E8F01F-8740-40E9-93E4-C73BE5008B1D}"/>
    <dgm:cxn modelId="{6B77D618-4F03-4E41-B83A-66666B85A08D}" srcId="{0313FAE1-652C-43D4-9EBA-7A7AD634BCD3}" destId="{63084D7F-2134-459F-AF62-F79BD57D9376}" srcOrd="2" destOrd="0" parTransId="{E20C8924-44C5-4456-9F9A-4909F8034EE5}" sibTransId="{FA782F2D-8C40-4918-B343-39C2574704F8}"/>
    <dgm:cxn modelId="{8E73E61E-3D47-47BE-8670-11C07B04D073}" type="presOf" srcId="{9EB5D4EA-25C7-48BA-88B8-18776BC2C036}" destId="{D8DDAA8B-F63B-499C-ABC5-45799B7BB4F7}" srcOrd="0" destOrd="0" presId="urn:microsoft.com/office/officeart/2008/layout/IncreasingCircleProcess"/>
    <dgm:cxn modelId="{728C7A21-C72A-419D-85EC-82026E8557AB}" srcId="{3D6DB4CC-D428-48AA-8559-7DC2F963BF7F}" destId="{FF2476E6-BD25-4350-B384-AD85A041C7EB}" srcOrd="1" destOrd="0" parTransId="{BF985A54-03A1-45E7-B600-868469520B80}" sibTransId="{12BEB59B-3365-4768-B883-FDAEBF39A3EA}"/>
    <dgm:cxn modelId="{7AEAC231-25F9-47EF-9F0F-A7B15B4BBB18}" type="presOf" srcId="{8FF86B7A-0DD9-4BA4-ADA9-D4476422DA03}" destId="{C91EC1E4-A5A7-4DC0-8692-2F3D57C02365}" srcOrd="0" destOrd="2" presId="urn:microsoft.com/office/officeart/2008/layout/IncreasingCircleProcess"/>
    <dgm:cxn modelId="{728FBF3C-D042-4D69-BCD9-8AE3401DD347}" srcId="{C6EF1203-7E93-44B2-A3A8-0D5665568323}" destId="{33AB53FC-172F-4E28-AEC1-8563B9036F3B}" srcOrd="0" destOrd="0" parTransId="{F3494ECC-1D99-4AFF-A43D-945E68F9C892}" sibTransId="{F1285191-ADD8-42EB-8714-3EAD2EE3860A}"/>
    <dgm:cxn modelId="{236DF05B-B052-4A8C-B647-444455828E1E}" type="presOf" srcId="{0313FAE1-652C-43D4-9EBA-7A7AD634BCD3}" destId="{C838FEBE-8942-4FC5-A8C5-AF523A55EF37}" srcOrd="0" destOrd="0" presId="urn:microsoft.com/office/officeart/2008/layout/IncreasingCircleProcess"/>
    <dgm:cxn modelId="{B3F6FF4B-6D0C-448C-A3E1-3A08EAFCC328}" srcId="{3D6DB4CC-D428-48AA-8559-7DC2F963BF7F}" destId="{9EB5D4EA-25C7-48BA-88B8-18776BC2C036}" srcOrd="0" destOrd="0" parTransId="{FE196BFA-4DC8-43E2-B482-2224AAE47914}" sibTransId="{3AC66302-DB26-43B4-9683-A99B0D8C7BA6}"/>
    <dgm:cxn modelId="{8FF8665A-62EE-4917-BA6D-23CCD10C4F68}" type="presOf" srcId="{191A339D-4D17-4388-83F6-D109953887AF}" destId="{7ECB07B7-5906-466A-BC80-9B8469AFF945}" srcOrd="0" destOrd="0" presId="urn:microsoft.com/office/officeart/2008/layout/IncreasingCircleProcess"/>
    <dgm:cxn modelId="{22DA6D96-123D-4937-85C8-341432D5FE5B}" type="presOf" srcId="{E23F3425-BA1B-4D6D-9F3B-5EC97A412C34}" destId="{C91EC1E4-A5A7-4DC0-8692-2F3D57C02365}" srcOrd="0" destOrd="1" presId="urn:microsoft.com/office/officeart/2008/layout/IncreasingCircleProcess"/>
    <dgm:cxn modelId="{FC218F9A-FA9F-4AC4-803C-3AF1FFDC9A72}" type="presOf" srcId="{63084D7F-2134-459F-AF62-F79BD57D9376}" destId="{EB9F0193-3966-4C67-A850-343EBFC34B34}" srcOrd="0" destOrd="0" presId="urn:microsoft.com/office/officeart/2008/layout/IncreasingCircleProcess"/>
    <dgm:cxn modelId="{D21E98AB-52DA-40A8-A225-E0745FCE9F13}" type="presOf" srcId="{FF2476E6-BD25-4350-B384-AD85A041C7EB}" destId="{D8DDAA8B-F63B-499C-ABC5-45799B7BB4F7}" srcOrd="0" destOrd="1" presId="urn:microsoft.com/office/officeart/2008/layout/IncreasingCircleProcess"/>
    <dgm:cxn modelId="{6B9A72AD-F4AC-45CA-BA3D-4BA4584931AC}" srcId="{63084D7F-2134-459F-AF62-F79BD57D9376}" destId="{191A339D-4D17-4388-83F6-D109953887AF}" srcOrd="0" destOrd="0" parTransId="{CC13CA71-2140-4349-A6AF-2034F54F1457}" sibTransId="{2DECC9AB-D773-4856-AE7C-6E93B566B3C7}"/>
    <dgm:cxn modelId="{C2C50DC0-69D9-477D-AD78-6F8A0BCF9807}" srcId="{0313FAE1-652C-43D4-9EBA-7A7AD634BCD3}" destId="{C6EF1203-7E93-44B2-A3A8-0D5665568323}" srcOrd="1" destOrd="0" parTransId="{4F450879-6CD4-4C9C-A5B4-72C85F68673C}" sibTransId="{ACD0CEA8-BB93-4EF4-861D-D1CCD7C2A9D2}"/>
    <dgm:cxn modelId="{178C3BCA-4E02-4A24-BDFB-0316B49525EE}" type="presOf" srcId="{C6EF1203-7E93-44B2-A3A8-0D5665568323}" destId="{8448435C-4754-4B1F-9334-E4D2805C7026}" srcOrd="0" destOrd="0" presId="urn:microsoft.com/office/officeart/2008/layout/IncreasingCircleProcess"/>
    <dgm:cxn modelId="{7036C8E2-AF3F-4A6C-ADF3-6B2EF34605DB}" srcId="{C6EF1203-7E93-44B2-A3A8-0D5665568323}" destId="{8FF86B7A-0DD9-4BA4-ADA9-D4476422DA03}" srcOrd="2" destOrd="0" parTransId="{F00A521C-672D-4E15-95FF-43872876532F}" sibTransId="{89614C99-BF78-4FDD-9A1B-46B07A9F4B6F}"/>
    <dgm:cxn modelId="{B348D9F3-54BA-40FF-B3B3-2566B16C0C97}" type="presOf" srcId="{33AB53FC-172F-4E28-AEC1-8563B9036F3B}" destId="{C91EC1E4-A5A7-4DC0-8692-2F3D57C02365}" srcOrd="0" destOrd="0" presId="urn:microsoft.com/office/officeart/2008/layout/IncreasingCircleProcess"/>
    <dgm:cxn modelId="{824F07F8-D45B-4A42-B76F-112A0219ABA9}" srcId="{0313FAE1-652C-43D4-9EBA-7A7AD634BCD3}" destId="{3D6DB4CC-D428-48AA-8559-7DC2F963BF7F}" srcOrd="0" destOrd="0" parTransId="{BC1AB7EA-9A53-4769-8762-E9DC8B81A383}" sibTransId="{BF1F763D-68D4-41A0-A419-EDC284E48CBE}"/>
    <dgm:cxn modelId="{07A65C7B-30CC-4C31-B19E-8B8C054D29BE}" type="presParOf" srcId="{C838FEBE-8942-4FC5-A8C5-AF523A55EF37}" destId="{E1B9CBC2-7104-4382-A18D-5D3CE7DFDCC2}" srcOrd="0" destOrd="0" presId="urn:microsoft.com/office/officeart/2008/layout/IncreasingCircleProcess"/>
    <dgm:cxn modelId="{88925685-E436-4730-83CA-FE4FC6A4CEE4}" type="presParOf" srcId="{E1B9CBC2-7104-4382-A18D-5D3CE7DFDCC2}" destId="{12049D01-B675-4FA9-B9DF-EA599FC1475A}" srcOrd="0" destOrd="0" presId="urn:microsoft.com/office/officeart/2008/layout/IncreasingCircleProcess"/>
    <dgm:cxn modelId="{720A7B8E-FE47-42A3-B541-D84FEE5D7452}" type="presParOf" srcId="{E1B9CBC2-7104-4382-A18D-5D3CE7DFDCC2}" destId="{B503C068-9977-42AC-8C8F-7E0EE34616AF}" srcOrd="1" destOrd="0" presId="urn:microsoft.com/office/officeart/2008/layout/IncreasingCircleProcess"/>
    <dgm:cxn modelId="{EC9C395D-CCC3-47A7-BA5E-4F299D6DDCAF}" type="presParOf" srcId="{E1B9CBC2-7104-4382-A18D-5D3CE7DFDCC2}" destId="{D8DDAA8B-F63B-499C-ABC5-45799B7BB4F7}" srcOrd="2" destOrd="0" presId="urn:microsoft.com/office/officeart/2008/layout/IncreasingCircleProcess"/>
    <dgm:cxn modelId="{58364251-FD2A-433C-9DD6-A542BF52572E}" type="presParOf" srcId="{E1B9CBC2-7104-4382-A18D-5D3CE7DFDCC2}" destId="{B14FD421-4353-4618-A4E4-6FA783ABD4FC}" srcOrd="3" destOrd="0" presId="urn:microsoft.com/office/officeart/2008/layout/IncreasingCircleProcess"/>
    <dgm:cxn modelId="{384D3D83-806F-4751-9DE9-AF74D9818C97}" type="presParOf" srcId="{C838FEBE-8942-4FC5-A8C5-AF523A55EF37}" destId="{FC5ABE7E-CB9B-47AF-A5FC-37644A3442D2}" srcOrd="1" destOrd="0" presId="urn:microsoft.com/office/officeart/2008/layout/IncreasingCircleProcess"/>
    <dgm:cxn modelId="{18E6FCA4-2533-4312-8EE4-CEF51B2B9E08}" type="presParOf" srcId="{C838FEBE-8942-4FC5-A8C5-AF523A55EF37}" destId="{2802F6B3-B91C-48FC-8CB3-04ADE18D5ED8}" srcOrd="2" destOrd="0" presId="urn:microsoft.com/office/officeart/2008/layout/IncreasingCircleProcess"/>
    <dgm:cxn modelId="{4CFCD387-D7A9-405F-BEE5-E9B0DD355CC7}" type="presParOf" srcId="{2802F6B3-B91C-48FC-8CB3-04ADE18D5ED8}" destId="{AAF52DB6-5F03-4C04-908C-153D028B112E}" srcOrd="0" destOrd="0" presId="urn:microsoft.com/office/officeart/2008/layout/IncreasingCircleProcess"/>
    <dgm:cxn modelId="{2D3544C7-B294-4143-86E9-CFF10889B864}" type="presParOf" srcId="{2802F6B3-B91C-48FC-8CB3-04ADE18D5ED8}" destId="{62CA1AD2-3884-44F5-A96C-18AC5A3F61B4}" srcOrd="1" destOrd="0" presId="urn:microsoft.com/office/officeart/2008/layout/IncreasingCircleProcess"/>
    <dgm:cxn modelId="{47468970-1688-4376-92B7-517DD92FE055}" type="presParOf" srcId="{2802F6B3-B91C-48FC-8CB3-04ADE18D5ED8}" destId="{C91EC1E4-A5A7-4DC0-8692-2F3D57C02365}" srcOrd="2" destOrd="0" presId="urn:microsoft.com/office/officeart/2008/layout/IncreasingCircleProcess"/>
    <dgm:cxn modelId="{91DF8A39-8351-4231-8340-C7EFD6E19CAF}" type="presParOf" srcId="{2802F6B3-B91C-48FC-8CB3-04ADE18D5ED8}" destId="{8448435C-4754-4B1F-9334-E4D2805C7026}" srcOrd="3" destOrd="0" presId="urn:microsoft.com/office/officeart/2008/layout/IncreasingCircleProcess"/>
    <dgm:cxn modelId="{B9345804-AF6E-4681-BC58-AB71E1873110}" type="presParOf" srcId="{C838FEBE-8942-4FC5-A8C5-AF523A55EF37}" destId="{6F147E69-74AF-49D3-8267-7C734B042A4A}" srcOrd="3" destOrd="0" presId="urn:microsoft.com/office/officeart/2008/layout/IncreasingCircleProcess"/>
    <dgm:cxn modelId="{C3728A31-FF97-4CEB-ACCF-8CCCA8F87EFD}" type="presParOf" srcId="{C838FEBE-8942-4FC5-A8C5-AF523A55EF37}" destId="{CBAF6C67-F1D7-4838-BA52-2A3425ECA7BA}" srcOrd="4" destOrd="0" presId="urn:microsoft.com/office/officeart/2008/layout/IncreasingCircleProcess"/>
    <dgm:cxn modelId="{4DE49E22-68F0-4C0A-894F-F93008345CBA}" type="presParOf" srcId="{CBAF6C67-F1D7-4838-BA52-2A3425ECA7BA}" destId="{759D35D9-B260-4147-A8EC-374803FB2EF4}" srcOrd="0" destOrd="0" presId="urn:microsoft.com/office/officeart/2008/layout/IncreasingCircleProcess"/>
    <dgm:cxn modelId="{41F6BDBD-9637-4870-8EDE-4DEDDCD0FFBA}" type="presParOf" srcId="{CBAF6C67-F1D7-4838-BA52-2A3425ECA7BA}" destId="{E65B1AD8-0250-4AE1-85E7-C15278529201}" srcOrd="1" destOrd="0" presId="urn:microsoft.com/office/officeart/2008/layout/IncreasingCircleProcess"/>
    <dgm:cxn modelId="{C937748D-966A-4037-B0E5-603F08497691}" type="presParOf" srcId="{CBAF6C67-F1D7-4838-BA52-2A3425ECA7BA}" destId="{7ECB07B7-5906-466A-BC80-9B8469AFF945}" srcOrd="2" destOrd="0" presId="urn:microsoft.com/office/officeart/2008/layout/IncreasingCircleProcess"/>
    <dgm:cxn modelId="{40ED26FC-0055-4FAD-9CB4-83410AB430D8}" type="presParOf" srcId="{CBAF6C67-F1D7-4838-BA52-2A3425ECA7BA}" destId="{EB9F0193-3966-4C67-A850-343EBFC34B34}"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13FAE1-652C-43D4-9EBA-7A7AD634BCD3}" type="doc">
      <dgm:prSet loTypeId="urn:microsoft.com/office/officeart/2008/layout/IncreasingCircleProcess" loCatId="process" qsTypeId="urn:microsoft.com/office/officeart/2005/8/quickstyle/simple5" qsCatId="simple" csTypeId="urn:microsoft.com/office/officeart/2005/8/colors/colorful4" csCatId="colorful" phldr="1"/>
      <dgm:spPr/>
      <dgm:t>
        <a:bodyPr/>
        <a:lstStyle/>
        <a:p>
          <a:endParaRPr lang="en-US"/>
        </a:p>
      </dgm:t>
    </dgm:pt>
    <dgm:pt modelId="{3D6DB4CC-D428-48AA-8559-7DC2F963BF7F}">
      <dgm:prSet phldrT="[Text]"/>
      <dgm:spPr/>
      <dgm:t>
        <a:bodyPr/>
        <a:lstStyle/>
        <a:p>
          <a:r>
            <a:rPr lang="en-US" dirty="0"/>
            <a:t>Judgment</a:t>
          </a:r>
        </a:p>
      </dgm:t>
    </dgm:pt>
    <dgm:pt modelId="{BC1AB7EA-9A53-4769-8762-E9DC8B81A383}" type="parTrans" cxnId="{824F07F8-D45B-4A42-B76F-112A0219ABA9}">
      <dgm:prSet/>
      <dgm:spPr/>
      <dgm:t>
        <a:bodyPr/>
        <a:lstStyle/>
        <a:p>
          <a:endParaRPr lang="en-US"/>
        </a:p>
      </dgm:t>
    </dgm:pt>
    <dgm:pt modelId="{BF1F763D-68D4-41A0-A419-EDC284E48CBE}" type="sibTrans" cxnId="{824F07F8-D45B-4A42-B76F-112A0219ABA9}">
      <dgm:prSet/>
      <dgm:spPr/>
      <dgm:t>
        <a:bodyPr/>
        <a:lstStyle/>
        <a:p>
          <a:endParaRPr lang="en-US"/>
        </a:p>
      </dgm:t>
    </dgm:pt>
    <dgm:pt modelId="{9EB5D4EA-25C7-48BA-88B8-18776BC2C036}">
      <dgm:prSet phldrT="[Text]"/>
      <dgm:spPr/>
      <dgm:t>
        <a:bodyPr/>
        <a:lstStyle/>
        <a:p>
          <a:pPr algn="l"/>
          <a:r>
            <a:rPr lang="en-US" b="1" dirty="0"/>
            <a:t>CONFLICT</a:t>
          </a:r>
          <a:br>
            <a:rPr lang="en-US" dirty="0"/>
          </a:br>
          <a:r>
            <a:rPr lang="en-US" dirty="0"/>
            <a:t> </a:t>
          </a:r>
        </a:p>
      </dgm:t>
    </dgm:pt>
    <dgm:pt modelId="{FE196BFA-4DC8-43E2-B482-2224AAE47914}" type="parTrans" cxnId="{B3F6FF4B-6D0C-448C-A3E1-3A08EAFCC328}">
      <dgm:prSet/>
      <dgm:spPr/>
      <dgm:t>
        <a:bodyPr/>
        <a:lstStyle/>
        <a:p>
          <a:endParaRPr lang="en-US"/>
        </a:p>
      </dgm:t>
    </dgm:pt>
    <dgm:pt modelId="{3AC66302-DB26-43B4-9683-A99B0D8C7BA6}" type="sibTrans" cxnId="{B3F6FF4B-6D0C-448C-A3E1-3A08EAFCC328}">
      <dgm:prSet/>
      <dgm:spPr/>
      <dgm:t>
        <a:bodyPr/>
        <a:lstStyle/>
        <a:p>
          <a:endParaRPr lang="en-US"/>
        </a:p>
      </dgm:t>
    </dgm:pt>
    <dgm:pt modelId="{C6EF1203-7E93-44B2-A3A8-0D5665568323}">
      <dgm:prSet phldrT="[Text]"/>
      <dgm:spPr/>
      <dgm:t>
        <a:bodyPr/>
        <a:lstStyle/>
        <a:p>
          <a:r>
            <a:rPr lang="en-US" dirty="0"/>
            <a:t>Understanding</a:t>
          </a:r>
        </a:p>
      </dgm:t>
    </dgm:pt>
    <dgm:pt modelId="{4F450879-6CD4-4C9C-A5B4-72C85F68673C}" type="parTrans" cxnId="{C2C50DC0-69D9-477D-AD78-6F8A0BCF9807}">
      <dgm:prSet/>
      <dgm:spPr/>
      <dgm:t>
        <a:bodyPr/>
        <a:lstStyle/>
        <a:p>
          <a:endParaRPr lang="en-US"/>
        </a:p>
      </dgm:t>
    </dgm:pt>
    <dgm:pt modelId="{ACD0CEA8-BB93-4EF4-861D-D1CCD7C2A9D2}" type="sibTrans" cxnId="{C2C50DC0-69D9-477D-AD78-6F8A0BCF9807}">
      <dgm:prSet/>
      <dgm:spPr/>
      <dgm:t>
        <a:bodyPr/>
        <a:lstStyle/>
        <a:p>
          <a:endParaRPr lang="en-US"/>
        </a:p>
      </dgm:t>
    </dgm:pt>
    <dgm:pt modelId="{33AB53FC-172F-4E28-AEC1-8563B9036F3B}">
      <dgm:prSet phldrT="[Text]"/>
      <dgm:spPr/>
      <dgm:t>
        <a:bodyPr/>
        <a:lstStyle/>
        <a:p>
          <a:pPr algn="l"/>
          <a:r>
            <a:rPr lang="en-US" b="1" dirty="0"/>
            <a:t>LESS TENSION</a:t>
          </a:r>
        </a:p>
      </dgm:t>
    </dgm:pt>
    <dgm:pt modelId="{F3494ECC-1D99-4AFF-A43D-945E68F9C892}" type="parTrans" cxnId="{728FBF3C-D042-4D69-BCD9-8AE3401DD347}">
      <dgm:prSet/>
      <dgm:spPr/>
      <dgm:t>
        <a:bodyPr/>
        <a:lstStyle/>
        <a:p>
          <a:endParaRPr lang="en-US"/>
        </a:p>
      </dgm:t>
    </dgm:pt>
    <dgm:pt modelId="{F1285191-ADD8-42EB-8714-3EAD2EE3860A}" type="sibTrans" cxnId="{728FBF3C-D042-4D69-BCD9-8AE3401DD347}">
      <dgm:prSet/>
      <dgm:spPr/>
      <dgm:t>
        <a:bodyPr/>
        <a:lstStyle/>
        <a:p>
          <a:endParaRPr lang="en-US"/>
        </a:p>
      </dgm:t>
    </dgm:pt>
    <dgm:pt modelId="{63084D7F-2134-459F-AF62-F79BD57D9376}">
      <dgm:prSet phldrT="[Text]"/>
      <dgm:spPr/>
      <dgm:t>
        <a:bodyPr/>
        <a:lstStyle/>
        <a:p>
          <a:r>
            <a:rPr lang="en-US" dirty="0"/>
            <a:t>Appreciation</a:t>
          </a:r>
        </a:p>
      </dgm:t>
    </dgm:pt>
    <dgm:pt modelId="{E20C8924-44C5-4456-9F9A-4909F8034EE5}" type="parTrans" cxnId="{6B77D618-4F03-4E41-B83A-66666B85A08D}">
      <dgm:prSet/>
      <dgm:spPr/>
      <dgm:t>
        <a:bodyPr/>
        <a:lstStyle/>
        <a:p>
          <a:endParaRPr lang="en-US"/>
        </a:p>
      </dgm:t>
    </dgm:pt>
    <dgm:pt modelId="{FA782F2D-8C40-4918-B343-39C2574704F8}" type="sibTrans" cxnId="{6B77D618-4F03-4E41-B83A-66666B85A08D}">
      <dgm:prSet/>
      <dgm:spPr/>
      <dgm:t>
        <a:bodyPr/>
        <a:lstStyle/>
        <a:p>
          <a:endParaRPr lang="en-US"/>
        </a:p>
      </dgm:t>
    </dgm:pt>
    <dgm:pt modelId="{191A339D-4D17-4388-83F6-D109953887AF}">
      <dgm:prSet phldrT="[Text]"/>
      <dgm:spPr/>
      <dgm:t>
        <a:bodyPr/>
        <a:lstStyle/>
        <a:p>
          <a:r>
            <a:rPr lang="en-US" b="1" dirty="0"/>
            <a:t>MORE EASE, MORE SHARING</a:t>
          </a:r>
        </a:p>
        <a:p>
          <a:r>
            <a:rPr lang="en-US" b="0" i="1" dirty="0"/>
            <a:t>“We use our differences to help each other…”</a:t>
          </a:r>
        </a:p>
      </dgm:t>
    </dgm:pt>
    <dgm:pt modelId="{CC13CA71-2140-4349-A6AF-2034F54F1457}" type="parTrans" cxnId="{6B9A72AD-F4AC-45CA-BA3D-4BA4584931AC}">
      <dgm:prSet/>
      <dgm:spPr/>
      <dgm:t>
        <a:bodyPr/>
        <a:lstStyle/>
        <a:p>
          <a:endParaRPr lang="en-US"/>
        </a:p>
      </dgm:t>
    </dgm:pt>
    <dgm:pt modelId="{2DECC9AB-D773-4856-AE7C-6E93B566B3C7}" type="sibTrans" cxnId="{6B9A72AD-F4AC-45CA-BA3D-4BA4584931AC}">
      <dgm:prSet/>
      <dgm:spPr/>
      <dgm:t>
        <a:bodyPr/>
        <a:lstStyle/>
        <a:p>
          <a:endParaRPr lang="en-US"/>
        </a:p>
      </dgm:t>
    </dgm:pt>
    <dgm:pt modelId="{FF2476E6-BD25-4350-B384-AD85A041C7EB}">
      <dgm:prSet/>
      <dgm:spPr/>
      <dgm:t>
        <a:bodyPr/>
        <a:lstStyle/>
        <a:p>
          <a:pPr algn="l"/>
          <a:r>
            <a:rPr lang="en-US" i="1" dirty="0"/>
            <a:t>“You’re just wrong!!” </a:t>
          </a:r>
        </a:p>
      </dgm:t>
    </dgm:pt>
    <dgm:pt modelId="{BF985A54-03A1-45E7-B600-868469520B80}" type="parTrans" cxnId="{728C7A21-C72A-419D-85EC-82026E8557AB}">
      <dgm:prSet/>
      <dgm:spPr/>
      <dgm:t>
        <a:bodyPr/>
        <a:lstStyle/>
        <a:p>
          <a:endParaRPr lang="en-US"/>
        </a:p>
      </dgm:t>
    </dgm:pt>
    <dgm:pt modelId="{12BEB59B-3365-4768-B883-FDAEBF39A3EA}" type="sibTrans" cxnId="{728C7A21-C72A-419D-85EC-82026E8557AB}">
      <dgm:prSet/>
      <dgm:spPr/>
      <dgm:t>
        <a:bodyPr/>
        <a:lstStyle/>
        <a:p>
          <a:endParaRPr lang="en-US"/>
        </a:p>
      </dgm:t>
    </dgm:pt>
    <dgm:pt modelId="{E23F3425-BA1B-4D6D-9F3B-5EC97A412C34}">
      <dgm:prSet/>
      <dgm:spPr/>
      <dgm:t>
        <a:bodyPr/>
        <a:lstStyle/>
        <a:p>
          <a:pPr algn="l"/>
          <a:endParaRPr lang="en-US" dirty="0"/>
        </a:p>
      </dgm:t>
    </dgm:pt>
    <dgm:pt modelId="{2CB1C4FE-4B9A-4FB5-89F4-3DD7F139E19A}" type="parTrans" cxnId="{EC744213-24C1-45F6-829F-636C82E24AAD}">
      <dgm:prSet/>
      <dgm:spPr/>
      <dgm:t>
        <a:bodyPr/>
        <a:lstStyle/>
        <a:p>
          <a:endParaRPr lang="en-US"/>
        </a:p>
      </dgm:t>
    </dgm:pt>
    <dgm:pt modelId="{83E8F01F-8740-40E9-93E4-C73BE5008B1D}" type="sibTrans" cxnId="{EC744213-24C1-45F6-829F-636C82E24AAD}">
      <dgm:prSet/>
      <dgm:spPr/>
      <dgm:t>
        <a:bodyPr/>
        <a:lstStyle/>
        <a:p>
          <a:endParaRPr lang="en-US"/>
        </a:p>
      </dgm:t>
    </dgm:pt>
    <dgm:pt modelId="{8FF86B7A-0DD9-4BA4-ADA9-D4476422DA03}">
      <dgm:prSet/>
      <dgm:spPr/>
      <dgm:t>
        <a:bodyPr/>
        <a:lstStyle/>
        <a:p>
          <a:pPr algn="l"/>
          <a:r>
            <a:rPr lang="en-US" i="1" dirty="0"/>
            <a:t>“We disagree, but now I think I understand why…” </a:t>
          </a:r>
        </a:p>
      </dgm:t>
    </dgm:pt>
    <dgm:pt modelId="{F00A521C-672D-4E15-95FF-43872876532F}" type="parTrans" cxnId="{7036C8E2-AF3F-4A6C-ADF3-6B2EF34605DB}">
      <dgm:prSet/>
      <dgm:spPr/>
      <dgm:t>
        <a:bodyPr/>
        <a:lstStyle/>
        <a:p>
          <a:endParaRPr lang="en-US"/>
        </a:p>
      </dgm:t>
    </dgm:pt>
    <dgm:pt modelId="{89614C99-BF78-4FDD-9A1B-46B07A9F4B6F}" type="sibTrans" cxnId="{7036C8E2-AF3F-4A6C-ADF3-6B2EF34605DB}">
      <dgm:prSet/>
      <dgm:spPr/>
      <dgm:t>
        <a:bodyPr/>
        <a:lstStyle/>
        <a:p>
          <a:endParaRPr lang="en-US"/>
        </a:p>
      </dgm:t>
    </dgm:pt>
    <dgm:pt modelId="{C838FEBE-8942-4FC5-A8C5-AF523A55EF37}" type="pres">
      <dgm:prSet presAssocID="{0313FAE1-652C-43D4-9EBA-7A7AD634BCD3}" presName="Name0" presStyleCnt="0">
        <dgm:presLayoutVars>
          <dgm:chMax val="7"/>
          <dgm:chPref val="7"/>
          <dgm:dir/>
          <dgm:animOne val="branch"/>
          <dgm:animLvl val="lvl"/>
        </dgm:presLayoutVars>
      </dgm:prSet>
      <dgm:spPr/>
    </dgm:pt>
    <dgm:pt modelId="{E1B9CBC2-7104-4382-A18D-5D3CE7DFDCC2}" type="pres">
      <dgm:prSet presAssocID="{3D6DB4CC-D428-48AA-8559-7DC2F963BF7F}" presName="composite" presStyleCnt="0"/>
      <dgm:spPr/>
    </dgm:pt>
    <dgm:pt modelId="{12049D01-B675-4FA9-B9DF-EA599FC1475A}" type="pres">
      <dgm:prSet presAssocID="{3D6DB4CC-D428-48AA-8559-7DC2F963BF7F}" presName="BackAccent" presStyleLbl="bgShp" presStyleIdx="0" presStyleCnt="3"/>
      <dgm:spPr/>
    </dgm:pt>
    <dgm:pt modelId="{B503C068-9977-42AC-8C8F-7E0EE34616AF}" type="pres">
      <dgm:prSet presAssocID="{3D6DB4CC-D428-48AA-8559-7DC2F963BF7F}" presName="Accent" presStyleLbl="alignNode1" presStyleIdx="0" presStyleCnt="3"/>
      <dgm:spPr/>
    </dgm:pt>
    <dgm:pt modelId="{D8DDAA8B-F63B-499C-ABC5-45799B7BB4F7}" type="pres">
      <dgm:prSet presAssocID="{3D6DB4CC-D428-48AA-8559-7DC2F963BF7F}" presName="Child" presStyleLbl="revTx" presStyleIdx="0" presStyleCnt="6">
        <dgm:presLayoutVars>
          <dgm:chMax val="0"/>
          <dgm:chPref val="0"/>
          <dgm:bulletEnabled val="1"/>
        </dgm:presLayoutVars>
      </dgm:prSet>
      <dgm:spPr/>
    </dgm:pt>
    <dgm:pt modelId="{B14FD421-4353-4618-A4E4-6FA783ABD4FC}" type="pres">
      <dgm:prSet presAssocID="{3D6DB4CC-D428-48AA-8559-7DC2F963BF7F}" presName="Parent" presStyleLbl="revTx" presStyleIdx="1" presStyleCnt="6">
        <dgm:presLayoutVars>
          <dgm:chMax val="1"/>
          <dgm:chPref val="1"/>
          <dgm:bulletEnabled val="1"/>
        </dgm:presLayoutVars>
      </dgm:prSet>
      <dgm:spPr/>
    </dgm:pt>
    <dgm:pt modelId="{FC5ABE7E-CB9B-47AF-A5FC-37644A3442D2}" type="pres">
      <dgm:prSet presAssocID="{BF1F763D-68D4-41A0-A419-EDC284E48CBE}" presName="sibTrans" presStyleCnt="0"/>
      <dgm:spPr/>
    </dgm:pt>
    <dgm:pt modelId="{2802F6B3-B91C-48FC-8CB3-04ADE18D5ED8}" type="pres">
      <dgm:prSet presAssocID="{C6EF1203-7E93-44B2-A3A8-0D5665568323}" presName="composite" presStyleCnt="0"/>
      <dgm:spPr/>
    </dgm:pt>
    <dgm:pt modelId="{AAF52DB6-5F03-4C04-908C-153D028B112E}" type="pres">
      <dgm:prSet presAssocID="{C6EF1203-7E93-44B2-A3A8-0D5665568323}" presName="BackAccent" presStyleLbl="bgShp" presStyleIdx="1" presStyleCnt="3"/>
      <dgm:spPr/>
    </dgm:pt>
    <dgm:pt modelId="{62CA1AD2-3884-44F5-A96C-18AC5A3F61B4}" type="pres">
      <dgm:prSet presAssocID="{C6EF1203-7E93-44B2-A3A8-0D5665568323}" presName="Accent" presStyleLbl="alignNode1" presStyleIdx="1" presStyleCnt="3"/>
      <dgm:spPr/>
    </dgm:pt>
    <dgm:pt modelId="{C91EC1E4-A5A7-4DC0-8692-2F3D57C02365}" type="pres">
      <dgm:prSet presAssocID="{C6EF1203-7E93-44B2-A3A8-0D5665568323}" presName="Child" presStyleLbl="revTx" presStyleIdx="2" presStyleCnt="6">
        <dgm:presLayoutVars>
          <dgm:chMax val="0"/>
          <dgm:chPref val="0"/>
          <dgm:bulletEnabled val="1"/>
        </dgm:presLayoutVars>
      </dgm:prSet>
      <dgm:spPr/>
    </dgm:pt>
    <dgm:pt modelId="{8448435C-4754-4B1F-9334-E4D2805C7026}" type="pres">
      <dgm:prSet presAssocID="{C6EF1203-7E93-44B2-A3A8-0D5665568323}" presName="Parent" presStyleLbl="revTx" presStyleIdx="3" presStyleCnt="6">
        <dgm:presLayoutVars>
          <dgm:chMax val="1"/>
          <dgm:chPref val="1"/>
          <dgm:bulletEnabled val="1"/>
        </dgm:presLayoutVars>
      </dgm:prSet>
      <dgm:spPr/>
    </dgm:pt>
    <dgm:pt modelId="{6F147E69-74AF-49D3-8267-7C734B042A4A}" type="pres">
      <dgm:prSet presAssocID="{ACD0CEA8-BB93-4EF4-861D-D1CCD7C2A9D2}" presName="sibTrans" presStyleCnt="0"/>
      <dgm:spPr/>
    </dgm:pt>
    <dgm:pt modelId="{CBAF6C67-F1D7-4838-BA52-2A3425ECA7BA}" type="pres">
      <dgm:prSet presAssocID="{63084D7F-2134-459F-AF62-F79BD57D9376}" presName="composite" presStyleCnt="0"/>
      <dgm:spPr/>
    </dgm:pt>
    <dgm:pt modelId="{759D35D9-B260-4147-A8EC-374803FB2EF4}" type="pres">
      <dgm:prSet presAssocID="{63084D7F-2134-459F-AF62-F79BD57D9376}" presName="BackAccent" presStyleLbl="bgShp" presStyleIdx="2" presStyleCnt="3"/>
      <dgm:spPr/>
    </dgm:pt>
    <dgm:pt modelId="{E65B1AD8-0250-4AE1-85E7-C15278529201}" type="pres">
      <dgm:prSet presAssocID="{63084D7F-2134-459F-AF62-F79BD57D9376}" presName="Accent" presStyleLbl="alignNode1" presStyleIdx="2" presStyleCnt="3"/>
      <dgm:spPr/>
    </dgm:pt>
    <dgm:pt modelId="{7ECB07B7-5906-466A-BC80-9B8469AFF945}" type="pres">
      <dgm:prSet presAssocID="{63084D7F-2134-459F-AF62-F79BD57D9376}" presName="Child" presStyleLbl="revTx" presStyleIdx="4" presStyleCnt="6">
        <dgm:presLayoutVars>
          <dgm:chMax val="0"/>
          <dgm:chPref val="0"/>
          <dgm:bulletEnabled val="1"/>
        </dgm:presLayoutVars>
      </dgm:prSet>
      <dgm:spPr/>
    </dgm:pt>
    <dgm:pt modelId="{EB9F0193-3966-4C67-A850-343EBFC34B34}" type="pres">
      <dgm:prSet presAssocID="{63084D7F-2134-459F-AF62-F79BD57D9376}" presName="Parent" presStyleLbl="revTx" presStyleIdx="5" presStyleCnt="6">
        <dgm:presLayoutVars>
          <dgm:chMax val="1"/>
          <dgm:chPref val="1"/>
          <dgm:bulletEnabled val="1"/>
        </dgm:presLayoutVars>
      </dgm:prSet>
      <dgm:spPr/>
    </dgm:pt>
  </dgm:ptLst>
  <dgm:cxnLst>
    <dgm:cxn modelId="{01688C07-583C-45E4-82EC-DE1D73312031}" type="presOf" srcId="{3D6DB4CC-D428-48AA-8559-7DC2F963BF7F}" destId="{B14FD421-4353-4618-A4E4-6FA783ABD4FC}" srcOrd="0" destOrd="0" presId="urn:microsoft.com/office/officeart/2008/layout/IncreasingCircleProcess"/>
    <dgm:cxn modelId="{EC744213-24C1-45F6-829F-636C82E24AAD}" srcId="{C6EF1203-7E93-44B2-A3A8-0D5665568323}" destId="{E23F3425-BA1B-4D6D-9F3B-5EC97A412C34}" srcOrd="1" destOrd="0" parTransId="{2CB1C4FE-4B9A-4FB5-89F4-3DD7F139E19A}" sibTransId="{83E8F01F-8740-40E9-93E4-C73BE5008B1D}"/>
    <dgm:cxn modelId="{6B77D618-4F03-4E41-B83A-66666B85A08D}" srcId="{0313FAE1-652C-43D4-9EBA-7A7AD634BCD3}" destId="{63084D7F-2134-459F-AF62-F79BD57D9376}" srcOrd="2" destOrd="0" parTransId="{E20C8924-44C5-4456-9F9A-4909F8034EE5}" sibTransId="{FA782F2D-8C40-4918-B343-39C2574704F8}"/>
    <dgm:cxn modelId="{8E73E61E-3D47-47BE-8670-11C07B04D073}" type="presOf" srcId="{9EB5D4EA-25C7-48BA-88B8-18776BC2C036}" destId="{D8DDAA8B-F63B-499C-ABC5-45799B7BB4F7}" srcOrd="0" destOrd="0" presId="urn:microsoft.com/office/officeart/2008/layout/IncreasingCircleProcess"/>
    <dgm:cxn modelId="{728C7A21-C72A-419D-85EC-82026E8557AB}" srcId="{3D6DB4CC-D428-48AA-8559-7DC2F963BF7F}" destId="{FF2476E6-BD25-4350-B384-AD85A041C7EB}" srcOrd="1" destOrd="0" parTransId="{BF985A54-03A1-45E7-B600-868469520B80}" sibTransId="{12BEB59B-3365-4768-B883-FDAEBF39A3EA}"/>
    <dgm:cxn modelId="{7AEAC231-25F9-47EF-9F0F-A7B15B4BBB18}" type="presOf" srcId="{8FF86B7A-0DD9-4BA4-ADA9-D4476422DA03}" destId="{C91EC1E4-A5A7-4DC0-8692-2F3D57C02365}" srcOrd="0" destOrd="2" presId="urn:microsoft.com/office/officeart/2008/layout/IncreasingCircleProcess"/>
    <dgm:cxn modelId="{728FBF3C-D042-4D69-BCD9-8AE3401DD347}" srcId="{C6EF1203-7E93-44B2-A3A8-0D5665568323}" destId="{33AB53FC-172F-4E28-AEC1-8563B9036F3B}" srcOrd="0" destOrd="0" parTransId="{F3494ECC-1D99-4AFF-A43D-945E68F9C892}" sibTransId="{F1285191-ADD8-42EB-8714-3EAD2EE3860A}"/>
    <dgm:cxn modelId="{236DF05B-B052-4A8C-B647-444455828E1E}" type="presOf" srcId="{0313FAE1-652C-43D4-9EBA-7A7AD634BCD3}" destId="{C838FEBE-8942-4FC5-A8C5-AF523A55EF37}" srcOrd="0" destOrd="0" presId="urn:microsoft.com/office/officeart/2008/layout/IncreasingCircleProcess"/>
    <dgm:cxn modelId="{B3F6FF4B-6D0C-448C-A3E1-3A08EAFCC328}" srcId="{3D6DB4CC-D428-48AA-8559-7DC2F963BF7F}" destId="{9EB5D4EA-25C7-48BA-88B8-18776BC2C036}" srcOrd="0" destOrd="0" parTransId="{FE196BFA-4DC8-43E2-B482-2224AAE47914}" sibTransId="{3AC66302-DB26-43B4-9683-A99B0D8C7BA6}"/>
    <dgm:cxn modelId="{8FF8665A-62EE-4917-BA6D-23CCD10C4F68}" type="presOf" srcId="{191A339D-4D17-4388-83F6-D109953887AF}" destId="{7ECB07B7-5906-466A-BC80-9B8469AFF945}" srcOrd="0" destOrd="0" presId="urn:microsoft.com/office/officeart/2008/layout/IncreasingCircleProcess"/>
    <dgm:cxn modelId="{22DA6D96-123D-4937-85C8-341432D5FE5B}" type="presOf" srcId="{E23F3425-BA1B-4D6D-9F3B-5EC97A412C34}" destId="{C91EC1E4-A5A7-4DC0-8692-2F3D57C02365}" srcOrd="0" destOrd="1" presId="urn:microsoft.com/office/officeart/2008/layout/IncreasingCircleProcess"/>
    <dgm:cxn modelId="{FC218F9A-FA9F-4AC4-803C-3AF1FFDC9A72}" type="presOf" srcId="{63084D7F-2134-459F-AF62-F79BD57D9376}" destId="{EB9F0193-3966-4C67-A850-343EBFC34B34}" srcOrd="0" destOrd="0" presId="urn:microsoft.com/office/officeart/2008/layout/IncreasingCircleProcess"/>
    <dgm:cxn modelId="{D21E98AB-52DA-40A8-A225-E0745FCE9F13}" type="presOf" srcId="{FF2476E6-BD25-4350-B384-AD85A041C7EB}" destId="{D8DDAA8B-F63B-499C-ABC5-45799B7BB4F7}" srcOrd="0" destOrd="1" presId="urn:microsoft.com/office/officeart/2008/layout/IncreasingCircleProcess"/>
    <dgm:cxn modelId="{6B9A72AD-F4AC-45CA-BA3D-4BA4584931AC}" srcId="{63084D7F-2134-459F-AF62-F79BD57D9376}" destId="{191A339D-4D17-4388-83F6-D109953887AF}" srcOrd="0" destOrd="0" parTransId="{CC13CA71-2140-4349-A6AF-2034F54F1457}" sibTransId="{2DECC9AB-D773-4856-AE7C-6E93B566B3C7}"/>
    <dgm:cxn modelId="{C2C50DC0-69D9-477D-AD78-6F8A0BCF9807}" srcId="{0313FAE1-652C-43D4-9EBA-7A7AD634BCD3}" destId="{C6EF1203-7E93-44B2-A3A8-0D5665568323}" srcOrd="1" destOrd="0" parTransId="{4F450879-6CD4-4C9C-A5B4-72C85F68673C}" sibTransId="{ACD0CEA8-BB93-4EF4-861D-D1CCD7C2A9D2}"/>
    <dgm:cxn modelId="{178C3BCA-4E02-4A24-BDFB-0316B49525EE}" type="presOf" srcId="{C6EF1203-7E93-44B2-A3A8-0D5665568323}" destId="{8448435C-4754-4B1F-9334-E4D2805C7026}" srcOrd="0" destOrd="0" presId="urn:microsoft.com/office/officeart/2008/layout/IncreasingCircleProcess"/>
    <dgm:cxn modelId="{7036C8E2-AF3F-4A6C-ADF3-6B2EF34605DB}" srcId="{C6EF1203-7E93-44B2-A3A8-0D5665568323}" destId="{8FF86B7A-0DD9-4BA4-ADA9-D4476422DA03}" srcOrd="2" destOrd="0" parTransId="{F00A521C-672D-4E15-95FF-43872876532F}" sibTransId="{89614C99-BF78-4FDD-9A1B-46B07A9F4B6F}"/>
    <dgm:cxn modelId="{B348D9F3-54BA-40FF-B3B3-2566B16C0C97}" type="presOf" srcId="{33AB53FC-172F-4E28-AEC1-8563B9036F3B}" destId="{C91EC1E4-A5A7-4DC0-8692-2F3D57C02365}" srcOrd="0" destOrd="0" presId="urn:microsoft.com/office/officeart/2008/layout/IncreasingCircleProcess"/>
    <dgm:cxn modelId="{824F07F8-D45B-4A42-B76F-112A0219ABA9}" srcId="{0313FAE1-652C-43D4-9EBA-7A7AD634BCD3}" destId="{3D6DB4CC-D428-48AA-8559-7DC2F963BF7F}" srcOrd="0" destOrd="0" parTransId="{BC1AB7EA-9A53-4769-8762-E9DC8B81A383}" sibTransId="{BF1F763D-68D4-41A0-A419-EDC284E48CBE}"/>
    <dgm:cxn modelId="{07A65C7B-30CC-4C31-B19E-8B8C054D29BE}" type="presParOf" srcId="{C838FEBE-8942-4FC5-A8C5-AF523A55EF37}" destId="{E1B9CBC2-7104-4382-A18D-5D3CE7DFDCC2}" srcOrd="0" destOrd="0" presId="urn:microsoft.com/office/officeart/2008/layout/IncreasingCircleProcess"/>
    <dgm:cxn modelId="{88925685-E436-4730-83CA-FE4FC6A4CEE4}" type="presParOf" srcId="{E1B9CBC2-7104-4382-A18D-5D3CE7DFDCC2}" destId="{12049D01-B675-4FA9-B9DF-EA599FC1475A}" srcOrd="0" destOrd="0" presId="urn:microsoft.com/office/officeart/2008/layout/IncreasingCircleProcess"/>
    <dgm:cxn modelId="{720A7B8E-FE47-42A3-B541-D84FEE5D7452}" type="presParOf" srcId="{E1B9CBC2-7104-4382-A18D-5D3CE7DFDCC2}" destId="{B503C068-9977-42AC-8C8F-7E0EE34616AF}" srcOrd="1" destOrd="0" presId="urn:microsoft.com/office/officeart/2008/layout/IncreasingCircleProcess"/>
    <dgm:cxn modelId="{EC9C395D-CCC3-47A7-BA5E-4F299D6DDCAF}" type="presParOf" srcId="{E1B9CBC2-7104-4382-A18D-5D3CE7DFDCC2}" destId="{D8DDAA8B-F63B-499C-ABC5-45799B7BB4F7}" srcOrd="2" destOrd="0" presId="urn:microsoft.com/office/officeart/2008/layout/IncreasingCircleProcess"/>
    <dgm:cxn modelId="{58364251-FD2A-433C-9DD6-A542BF52572E}" type="presParOf" srcId="{E1B9CBC2-7104-4382-A18D-5D3CE7DFDCC2}" destId="{B14FD421-4353-4618-A4E4-6FA783ABD4FC}" srcOrd="3" destOrd="0" presId="urn:microsoft.com/office/officeart/2008/layout/IncreasingCircleProcess"/>
    <dgm:cxn modelId="{384D3D83-806F-4751-9DE9-AF74D9818C97}" type="presParOf" srcId="{C838FEBE-8942-4FC5-A8C5-AF523A55EF37}" destId="{FC5ABE7E-CB9B-47AF-A5FC-37644A3442D2}" srcOrd="1" destOrd="0" presId="urn:microsoft.com/office/officeart/2008/layout/IncreasingCircleProcess"/>
    <dgm:cxn modelId="{18E6FCA4-2533-4312-8EE4-CEF51B2B9E08}" type="presParOf" srcId="{C838FEBE-8942-4FC5-A8C5-AF523A55EF37}" destId="{2802F6B3-B91C-48FC-8CB3-04ADE18D5ED8}" srcOrd="2" destOrd="0" presId="urn:microsoft.com/office/officeart/2008/layout/IncreasingCircleProcess"/>
    <dgm:cxn modelId="{4CFCD387-D7A9-405F-BEE5-E9B0DD355CC7}" type="presParOf" srcId="{2802F6B3-B91C-48FC-8CB3-04ADE18D5ED8}" destId="{AAF52DB6-5F03-4C04-908C-153D028B112E}" srcOrd="0" destOrd="0" presId="urn:microsoft.com/office/officeart/2008/layout/IncreasingCircleProcess"/>
    <dgm:cxn modelId="{2D3544C7-B294-4143-86E9-CFF10889B864}" type="presParOf" srcId="{2802F6B3-B91C-48FC-8CB3-04ADE18D5ED8}" destId="{62CA1AD2-3884-44F5-A96C-18AC5A3F61B4}" srcOrd="1" destOrd="0" presId="urn:microsoft.com/office/officeart/2008/layout/IncreasingCircleProcess"/>
    <dgm:cxn modelId="{47468970-1688-4376-92B7-517DD92FE055}" type="presParOf" srcId="{2802F6B3-B91C-48FC-8CB3-04ADE18D5ED8}" destId="{C91EC1E4-A5A7-4DC0-8692-2F3D57C02365}" srcOrd="2" destOrd="0" presId="urn:microsoft.com/office/officeart/2008/layout/IncreasingCircleProcess"/>
    <dgm:cxn modelId="{91DF8A39-8351-4231-8340-C7EFD6E19CAF}" type="presParOf" srcId="{2802F6B3-B91C-48FC-8CB3-04ADE18D5ED8}" destId="{8448435C-4754-4B1F-9334-E4D2805C7026}" srcOrd="3" destOrd="0" presId="urn:microsoft.com/office/officeart/2008/layout/IncreasingCircleProcess"/>
    <dgm:cxn modelId="{B9345804-AF6E-4681-BC58-AB71E1873110}" type="presParOf" srcId="{C838FEBE-8942-4FC5-A8C5-AF523A55EF37}" destId="{6F147E69-74AF-49D3-8267-7C734B042A4A}" srcOrd="3" destOrd="0" presId="urn:microsoft.com/office/officeart/2008/layout/IncreasingCircleProcess"/>
    <dgm:cxn modelId="{C3728A31-FF97-4CEB-ACCF-8CCCA8F87EFD}" type="presParOf" srcId="{C838FEBE-8942-4FC5-A8C5-AF523A55EF37}" destId="{CBAF6C67-F1D7-4838-BA52-2A3425ECA7BA}" srcOrd="4" destOrd="0" presId="urn:microsoft.com/office/officeart/2008/layout/IncreasingCircleProcess"/>
    <dgm:cxn modelId="{4DE49E22-68F0-4C0A-894F-F93008345CBA}" type="presParOf" srcId="{CBAF6C67-F1D7-4838-BA52-2A3425ECA7BA}" destId="{759D35D9-B260-4147-A8EC-374803FB2EF4}" srcOrd="0" destOrd="0" presId="urn:microsoft.com/office/officeart/2008/layout/IncreasingCircleProcess"/>
    <dgm:cxn modelId="{41F6BDBD-9637-4870-8EDE-4DEDDCD0FFBA}" type="presParOf" srcId="{CBAF6C67-F1D7-4838-BA52-2A3425ECA7BA}" destId="{E65B1AD8-0250-4AE1-85E7-C15278529201}" srcOrd="1" destOrd="0" presId="urn:microsoft.com/office/officeart/2008/layout/IncreasingCircleProcess"/>
    <dgm:cxn modelId="{C937748D-966A-4037-B0E5-603F08497691}" type="presParOf" srcId="{CBAF6C67-F1D7-4838-BA52-2A3425ECA7BA}" destId="{7ECB07B7-5906-466A-BC80-9B8469AFF945}" srcOrd="2" destOrd="0" presId="urn:microsoft.com/office/officeart/2008/layout/IncreasingCircleProcess"/>
    <dgm:cxn modelId="{40ED26FC-0055-4FAD-9CB4-83410AB430D8}" type="presParOf" srcId="{CBAF6C67-F1D7-4838-BA52-2A3425ECA7BA}" destId="{EB9F0193-3966-4C67-A850-343EBFC34B34}"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49D01-B675-4FA9-B9DF-EA599FC1475A}">
      <dsp:nvSpPr>
        <dsp:cNvPr id="0" name=""/>
        <dsp:cNvSpPr/>
      </dsp:nvSpPr>
      <dsp:spPr>
        <a:xfrm>
          <a:off x="9442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503C068-9977-42AC-8C8F-7E0EE34616AF}">
      <dsp:nvSpPr>
        <dsp:cNvPr id="0" name=""/>
        <dsp:cNvSpPr/>
      </dsp:nvSpPr>
      <dsp:spPr>
        <a:xfrm>
          <a:off x="174374" y="79949"/>
          <a:ext cx="639592" cy="639592"/>
        </a:xfrm>
        <a:prstGeom prst="chord">
          <a:avLst>
            <a:gd name="adj1" fmla="val 1168272"/>
            <a:gd name="adj2" fmla="val 963172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DDAA8B-F63B-499C-ABC5-45799B7BB4F7}">
      <dsp:nvSpPr>
        <dsp:cNvPr id="0" name=""/>
        <dsp:cNvSpPr/>
      </dsp:nvSpPr>
      <dsp:spPr>
        <a:xfrm>
          <a:off x="1060475"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CONFLICT</a:t>
          </a:r>
          <a:br>
            <a:rPr lang="en-US" sz="2400" kern="1200" dirty="0"/>
          </a:br>
          <a:r>
            <a:rPr lang="en-US" sz="2400" kern="1200" dirty="0"/>
            <a:t> </a:t>
          </a:r>
        </a:p>
        <a:p>
          <a:pPr marL="0" lvl="0" indent="0" algn="l" defTabSz="1066800">
            <a:lnSpc>
              <a:spcPct val="90000"/>
            </a:lnSpc>
            <a:spcBef>
              <a:spcPct val="0"/>
            </a:spcBef>
            <a:spcAft>
              <a:spcPct val="35000"/>
            </a:spcAft>
            <a:buNone/>
          </a:pPr>
          <a:r>
            <a:rPr lang="en-US" sz="2400" i="1" kern="1200" dirty="0"/>
            <a:t>“You’re just wrong!!” </a:t>
          </a:r>
        </a:p>
      </dsp:txBody>
      <dsp:txXfrm>
        <a:off x="1060475" y="799490"/>
        <a:ext cx="2365158" cy="3364521"/>
      </dsp:txXfrm>
    </dsp:sp>
    <dsp:sp modelId="{B14FD421-4353-4618-A4E4-6FA783ABD4FC}">
      <dsp:nvSpPr>
        <dsp:cNvPr id="0" name=""/>
        <dsp:cNvSpPr/>
      </dsp:nvSpPr>
      <dsp:spPr>
        <a:xfrm>
          <a:off x="1060475"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Judgment</a:t>
          </a:r>
        </a:p>
      </dsp:txBody>
      <dsp:txXfrm>
        <a:off x="1060475" y="0"/>
        <a:ext cx="2365158" cy="799490"/>
      </dsp:txXfrm>
    </dsp:sp>
    <dsp:sp modelId="{AAF52DB6-5F03-4C04-908C-153D028B112E}">
      <dsp:nvSpPr>
        <dsp:cNvPr id="0" name=""/>
        <dsp:cNvSpPr/>
      </dsp:nvSpPr>
      <dsp:spPr>
        <a:xfrm>
          <a:off x="359219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CA1AD2-3884-44F5-A96C-18AC5A3F61B4}">
      <dsp:nvSpPr>
        <dsp:cNvPr id="0" name=""/>
        <dsp:cNvSpPr/>
      </dsp:nvSpPr>
      <dsp:spPr>
        <a:xfrm>
          <a:off x="3672144" y="79949"/>
          <a:ext cx="639592" cy="639592"/>
        </a:xfrm>
        <a:prstGeom prst="chord">
          <a:avLst>
            <a:gd name="adj1" fmla="val 20431728"/>
            <a:gd name="adj2" fmla="val 11968272"/>
          </a:avLst>
        </a:prstGeom>
        <a:gradFill rotWithShape="0">
          <a:gsLst>
            <a:gs pos="0">
              <a:schemeClr val="accent4">
                <a:hueOff val="-1136006"/>
                <a:satOff val="-5331"/>
                <a:lumOff val="-8334"/>
                <a:alphaOff val="0"/>
                <a:satMod val="103000"/>
                <a:lumMod val="102000"/>
                <a:tint val="94000"/>
              </a:schemeClr>
            </a:gs>
            <a:gs pos="50000">
              <a:schemeClr val="accent4">
                <a:hueOff val="-1136006"/>
                <a:satOff val="-5331"/>
                <a:lumOff val="-8334"/>
                <a:alphaOff val="0"/>
                <a:satMod val="110000"/>
                <a:lumMod val="100000"/>
                <a:shade val="100000"/>
              </a:schemeClr>
            </a:gs>
            <a:gs pos="100000">
              <a:schemeClr val="accent4">
                <a:hueOff val="-1136006"/>
                <a:satOff val="-5331"/>
                <a:lumOff val="-8334"/>
                <a:alphaOff val="0"/>
                <a:lumMod val="99000"/>
                <a:satMod val="120000"/>
                <a:shade val="78000"/>
              </a:schemeClr>
            </a:gs>
          </a:gsLst>
          <a:lin ang="5400000" scaled="0"/>
        </a:gradFill>
        <a:ln w="6350" cap="flat" cmpd="sng" algn="ctr">
          <a:solidFill>
            <a:schemeClr val="accent4">
              <a:hueOff val="-1136006"/>
              <a:satOff val="-5331"/>
              <a:lumOff val="-833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91EC1E4-A5A7-4DC0-8692-2F3D57C02365}">
      <dsp:nvSpPr>
        <dsp:cNvPr id="0" name=""/>
        <dsp:cNvSpPr/>
      </dsp:nvSpPr>
      <dsp:spPr>
        <a:xfrm>
          <a:off x="4558245"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LESS TENSION</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i="1" kern="1200" dirty="0"/>
            <a:t>“We disagree, but now I think I understand why…” </a:t>
          </a:r>
        </a:p>
      </dsp:txBody>
      <dsp:txXfrm>
        <a:off x="4558245" y="799490"/>
        <a:ext cx="2365158" cy="3364521"/>
      </dsp:txXfrm>
    </dsp:sp>
    <dsp:sp modelId="{8448435C-4754-4B1F-9334-E4D2805C7026}">
      <dsp:nvSpPr>
        <dsp:cNvPr id="0" name=""/>
        <dsp:cNvSpPr/>
      </dsp:nvSpPr>
      <dsp:spPr>
        <a:xfrm>
          <a:off x="4558245"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Understanding</a:t>
          </a:r>
        </a:p>
      </dsp:txBody>
      <dsp:txXfrm>
        <a:off x="4558245" y="0"/>
        <a:ext cx="2365158" cy="799490"/>
      </dsp:txXfrm>
    </dsp:sp>
    <dsp:sp modelId="{759D35D9-B260-4147-A8EC-374803FB2EF4}">
      <dsp:nvSpPr>
        <dsp:cNvPr id="0" name=""/>
        <dsp:cNvSpPr/>
      </dsp:nvSpPr>
      <dsp:spPr>
        <a:xfrm>
          <a:off x="708996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65B1AD8-0250-4AE1-85E7-C15278529201}">
      <dsp:nvSpPr>
        <dsp:cNvPr id="0" name=""/>
        <dsp:cNvSpPr/>
      </dsp:nvSpPr>
      <dsp:spPr>
        <a:xfrm>
          <a:off x="7169914" y="79949"/>
          <a:ext cx="639592" cy="639592"/>
        </a:xfrm>
        <a:prstGeom prst="chord">
          <a:avLst>
            <a:gd name="adj1" fmla="val 16200000"/>
            <a:gd name="adj2" fmla="val 16200000"/>
          </a:avLst>
        </a:prstGeom>
        <a:gradFill rotWithShape="0">
          <a:gsLst>
            <a:gs pos="0">
              <a:schemeClr val="accent4">
                <a:hueOff val="-2272011"/>
                <a:satOff val="-10661"/>
                <a:lumOff val="-16668"/>
                <a:alphaOff val="0"/>
                <a:satMod val="103000"/>
                <a:lumMod val="102000"/>
                <a:tint val="94000"/>
              </a:schemeClr>
            </a:gs>
            <a:gs pos="50000">
              <a:schemeClr val="accent4">
                <a:hueOff val="-2272011"/>
                <a:satOff val="-10661"/>
                <a:lumOff val="-16668"/>
                <a:alphaOff val="0"/>
                <a:satMod val="110000"/>
                <a:lumMod val="100000"/>
                <a:shade val="100000"/>
              </a:schemeClr>
            </a:gs>
            <a:gs pos="100000">
              <a:schemeClr val="accent4">
                <a:hueOff val="-2272011"/>
                <a:satOff val="-10661"/>
                <a:lumOff val="-16668"/>
                <a:alphaOff val="0"/>
                <a:lumMod val="99000"/>
                <a:satMod val="120000"/>
                <a:shade val="78000"/>
              </a:schemeClr>
            </a:gs>
          </a:gsLst>
          <a:lin ang="5400000" scaled="0"/>
        </a:gradFill>
        <a:ln w="6350" cap="flat" cmpd="sng" algn="ctr">
          <a:solidFill>
            <a:schemeClr val="accent4">
              <a:hueOff val="-2272011"/>
              <a:satOff val="-10661"/>
              <a:lumOff val="-166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ECB07B7-5906-466A-BC80-9B8469AFF945}">
      <dsp:nvSpPr>
        <dsp:cNvPr id="0" name=""/>
        <dsp:cNvSpPr/>
      </dsp:nvSpPr>
      <dsp:spPr>
        <a:xfrm>
          <a:off x="8056016"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MORE EASE, MORE SHARING</a:t>
          </a:r>
        </a:p>
        <a:p>
          <a:pPr marL="0" lvl="0" indent="0" algn="l" defTabSz="1066800">
            <a:lnSpc>
              <a:spcPct val="90000"/>
            </a:lnSpc>
            <a:spcBef>
              <a:spcPct val="0"/>
            </a:spcBef>
            <a:spcAft>
              <a:spcPct val="35000"/>
            </a:spcAft>
            <a:buNone/>
          </a:pPr>
          <a:r>
            <a:rPr lang="en-US" sz="2400" b="0" i="1" kern="1200" dirty="0"/>
            <a:t>“We use our differences to help each other…”</a:t>
          </a:r>
        </a:p>
      </dsp:txBody>
      <dsp:txXfrm>
        <a:off x="8056016" y="799490"/>
        <a:ext cx="2365158" cy="3364521"/>
      </dsp:txXfrm>
    </dsp:sp>
    <dsp:sp modelId="{EB9F0193-3966-4C67-A850-343EBFC34B34}">
      <dsp:nvSpPr>
        <dsp:cNvPr id="0" name=""/>
        <dsp:cNvSpPr/>
      </dsp:nvSpPr>
      <dsp:spPr>
        <a:xfrm>
          <a:off x="8056016"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Appreciation</a:t>
          </a:r>
        </a:p>
      </dsp:txBody>
      <dsp:txXfrm>
        <a:off x="8056016" y="0"/>
        <a:ext cx="2365158" cy="799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49D01-B675-4FA9-B9DF-EA599FC1475A}">
      <dsp:nvSpPr>
        <dsp:cNvPr id="0" name=""/>
        <dsp:cNvSpPr/>
      </dsp:nvSpPr>
      <dsp:spPr>
        <a:xfrm>
          <a:off x="9442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503C068-9977-42AC-8C8F-7E0EE34616AF}">
      <dsp:nvSpPr>
        <dsp:cNvPr id="0" name=""/>
        <dsp:cNvSpPr/>
      </dsp:nvSpPr>
      <dsp:spPr>
        <a:xfrm>
          <a:off x="174374" y="79949"/>
          <a:ext cx="639592" cy="639592"/>
        </a:xfrm>
        <a:prstGeom prst="chord">
          <a:avLst>
            <a:gd name="adj1" fmla="val 1168272"/>
            <a:gd name="adj2" fmla="val 963172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DDAA8B-F63B-499C-ABC5-45799B7BB4F7}">
      <dsp:nvSpPr>
        <dsp:cNvPr id="0" name=""/>
        <dsp:cNvSpPr/>
      </dsp:nvSpPr>
      <dsp:spPr>
        <a:xfrm>
          <a:off x="1060475"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CONFLICT</a:t>
          </a:r>
          <a:br>
            <a:rPr lang="en-US" sz="2400" kern="1200" dirty="0"/>
          </a:br>
          <a:r>
            <a:rPr lang="en-US" sz="2400" kern="1200" dirty="0"/>
            <a:t> </a:t>
          </a:r>
        </a:p>
        <a:p>
          <a:pPr marL="0" lvl="0" indent="0" algn="l" defTabSz="1066800">
            <a:lnSpc>
              <a:spcPct val="90000"/>
            </a:lnSpc>
            <a:spcBef>
              <a:spcPct val="0"/>
            </a:spcBef>
            <a:spcAft>
              <a:spcPct val="35000"/>
            </a:spcAft>
            <a:buNone/>
          </a:pPr>
          <a:r>
            <a:rPr lang="en-US" sz="2400" i="1" kern="1200" dirty="0"/>
            <a:t>“You’re just wrong!!” </a:t>
          </a:r>
        </a:p>
      </dsp:txBody>
      <dsp:txXfrm>
        <a:off x="1060475" y="799490"/>
        <a:ext cx="2365158" cy="3364521"/>
      </dsp:txXfrm>
    </dsp:sp>
    <dsp:sp modelId="{B14FD421-4353-4618-A4E4-6FA783ABD4FC}">
      <dsp:nvSpPr>
        <dsp:cNvPr id="0" name=""/>
        <dsp:cNvSpPr/>
      </dsp:nvSpPr>
      <dsp:spPr>
        <a:xfrm>
          <a:off x="1060475"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Judgment</a:t>
          </a:r>
        </a:p>
      </dsp:txBody>
      <dsp:txXfrm>
        <a:off x="1060475" y="0"/>
        <a:ext cx="2365158" cy="799490"/>
      </dsp:txXfrm>
    </dsp:sp>
    <dsp:sp modelId="{AAF52DB6-5F03-4C04-908C-153D028B112E}">
      <dsp:nvSpPr>
        <dsp:cNvPr id="0" name=""/>
        <dsp:cNvSpPr/>
      </dsp:nvSpPr>
      <dsp:spPr>
        <a:xfrm>
          <a:off x="359219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CA1AD2-3884-44F5-A96C-18AC5A3F61B4}">
      <dsp:nvSpPr>
        <dsp:cNvPr id="0" name=""/>
        <dsp:cNvSpPr/>
      </dsp:nvSpPr>
      <dsp:spPr>
        <a:xfrm>
          <a:off x="3672144" y="79949"/>
          <a:ext cx="639592" cy="639592"/>
        </a:xfrm>
        <a:prstGeom prst="chord">
          <a:avLst>
            <a:gd name="adj1" fmla="val 20431728"/>
            <a:gd name="adj2" fmla="val 11968272"/>
          </a:avLst>
        </a:prstGeom>
        <a:gradFill rotWithShape="0">
          <a:gsLst>
            <a:gs pos="0">
              <a:schemeClr val="accent4">
                <a:hueOff val="-1136006"/>
                <a:satOff val="-5331"/>
                <a:lumOff val="-8334"/>
                <a:alphaOff val="0"/>
                <a:satMod val="103000"/>
                <a:lumMod val="102000"/>
                <a:tint val="94000"/>
              </a:schemeClr>
            </a:gs>
            <a:gs pos="50000">
              <a:schemeClr val="accent4">
                <a:hueOff val="-1136006"/>
                <a:satOff val="-5331"/>
                <a:lumOff val="-8334"/>
                <a:alphaOff val="0"/>
                <a:satMod val="110000"/>
                <a:lumMod val="100000"/>
                <a:shade val="100000"/>
              </a:schemeClr>
            </a:gs>
            <a:gs pos="100000">
              <a:schemeClr val="accent4">
                <a:hueOff val="-1136006"/>
                <a:satOff val="-5331"/>
                <a:lumOff val="-8334"/>
                <a:alphaOff val="0"/>
                <a:lumMod val="99000"/>
                <a:satMod val="120000"/>
                <a:shade val="78000"/>
              </a:schemeClr>
            </a:gs>
          </a:gsLst>
          <a:lin ang="5400000" scaled="0"/>
        </a:gradFill>
        <a:ln w="6350" cap="flat" cmpd="sng" algn="ctr">
          <a:solidFill>
            <a:schemeClr val="accent4">
              <a:hueOff val="-1136006"/>
              <a:satOff val="-5331"/>
              <a:lumOff val="-833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91EC1E4-A5A7-4DC0-8692-2F3D57C02365}">
      <dsp:nvSpPr>
        <dsp:cNvPr id="0" name=""/>
        <dsp:cNvSpPr/>
      </dsp:nvSpPr>
      <dsp:spPr>
        <a:xfrm>
          <a:off x="4558245"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LESS TENSION</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i="1" kern="1200" dirty="0"/>
            <a:t>“We disagree, but now I think I understand why…” </a:t>
          </a:r>
        </a:p>
      </dsp:txBody>
      <dsp:txXfrm>
        <a:off x="4558245" y="799490"/>
        <a:ext cx="2365158" cy="3364521"/>
      </dsp:txXfrm>
    </dsp:sp>
    <dsp:sp modelId="{8448435C-4754-4B1F-9334-E4D2805C7026}">
      <dsp:nvSpPr>
        <dsp:cNvPr id="0" name=""/>
        <dsp:cNvSpPr/>
      </dsp:nvSpPr>
      <dsp:spPr>
        <a:xfrm>
          <a:off x="4558245"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Understanding</a:t>
          </a:r>
        </a:p>
      </dsp:txBody>
      <dsp:txXfrm>
        <a:off x="4558245" y="0"/>
        <a:ext cx="2365158" cy="799490"/>
      </dsp:txXfrm>
    </dsp:sp>
    <dsp:sp modelId="{759D35D9-B260-4147-A8EC-374803FB2EF4}">
      <dsp:nvSpPr>
        <dsp:cNvPr id="0" name=""/>
        <dsp:cNvSpPr/>
      </dsp:nvSpPr>
      <dsp:spPr>
        <a:xfrm>
          <a:off x="708996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65B1AD8-0250-4AE1-85E7-C15278529201}">
      <dsp:nvSpPr>
        <dsp:cNvPr id="0" name=""/>
        <dsp:cNvSpPr/>
      </dsp:nvSpPr>
      <dsp:spPr>
        <a:xfrm>
          <a:off x="7169914" y="79949"/>
          <a:ext cx="639592" cy="639592"/>
        </a:xfrm>
        <a:prstGeom prst="chord">
          <a:avLst>
            <a:gd name="adj1" fmla="val 16200000"/>
            <a:gd name="adj2" fmla="val 16200000"/>
          </a:avLst>
        </a:prstGeom>
        <a:gradFill rotWithShape="0">
          <a:gsLst>
            <a:gs pos="0">
              <a:schemeClr val="accent4">
                <a:hueOff val="-2272011"/>
                <a:satOff val="-10661"/>
                <a:lumOff val="-16668"/>
                <a:alphaOff val="0"/>
                <a:satMod val="103000"/>
                <a:lumMod val="102000"/>
                <a:tint val="94000"/>
              </a:schemeClr>
            </a:gs>
            <a:gs pos="50000">
              <a:schemeClr val="accent4">
                <a:hueOff val="-2272011"/>
                <a:satOff val="-10661"/>
                <a:lumOff val="-16668"/>
                <a:alphaOff val="0"/>
                <a:satMod val="110000"/>
                <a:lumMod val="100000"/>
                <a:shade val="100000"/>
              </a:schemeClr>
            </a:gs>
            <a:gs pos="100000">
              <a:schemeClr val="accent4">
                <a:hueOff val="-2272011"/>
                <a:satOff val="-10661"/>
                <a:lumOff val="-16668"/>
                <a:alphaOff val="0"/>
                <a:lumMod val="99000"/>
                <a:satMod val="120000"/>
                <a:shade val="78000"/>
              </a:schemeClr>
            </a:gs>
          </a:gsLst>
          <a:lin ang="5400000" scaled="0"/>
        </a:gradFill>
        <a:ln w="6350" cap="flat" cmpd="sng" algn="ctr">
          <a:solidFill>
            <a:schemeClr val="accent4">
              <a:hueOff val="-2272011"/>
              <a:satOff val="-10661"/>
              <a:lumOff val="-166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ECB07B7-5906-466A-BC80-9B8469AFF945}">
      <dsp:nvSpPr>
        <dsp:cNvPr id="0" name=""/>
        <dsp:cNvSpPr/>
      </dsp:nvSpPr>
      <dsp:spPr>
        <a:xfrm>
          <a:off x="8056016"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MORE EASE, MORE SHARING</a:t>
          </a:r>
        </a:p>
        <a:p>
          <a:pPr marL="0" lvl="0" indent="0" algn="l" defTabSz="1066800">
            <a:lnSpc>
              <a:spcPct val="90000"/>
            </a:lnSpc>
            <a:spcBef>
              <a:spcPct val="0"/>
            </a:spcBef>
            <a:spcAft>
              <a:spcPct val="35000"/>
            </a:spcAft>
            <a:buNone/>
          </a:pPr>
          <a:r>
            <a:rPr lang="en-US" sz="2400" b="0" i="1" kern="1200" dirty="0"/>
            <a:t>“We use our differences to help each other…”</a:t>
          </a:r>
        </a:p>
      </dsp:txBody>
      <dsp:txXfrm>
        <a:off x="8056016" y="799490"/>
        <a:ext cx="2365158" cy="3364521"/>
      </dsp:txXfrm>
    </dsp:sp>
    <dsp:sp modelId="{EB9F0193-3966-4C67-A850-343EBFC34B34}">
      <dsp:nvSpPr>
        <dsp:cNvPr id="0" name=""/>
        <dsp:cNvSpPr/>
      </dsp:nvSpPr>
      <dsp:spPr>
        <a:xfrm>
          <a:off x="8056016"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Appreciation</a:t>
          </a:r>
        </a:p>
      </dsp:txBody>
      <dsp:txXfrm>
        <a:off x="8056016" y="0"/>
        <a:ext cx="2365158" cy="799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49D01-B675-4FA9-B9DF-EA599FC1475A}">
      <dsp:nvSpPr>
        <dsp:cNvPr id="0" name=""/>
        <dsp:cNvSpPr/>
      </dsp:nvSpPr>
      <dsp:spPr>
        <a:xfrm>
          <a:off x="9442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503C068-9977-42AC-8C8F-7E0EE34616AF}">
      <dsp:nvSpPr>
        <dsp:cNvPr id="0" name=""/>
        <dsp:cNvSpPr/>
      </dsp:nvSpPr>
      <dsp:spPr>
        <a:xfrm>
          <a:off x="174374" y="79949"/>
          <a:ext cx="639592" cy="639592"/>
        </a:xfrm>
        <a:prstGeom prst="chord">
          <a:avLst>
            <a:gd name="adj1" fmla="val 1168272"/>
            <a:gd name="adj2" fmla="val 963172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DDAA8B-F63B-499C-ABC5-45799B7BB4F7}">
      <dsp:nvSpPr>
        <dsp:cNvPr id="0" name=""/>
        <dsp:cNvSpPr/>
      </dsp:nvSpPr>
      <dsp:spPr>
        <a:xfrm>
          <a:off x="1060475"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CONFLICT</a:t>
          </a:r>
          <a:br>
            <a:rPr lang="en-US" sz="2400" kern="1200" dirty="0"/>
          </a:br>
          <a:r>
            <a:rPr lang="en-US" sz="2400" kern="1200" dirty="0"/>
            <a:t> </a:t>
          </a:r>
        </a:p>
        <a:p>
          <a:pPr marL="0" lvl="0" indent="0" algn="l" defTabSz="1066800">
            <a:lnSpc>
              <a:spcPct val="90000"/>
            </a:lnSpc>
            <a:spcBef>
              <a:spcPct val="0"/>
            </a:spcBef>
            <a:spcAft>
              <a:spcPct val="35000"/>
            </a:spcAft>
            <a:buNone/>
          </a:pPr>
          <a:r>
            <a:rPr lang="en-US" sz="2400" i="1" kern="1200" dirty="0"/>
            <a:t>“You’re just wrong!!” </a:t>
          </a:r>
        </a:p>
      </dsp:txBody>
      <dsp:txXfrm>
        <a:off x="1060475" y="799490"/>
        <a:ext cx="2365158" cy="3364521"/>
      </dsp:txXfrm>
    </dsp:sp>
    <dsp:sp modelId="{B14FD421-4353-4618-A4E4-6FA783ABD4FC}">
      <dsp:nvSpPr>
        <dsp:cNvPr id="0" name=""/>
        <dsp:cNvSpPr/>
      </dsp:nvSpPr>
      <dsp:spPr>
        <a:xfrm>
          <a:off x="1060475"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Judgment</a:t>
          </a:r>
        </a:p>
      </dsp:txBody>
      <dsp:txXfrm>
        <a:off x="1060475" y="0"/>
        <a:ext cx="2365158" cy="799490"/>
      </dsp:txXfrm>
    </dsp:sp>
    <dsp:sp modelId="{AAF52DB6-5F03-4C04-908C-153D028B112E}">
      <dsp:nvSpPr>
        <dsp:cNvPr id="0" name=""/>
        <dsp:cNvSpPr/>
      </dsp:nvSpPr>
      <dsp:spPr>
        <a:xfrm>
          <a:off x="359219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CA1AD2-3884-44F5-A96C-18AC5A3F61B4}">
      <dsp:nvSpPr>
        <dsp:cNvPr id="0" name=""/>
        <dsp:cNvSpPr/>
      </dsp:nvSpPr>
      <dsp:spPr>
        <a:xfrm>
          <a:off x="3672144" y="79949"/>
          <a:ext cx="639592" cy="639592"/>
        </a:xfrm>
        <a:prstGeom prst="chord">
          <a:avLst>
            <a:gd name="adj1" fmla="val 20431728"/>
            <a:gd name="adj2" fmla="val 11968272"/>
          </a:avLst>
        </a:prstGeom>
        <a:gradFill rotWithShape="0">
          <a:gsLst>
            <a:gs pos="0">
              <a:schemeClr val="accent4">
                <a:hueOff val="-1136006"/>
                <a:satOff val="-5331"/>
                <a:lumOff val="-8334"/>
                <a:alphaOff val="0"/>
                <a:satMod val="103000"/>
                <a:lumMod val="102000"/>
                <a:tint val="94000"/>
              </a:schemeClr>
            </a:gs>
            <a:gs pos="50000">
              <a:schemeClr val="accent4">
                <a:hueOff val="-1136006"/>
                <a:satOff val="-5331"/>
                <a:lumOff val="-8334"/>
                <a:alphaOff val="0"/>
                <a:satMod val="110000"/>
                <a:lumMod val="100000"/>
                <a:shade val="100000"/>
              </a:schemeClr>
            </a:gs>
            <a:gs pos="100000">
              <a:schemeClr val="accent4">
                <a:hueOff val="-1136006"/>
                <a:satOff val="-5331"/>
                <a:lumOff val="-8334"/>
                <a:alphaOff val="0"/>
                <a:lumMod val="99000"/>
                <a:satMod val="120000"/>
                <a:shade val="78000"/>
              </a:schemeClr>
            </a:gs>
          </a:gsLst>
          <a:lin ang="5400000" scaled="0"/>
        </a:gradFill>
        <a:ln w="6350" cap="flat" cmpd="sng" algn="ctr">
          <a:solidFill>
            <a:schemeClr val="accent4">
              <a:hueOff val="-1136006"/>
              <a:satOff val="-5331"/>
              <a:lumOff val="-833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91EC1E4-A5A7-4DC0-8692-2F3D57C02365}">
      <dsp:nvSpPr>
        <dsp:cNvPr id="0" name=""/>
        <dsp:cNvSpPr/>
      </dsp:nvSpPr>
      <dsp:spPr>
        <a:xfrm>
          <a:off x="4558245"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LESS TENSION</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i="1" kern="1200" dirty="0"/>
            <a:t>“We disagree, but now I think I understand why…” </a:t>
          </a:r>
        </a:p>
      </dsp:txBody>
      <dsp:txXfrm>
        <a:off x="4558245" y="799490"/>
        <a:ext cx="2365158" cy="3364521"/>
      </dsp:txXfrm>
    </dsp:sp>
    <dsp:sp modelId="{8448435C-4754-4B1F-9334-E4D2805C7026}">
      <dsp:nvSpPr>
        <dsp:cNvPr id="0" name=""/>
        <dsp:cNvSpPr/>
      </dsp:nvSpPr>
      <dsp:spPr>
        <a:xfrm>
          <a:off x="4558245"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Understanding</a:t>
          </a:r>
        </a:p>
      </dsp:txBody>
      <dsp:txXfrm>
        <a:off x="4558245" y="0"/>
        <a:ext cx="2365158" cy="799490"/>
      </dsp:txXfrm>
    </dsp:sp>
    <dsp:sp modelId="{759D35D9-B260-4147-A8EC-374803FB2EF4}">
      <dsp:nvSpPr>
        <dsp:cNvPr id="0" name=""/>
        <dsp:cNvSpPr/>
      </dsp:nvSpPr>
      <dsp:spPr>
        <a:xfrm>
          <a:off x="7089965" y="0"/>
          <a:ext cx="799490" cy="79949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65B1AD8-0250-4AE1-85E7-C15278529201}">
      <dsp:nvSpPr>
        <dsp:cNvPr id="0" name=""/>
        <dsp:cNvSpPr/>
      </dsp:nvSpPr>
      <dsp:spPr>
        <a:xfrm>
          <a:off x="7169914" y="79949"/>
          <a:ext cx="639592" cy="639592"/>
        </a:xfrm>
        <a:prstGeom prst="chord">
          <a:avLst>
            <a:gd name="adj1" fmla="val 16200000"/>
            <a:gd name="adj2" fmla="val 16200000"/>
          </a:avLst>
        </a:prstGeom>
        <a:gradFill rotWithShape="0">
          <a:gsLst>
            <a:gs pos="0">
              <a:schemeClr val="accent4">
                <a:hueOff val="-2272011"/>
                <a:satOff val="-10661"/>
                <a:lumOff val="-16668"/>
                <a:alphaOff val="0"/>
                <a:satMod val="103000"/>
                <a:lumMod val="102000"/>
                <a:tint val="94000"/>
              </a:schemeClr>
            </a:gs>
            <a:gs pos="50000">
              <a:schemeClr val="accent4">
                <a:hueOff val="-2272011"/>
                <a:satOff val="-10661"/>
                <a:lumOff val="-16668"/>
                <a:alphaOff val="0"/>
                <a:satMod val="110000"/>
                <a:lumMod val="100000"/>
                <a:shade val="100000"/>
              </a:schemeClr>
            </a:gs>
            <a:gs pos="100000">
              <a:schemeClr val="accent4">
                <a:hueOff val="-2272011"/>
                <a:satOff val="-10661"/>
                <a:lumOff val="-16668"/>
                <a:alphaOff val="0"/>
                <a:lumMod val="99000"/>
                <a:satMod val="120000"/>
                <a:shade val="78000"/>
              </a:schemeClr>
            </a:gs>
          </a:gsLst>
          <a:lin ang="5400000" scaled="0"/>
        </a:gradFill>
        <a:ln w="6350" cap="flat" cmpd="sng" algn="ctr">
          <a:solidFill>
            <a:schemeClr val="accent4">
              <a:hueOff val="-2272011"/>
              <a:satOff val="-10661"/>
              <a:lumOff val="-166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ECB07B7-5906-466A-BC80-9B8469AFF945}">
      <dsp:nvSpPr>
        <dsp:cNvPr id="0" name=""/>
        <dsp:cNvSpPr/>
      </dsp:nvSpPr>
      <dsp:spPr>
        <a:xfrm>
          <a:off x="8056016" y="799490"/>
          <a:ext cx="2365158" cy="336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US" sz="2400" b="1" kern="1200" dirty="0"/>
            <a:t>MORE EASE, MORE SHARING</a:t>
          </a:r>
        </a:p>
        <a:p>
          <a:pPr marL="0" lvl="0" indent="0" algn="l" defTabSz="1066800">
            <a:lnSpc>
              <a:spcPct val="90000"/>
            </a:lnSpc>
            <a:spcBef>
              <a:spcPct val="0"/>
            </a:spcBef>
            <a:spcAft>
              <a:spcPct val="35000"/>
            </a:spcAft>
            <a:buNone/>
          </a:pPr>
          <a:r>
            <a:rPr lang="en-US" sz="2400" b="0" i="1" kern="1200" dirty="0"/>
            <a:t>“We use our differences to help each other…”</a:t>
          </a:r>
        </a:p>
      </dsp:txBody>
      <dsp:txXfrm>
        <a:off x="8056016" y="799490"/>
        <a:ext cx="2365158" cy="3364521"/>
      </dsp:txXfrm>
    </dsp:sp>
    <dsp:sp modelId="{EB9F0193-3966-4C67-A850-343EBFC34B34}">
      <dsp:nvSpPr>
        <dsp:cNvPr id="0" name=""/>
        <dsp:cNvSpPr/>
      </dsp:nvSpPr>
      <dsp:spPr>
        <a:xfrm>
          <a:off x="8056016" y="0"/>
          <a:ext cx="2365158" cy="79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t>Appreciation</a:t>
          </a:r>
        </a:p>
      </dsp:txBody>
      <dsp:txXfrm>
        <a:off x="8056016" y="0"/>
        <a:ext cx="2365158" cy="799490"/>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7E505-5DE9-4144-BE68-1E385E4C03BE}"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0A953-5994-C94E-9B6D-86B1679F36B3}" type="slidenum">
              <a:rPr lang="en-US" smtClean="0"/>
              <a:t>‹#›</a:t>
            </a:fld>
            <a:endParaRPr lang="en-US"/>
          </a:p>
        </p:txBody>
      </p:sp>
    </p:spTree>
    <p:extLst>
      <p:ext uri="{BB962C8B-B14F-4D97-AF65-F5344CB8AC3E}">
        <p14:creationId xmlns:p14="http://schemas.microsoft.com/office/powerpoint/2010/main" val="1560783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akeupeager.s3.amazonaws.com/DISC_GraphReading_MJCard_2021.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1</a:t>
            </a:fld>
            <a:endParaRPr lang="en-US"/>
          </a:p>
        </p:txBody>
      </p:sp>
    </p:spTree>
    <p:extLst>
      <p:ext uri="{BB962C8B-B14F-4D97-AF65-F5344CB8AC3E}">
        <p14:creationId xmlns:p14="http://schemas.microsoft.com/office/powerpoint/2010/main" val="343370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six motivators and interests that are measured.  </a:t>
            </a:r>
          </a:p>
          <a:p>
            <a:endParaRPr lang="en-US" dirty="0"/>
          </a:p>
          <a:p>
            <a:r>
              <a:rPr lang="en-US" dirty="0"/>
              <a:t>According to the assessment, your #1 and #2 are the areas your are MOST interested in, and your #6 – is the area you are least interested in.  </a:t>
            </a:r>
          </a:p>
          <a:p>
            <a:endParaRPr lang="en-US" dirty="0"/>
          </a:p>
          <a:p>
            <a:r>
              <a:rPr lang="en-US" dirty="0"/>
              <a:t>With this science – remember:</a:t>
            </a:r>
          </a:p>
          <a:p>
            <a:pPr marL="235563" indent="-235563">
              <a:buAutoNum type="arabicParenR"/>
            </a:pPr>
            <a:r>
              <a:rPr lang="en-US" dirty="0"/>
              <a:t>That it is measuring something that is not easily visible to others</a:t>
            </a:r>
          </a:p>
          <a:p>
            <a:pPr marL="235563" indent="-235563">
              <a:buAutoNum type="arabicParenR"/>
            </a:pPr>
            <a:r>
              <a:rPr lang="en-US" dirty="0"/>
              <a:t>That all six motivators are equally valuable and add value to the team (one is not more preferred over another)  </a:t>
            </a:r>
          </a:p>
          <a:p>
            <a:pPr marL="235563" indent="-235563">
              <a:buAutoNum type="arabicParenR"/>
            </a:pPr>
            <a:r>
              <a:rPr lang="en-US" dirty="0"/>
              <a:t>That this area measures INTEREST, not ability.  </a:t>
            </a:r>
          </a:p>
          <a:p>
            <a:pPr marL="235563" indent="-235563">
              <a:buAutoNum type="arabicParen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  Share the Motivators Memory Jogger Card with Participants.  Have them open this document or print it out (when we teach we provide laminated copies to participants)  and follow along: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https://wakeupeager.s3.amazonaws.com/Motivators_MJCard_2021.pdf </a:t>
            </a:r>
            <a:endParaRPr lang="en-US" dirty="0"/>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12</a:t>
            </a:fld>
            <a:endParaRPr lang="en-US"/>
          </a:p>
        </p:txBody>
      </p:sp>
    </p:spTree>
    <p:extLst>
      <p:ext uri="{BB962C8B-B14F-4D97-AF65-F5344CB8AC3E}">
        <p14:creationId xmlns:p14="http://schemas.microsoft.com/office/powerpoint/2010/main" val="131535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six motivators and interests that are measured.  </a:t>
            </a:r>
          </a:p>
          <a:p>
            <a:endParaRPr lang="en-US" dirty="0"/>
          </a:p>
          <a:p>
            <a:r>
              <a:rPr lang="en-US" dirty="0"/>
              <a:t>According to the assessment, your #1 and #2 are the areas your are MOST interested in, and your #6 – is the area you are least interested in.  </a:t>
            </a:r>
          </a:p>
          <a:p>
            <a:endParaRPr lang="en-US" dirty="0"/>
          </a:p>
          <a:p>
            <a:r>
              <a:rPr lang="en-US" dirty="0"/>
              <a:t>With this science – remember:</a:t>
            </a:r>
          </a:p>
          <a:p>
            <a:pPr marL="235563" indent="-235563">
              <a:buAutoNum type="arabicParenR"/>
            </a:pPr>
            <a:r>
              <a:rPr lang="en-US" dirty="0"/>
              <a:t>That it is measuring something that is not easily visible to others</a:t>
            </a:r>
          </a:p>
          <a:p>
            <a:pPr marL="235563" indent="-235563">
              <a:buAutoNum type="arabicParenR"/>
            </a:pPr>
            <a:r>
              <a:rPr lang="en-US" dirty="0"/>
              <a:t>That all six motivators are equally valuable and add value to the team (one is not more preferred over another)  </a:t>
            </a:r>
          </a:p>
          <a:p>
            <a:pPr marL="235563" indent="-235563">
              <a:buAutoNum type="arabicParenR"/>
            </a:pPr>
            <a:r>
              <a:rPr lang="en-US" dirty="0"/>
              <a:t>That this area measures INTEREST, not ability.  </a:t>
            </a:r>
          </a:p>
          <a:p>
            <a:pPr marL="235563" indent="-235563">
              <a:buAutoNum type="arabicParen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  Share the Motivators Memory Jogger Card with Participants.  Have them open this document or print it out (when we teach we provide laminated copies to participants)  and follow along: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https://wakeupeager.s3.amazonaws.com/Motivators_MJCard_2021.pdf </a:t>
            </a:r>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13</a:t>
            </a:fld>
            <a:endParaRPr lang="en-US"/>
          </a:p>
        </p:txBody>
      </p:sp>
    </p:spTree>
    <p:extLst>
      <p:ext uri="{BB962C8B-B14F-4D97-AF65-F5344CB8AC3E}">
        <p14:creationId xmlns:p14="http://schemas.microsoft.com/office/powerpoint/2010/main" val="111280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your assessment and go to page _____ (Make sure they look for the Wheel image.)Write down your #1, #2 and #6.</a:t>
            </a:r>
          </a:p>
        </p:txBody>
      </p:sp>
      <p:sp>
        <p:nvSpPr>
          <p:cNvPr id="4" name="Slide Number Placeholder 3"/>
          <p:cNvSpPr>
            <a:spLocks noGrp="1"/>
          </p:cNvSpPr>
          <p:nvPr>
            <p:ph type="sldNum" sz="quarter" idx="5"/>
          </p:nvPr>
        </p:nvSpPr>
        <p:spPr/>
        <p:txBody>
          <a:bodyPr/>
          <a:lstStyle/>
          <a:p>
            <a:fld id="{9C70A953-5994-C94E-9B6D-86B1679F36B3}" type="slidenum">
              <a:rPr lang="en-US" smtClean="0"/>
              <a:t>14</a:t>
            </a:fld>
            <a:endParaRPr lang="en-US"/>
          </a:p>
        </p:txBody>
      </p:sp>
    </p:spTree>
    <p:extLst>
      <p:ext uri="{BB962C8B-B14F-4D97-AF65-F5344CB8AC3E}">
        <p14:creationId xmlns:p14="http://schemas.microsoft.com/office/powerpoint/2010/main" val="275645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you looking for your #1 motivator and interest .  According to the assessment, this is what puts gas in your tank. See where you landed and then review the MJ Card. </a:t>
            </a:r>
          </a:p>
          <a:p>
            <a:endParaRPr lang="en-US" dirty="0"/>
          </a:p>
          <a:p>
            <a:r>
              <a:rPr lang="en-US" dirty="0">
                <a:solidFill>
                  <a:srgbClr val="FF0000"/>
                </a:solidFill>
              </a:rPr>
              <a:t>(ASK) </a:t>
            </a:r>
            <a:r>
              <a:rPr lang="en-US" dirty="0"/>
              <a:t>What insights do you see? Is there anything that seems like “ah-ha”  “makes sense”  or “well that’s a surprise…”   Anyone willing to share?</a:t>
            </a:r>
          </a:p>
          <a:p>
            <a:endParaRPr lang="en-US" dirty="0"/>
          </a:p>
          <a:p>
            <a:r>
              <a:rPr lang="en-US" dirty="0"/>
              <a:t>Now look for your #2   </a:t>
            </a:r>
            <a:r>
              <a:rPr lang="en-US" dirty="0">
                <a:solidFill>
                  <a:srgbClr val="FF0000"/>
                </a:solidFill>
              </a:rPr>
              <a:t>(ASK) </a:t>
            </a:r>
            <a:r>
              <a:rPr lang="en-US" dirty="0"/>
              <a:t>What insights do you see? Is there anything that seems like “ah-ha”  “makes sense”  or “well that’s a surprise…”   Anyone willing to share?</a:t>
            </a:r>
          </a:p>
          <a:p>
            <a:r>
              <a:rPr lang="en-US" dirty="0">
                <a:solidFill>
                  <a:srgbClr val="FF0000"/>
                </a:solidFill>
              </a:rPr>
              <a:t>(ASK) </a:t>
            </a:r>
            <a:r>
              <a:rPr lang="en-US" dirty="0"/>
              <a:t>If this is accurate and it is insight into what fills your tank – how could you use this insight daily?  How could you use it on this team?</a:t>
            </a:r>
          </a:p>
          <a:p>
            <a:endParaRPr lang="en-US" dirty="0"/>
          </a:p>
          <a:p>
            <a:r>
              <a:rPr lang="en-US" dirty="0"/>
              <a:t>Let’s look at the Team Overall – the area where the team has </a:t>
            </a:r>
            <a:r>
              <a:rPr lang="en-US" b="1" dirty="0"/>
              <a:t>the most interest </a:t>
            </a:r>
            <a:r>
              <a:rPr lang="en-US" dirty="0"/>
              <a:t>is in (</a:t>
            </a:r>
            <a:r>
              <a:rPr lang="en-US" dirty="0">
                <a:solidFill>
                  <a:srgbClr val="FF0000"/>
                </a:solidFill>
              </a:rPr>
              <a:t>CHANGE For EACH TEAM </a:t>
            </a:r>
            <a:r>
              <a:rPr lang="en-US" dirty="0"/>
              <a:t>-Theoretical/Knowledge…) </a:t>
            </a:r>
            <a:r>
              <a:rPr lang="en-US" dirty="0">
                <a:solidFill>
                  <a:srgbClr val="FF0000"/>
                </a:solidFill>
              </a:rPr>
              <a:t>(ASK) </a:t>
            </a:r>
            <a:r>
              <a:rPr lang="en-US" dirty="0"/>
              <a:t>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a:t>
            </a:r>
          </a:p>
          <a:p>
            <a:r>
              <a:rPr lang="en-US" dirty="0"/>
              <a:t>The next area is (</a:t>
            </a:r>
            <a:r>
              <a:rPr lang="en-US" dirty="0">
                <a:solidFill>
                  <a:srgbClr val="FF0000"/>
                </a:solidFill>
              </a:rPr>
              <a:t>CHANGE For THE TEAM</a:t>
            </a:r>
            <a:r>
              <a:rPr lang="en-US" dirty="0"/>
              <a:t>) </a:t>
            </a:r>
            <a:r>
              <a:rPr lang="en-US" dirty="0">
                <a:solidFill>
                  <a:srgbClr val="FF0000"/>
                </a:solidFill>
              </a:rPr>
              <a:t>(ASK) </a:t>
            </a:r>
            <a:r>
              <a:rPr lang="en-US" dirty="0"/>
              <a:t>Individualistic/Political the Power Player - 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Now, let’s look at what each individual rated as their LEAST Interest…</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15</a:t>
            </a:fld>
            <a:endParaRPr lang="en-US"/>
          </a:p>
        </p:txBody>
      </p:sp>
    </p:spTree>
    <p:extLst>
      <p:ext uri="{BB962C8B-B14F-4D97-AF65-F5344CB8AC3E}">
        <p14:creationId xmlns:p14="http://schemas.microsoft.com/office/powerpoint/2010/main" val="258170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you looking for your #1 motivator and interest .  According to the assessment, this is what puts gas in your tank. See where you landed and then review the MJ Card. </a:t>
            </a:r>
          </a:p>
          <a:p>
            <a:endParaRPr lang="en-US" dirty="0"/>
          </a:p>
          <a:p>
            <a:r>
              <a:rPr lang="en-US" dirty="0">
                <a:solidFill>
                  <a:srgbClr val="FF0000"/>
                </a:solidFill>
              </a:rPr>
              <a:t>(ASK) </a:t>
            </a:r>
            <a:r>
              <a:rPr lang="en-US" dirty="0"/>
              <a:t>What insights do you see? Is there anything that seems like “ah-ha”  “makes sense”  or “well that’s a surprise…”   Anyone willing to share?</a:t>
            </a:r>
          </a:p>
          <a:p>
            <a:endParaRPr lang="en-US" dirty="0"/>
          </a:p>
          <a:p>
            <a:r>
              <a:rPr lang="en-US" dirty="0"/>
              <a:t>Now look for your #2   </a:t>
            </a:r>
            <a:r>
              <a:rPr lang="en-US" dirty="0">
                <a:solidFill>
                  <a:srgbClr val="FF0000"/>
                </a:solidFill>
              </a:rPr>
              <a:t>(ASK) </a:t>
            </a:r>
            <a:r>
              <a:rPr lang="en-US" dirty="0"/>
              <a:t>What insights do you see? Is there anything that seems like “ah-ha”  “makes sense”  or “well that’s a surprise…”   Anyone willing to share?</a:t>
            </a:r>
          </a:p>
          <a:p>
            <a:r>
              <a:rPr lang="en-US" dirty="0">
                <a:solidFill>
                  <a:srgbClr val="FF0000"/>
                </a:solidFill>
              </a:rPr>
              <a:t>(ASK) </a:t>
            </a:r>
            <a:r>
              <a:rPr lang="en-US" dirty="0"/>
              <a:t>If this is accurate and it is insight into what fills your tank – how could you use this insight daily?  How could you use it on this team?</a:t>
            </a:r>
          </a:p>
          <a:p>
            <a:endParaRPr lang="en-US" dirty="0"/>
          </a:p>
          <a:p>
            <a:r>
              <a:rPr lang="en-US" dirty="0"/>
              <a:t>Let’s look at the Team Overall – the area where the team has </a:t>
            </a:r>
            <a:r>
              <a:rPr lang="en-US" b="1" dirty="0"/>
              <a:t>the most interest </a:t>
            </a:r>
            <a:r>
              <a:rPr lang="en-US" dirty="0"/>
              <a:t>is in (</a:t>
            </a:r>
            <a:r>
              <a:rPr lang="en-US" dirty="0">
                <a:solidFill>
                  <a:srgbClr val="FF0000"/>
                </a:solidFill>
              </a:rPr>
              <a:t>CHANGE For EACH TEAM </a:t>
            </a:r>
            <a:r>
              <a:rPr lang="en-US" dirty="0"/>
              <a:t>-Theoretical/Knowledge…) </a:t>
            </a:r>
            <a:r>
              <a:rPr lang="en-US" dirty="0">
                <a:solidFill>
                  <a:srgbClr val="FF0000"/>
                </a:solidFill>
              </a:rPr>
              <a:t>(ASK) </a:t>
            </a:r>
            <a:r>
              <a:rPr lang="en-US" dirty="0"/>
              <a:t>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a:t>
            </a:r>
          </a:p>
          <a:p>
            <a:r>
              <a:rPr lang="en-US" dirty="0"/>
              <a:t>The next area is (</a:t>
            </a:r>
            <a:r>
              <a:rPr lang="en-US" dirty="0">
                <a:solidFill>
                  <a:srgbClr val="FF0000"/>
                </a:solidFill>
              </a:rPr>
              <a:t>CHANGE For THE TEAM</a:t>
            </a:r>
            <a:r>
              <a:rPr lang="en-US" dirty="0"/>
              <a:t>) </a:t>
            </a:r>
            <a:r>
              <a:rPr lang="en-US" dirty="0">
                <a:solidFill>
                  <a:srgbClr val="FF0000"/>
                </a:solidFill>
              </a:rPr>
              <a:t>(ASK) </a:t>
            </a:r>
            <a:r>
              <a:rPr lang="en-US" dirty="0"/>
              <a:t>Individualistic/Political the Power Player - 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Now, let’s look at what each individual rated as their LEAST Interest…</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16</a:t>
            </a:fld>
            <a:endParaRPr lang="en-US"/>
          </a:p>
        </p:txBody>
      </p:sp>
    </p:spTree>
    <p:extLst>
      <p:ext uri="{BB962C8B-B14F-4D97-AF65-F5344CB8AC3E}">
        <p14:creationId xmlns:p14="http://schemas.microsoft.com/office/powerpoint/2010/main" val="100246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you looking for your #1 motivator and top interest .  According to the assessment, this is what puts gas in your tank. See where you landed and then review the MJ Card.  (Link to the MJ Card: https://wakeupeager.s3.amazonaws.com/Motivators_MJCard_2021.pdf  )</a:t>
            </a:r>
          </a:p>
          <a:p>
            <a:r>
              <a:rPr lang="en-US" dirty="0">
                <a:solidFill>
                  <a:srgbClr val="FF0000"/>
                </a:solidFill>
              </a:rPr>
              <a:t>(ASK) </a:t>
            </a:r>
            <a:r>
              <a:rPr lang="en-US" dirty="0"/>
              <a:t>What insights do you see? Is there anything that seems like “ah-ha”  “makes sense”  or “well that’s a surprise…”   Is anyone willing to share?</a:t>
            </a:r>
          </a:p>
          <a:p>
            <a:endParaRPr lang="en-US" dirty="0"/>
          </a:p>
          <a:p>
            <a:r>
              <a:rPr lang="en-US" dirty="0"/>
              <a:t>Now look for your #2   </a:t>
            </a:r>
            <a:r>
              <a:rPr lang="en-US" dirty="0">
                <a:solidFill>
                  <a:srgbClr val="FF0000"/>
                </a:solidFill>
              </a:rPr>
              <a:t>(ASK) </a:t>
            </a:r>
            <a:r>
              <a:rPr lang="en-US" dirty="0"/>
              <a:t>What insights do you see? Is there anything that seems like “ah-ha”  “makes sense”  or “well that’s a surprise…”   Is anyone willing to share?</a:t>
            </a:r>
            <a:endParaRPr lang="en-US" dirty="0">
              <a:solidFill>
                <a:srgbClr val="FF0000"/>
              </a:solidFill>
            </a:endParaRPr>
          </a:p>
          <a:p>
            <a:r>
              <a:rPr lang="en-US" dirty="0">
                <a:solidFill>
                  <a:srgbClr val="FF0000"/>
                </a:solidFill>
              </a:rPr>
              <a:t>(ASK) </a:t>
            </a:r>
            <a:r>
              <a:rPr lang="en-US" dirty="0"/>
              <a:t>If this is accurate and it is an insight into what fills your tank – how could you use this insight daily?  How could you use it on this team?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look for your #6 – what you are least motivated by.   </a:t>
            </a:r>
            <a:r>
              <a:rPr lang="en-US" dirty="0">
                <a:solidFill>
                  <a:srgbClr val="FF0000"/>
                </a:solidFill>
              </a:rPr>
              <a:t>(SHARE?/ASK) A statement for #6 is the last item listed in each of the motivator descriptors.  According to the assessment, this area does not fill your gas tank.  In fact, it may cause stress if you must focus on it 5 days a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 </a:t>
            </a:r>
            <a:r>
              <a:rPr lang="en-US" dirty="0"/>
              <a:t>What insights do you see? Is there anything that seems like “ah-ha”  “makes sense”  or “well that’s a surprise…”   Is anyone willing to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5BCF20B3-9416-41BD-88E0-2F68B474BE1E}" type="slidenum">
              <a:rPr lang="en-US" smtClean="0"/>
              <a:t>17</a:t>
            </a:fld>
            <a:endParaRPr lang="en-US"/>
          </a:p>
        </p:txBody>
      </p:sp>
    </p:spTree>
    <p:extLst>
      <p:ext uri="{BB962C8B-B14F-4D97-AF65-F5344CB8AC3E}">
        <p14:creationId xmlns:p14="http://schemas.microsoft.com/office/powerpoint/2010/main" val="294313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ranking of the motivators, top and least interests, was naturally formed.  You were born with these tendencies. </a:t>
            </a:r>
          </a:p>
          <a:p>
            <a:r>
              <a:rPr lang="en-US" dirty="0"/>
              <a:t>And has also been influenced by your environment.</a:t>
            </a:r>
          </a:p>
          <a:p>
            <a:endParaRPr lang="en-US" dirty="0"/>
          </a:p>
          <a:p>
            <a:r>
              <a:rPr lang="en-US" dirty="0"/>
              <a:t>Reflect on the people or a person who you believe may have most influenced you and your top interests.  It may have been someone you admired.  </a:t>
            </a:r>
          </a:p>
          <a:p>
            <a:endParaRPr lang="en-US" dirty="0"/>
          </a:p>
          <a:p>
            <a:r>
              <a:rPr lang="en-US" dirty="0"/>
              <a:t>EXAMPLE – your father taught you all to be good Samaritans.  He was always volunteering and helping anyone in need, which probably influenced you, as your top interest is Social/Altruistic.</a:t>
            </a:r>
          </a:p>
          <a:p>
            <a:endParaRPr lang="en-US" dirty="0"/>
          </a:p>
          <a:p>
            <a:r>
              <a:rPr lang="en-US" dirty="0"/>
              <a:t>Or maybe your father gave away all family possessions, believing that living on the land and giving to others was the best way to live.  While you loved your father, you decided differently.  You wanted more stability and to live in a beautiful home.  Your father’s example may have influenced your interest in a different path to being Utilitarian/Economic focused.</a:t>
            </a:r>
          </a:p>
          <a:p>
            <a:endParaRPr lang="en-US" dirty="0"/>
          </a:p>
          <a:p>
            <a:r>
              <a:rPr lang="en-US" dirty="0"/>
              <a:t>FACILITATOR NOTES: </a:t>
            </a:r>
          </a:p>
          <a:p>
            <a:pPr marL="171450" indent="-171450">
              <a:buFont typeface="Arial" panose="020B0604020202020204" pitchFamily="34" charset="0"/>
              <a:buChar char="•"/>
            </a:pPr>
            <a:r>
              <a:rPr lang="en-US" dirty="0"/>
              <a:t> A great exercise, if you have time, is to have people break up into groups of three to talk amongst themselves about their answers to this question about who influenced them.   We will often have them stand as they have this discussion, and we keep the sharing short to five minutes total.   </a:t>
            </a:r>
          </a:p>
          <a:p>
            <a:pPr marL="171450" indent="-171450">
              <a:buFont typeface="Arial" panose="020B0604020202020204" pitchFamily="34" charset="0"/>
              <a:buChar char="•"/>
            </a:pPr>
            <a:r>
              <a:rPr lang="en-US" dirty="0"/>
              <a:t>This exercise reveals that how we scored each of the motivators is influenced by our life experience and is therefore not something that we try to change or make different.  We want to learn to appreciate own interests, and appreciate the interests of others, even if we have opposite interests.</a:t>
            </a:r>
          </a:p>
          <a:p>
            <a:endParaRPr lang="en-US" dirty="0"/>
          </a:p>
          <a:p>
            <a:endParaRPr lang="en-US" dirty="0"/>
          </a:p>
        </p:txBody>
      </p:sp>
      <p:sp>
        <p:nvSpPr>
          <p:cNvPr id="4" name="Slide Number Placeholder 3"/>
          <p:cNvSpPr>
            <a:spLocks noGrp="1"/>
          </p:cNvSpPr>
          <p:nvPr>
            <p:ph type="sldNum" sz="quarter" idx="5"/>
          </p:nvPr>
        </p:nvSpPr>
        <p:spPr/>
        <p:txBody>
          <a:bodyPr/>
          <a:lstStyle/>
          <a:p>
            <a:fld id="{5BCF20B3-9416-41BD-88E0-2F68B474BE1E}" type="slidenum">
              <a:rPr lang="en-US" smtClean="0"/>
              <a:t>18</a:t>
            </a:fld>
            <a:endParaRPr lang="en-US"/>
          </a:p>
        </p:txBody>
      </p:sp>
    </p:spTree>
    <p:extLst>
      <p:ext uri="{BB962C8B-B14F-4D97-AF65-F5344CB8AC3E}">
        <p14:creationId xmlns:p14="http://schemas.microsoft.com/office/powerpoint/2010/main" val="2691983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 Motivators – make note of the questions next to the areas you scored #1 and #2.  Use this self-awareness to manage your energy and motivation.  Put more Gas in YOUR Tank, every day.  </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19</a:t>
            </a:fld>
            <a:endParaRPr lang="en-US"/>
          </a:p>
        </p:txBody>
      </p:sp>
    </p:spTree>
    <p:extLst>
      <p:ext uri="{BB962C8B-B14F-4D97-AF65-F5344CB8AC3E}">
        <p14:creationId xmlns:p14="http://schemas.microsoft.com/office/powerpoint/2010/main" val="105410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DB1C9-F8FB-5B59-BF6C-3AD083975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7DB15-85BC-C0A2-71B9-0789A61B7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C82D5-1C11-5ADE-EECB-3DCB5DA7A5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5E4CF7-AE38-C97C-7BA0-C718DC7AEEA9}"/>
              </a:ext>
            </a:extLst>
          </p:cNvPr>
          <p:cNvSpPr>
            <a:spLocks noGrp="1"/>
          </p:cNvSpPr>
          <p:nvPr>
            <p:ph type="sldNum" sz="quarter" idx="5"/>
          </p:nvPr>
        </p:nvSpPr>
        <p:spPr/>
        <p:txBody>
          <a:bodyPr/>
          <a:lstStyle/>
          <a:p>
            <a:fld id="{9C70A953-5994-C94E-9B6D-86B1679F36B3}" type="slidenum">
              <a:rPr lang="en-US" smtClean="0"/>
              <a:t>21</a:t>
            </a:fld>
            <a:endParaRPr lang="en-US"/>
          </a:p>
        </p:txBody>
      </p:sp>
    </p:spTree>
    <p:extLst>
      <p:ext uri="{BB962C8B-B14F-4D97-AF65-F5344CB8AC3E}">
        <p14:creationId xmlns:p14="http://schemas.microsoft.com/office/powerpoint/2010/main" val="1373869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awareness of how important our interests are, and how they've been formed over our lifetime, we can better understand when we have internal conflict which we call the Me/Me conflict.  </a:t>
            </a:r>
          </a:p>
          <a:p>
            <a:endParaRPr lang="en-US" dirty="0"/>
          </a:p>
          <a:p>
            <a:r>
              <a:rPr lang="en-US" dirty="0"/>
              <a:t>There are three types of conflict that are revealed when we understand our workplace motivators assessment results. The first type of conflict is the Me/Me Conflict.</a:t>
            </a:r>
          </a:p>
          <a:p>
            <a:endParaRPr lang="en-US" dirty="0"/>
          </a:p>
          <a:p>
            <a:r>
              <a:rPr lang="en-US" dirty="0"/>
              <a:t>A good example of a Me/Me conflict would be someone who scored highest in Utilitarian/Economic and Traditional/Regulatory.   This person may find that they have a struggle within. </a:t>
            </a:r>
          </a:p>
          <a:p>
            <a:endParaRPr lang="en-US" dirty="0"/>
          </a:p>
          <a:p>
            <a:r>
              <a:rPr lang="en-US" dirty="0"/>
              <a:t>They want to be efficient practical and get results and they want to follow the process procedure and protocol. They may find tension within themselves as they try to decide which to do first be practical or follow a long process. When we understand that both motivators help us be who we are and are some of our greatest strengths we could have less internal tension and more synergy within. </a:t>
            </a:r>
          </a:p>
          <a:p>
            <a:endParaRPr lang="en-US" dirty="0"/>
          </a:p>
          <a:p>
            <a:r>
              <a:rPr lang="en-US" dirty="0"/>
              <a:t>This understanding can </a:t>
            </a:r>
            <a:r>
              <a:rPr lang="en-US" b="1" dirty="0"/>
              <a:t>reduce internal tension and judgment of self.  </a:t>
            </a:r>
            <a:r>
              <a:rPr lang="en-US" dirty="0"/>
              <a:t>It can increase awareness of strengths and capability,  therefore increasing confidence and reducing struggle.</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22</a:t>
            </a:fld>
            <a:endParaRPr lang="en-US"/>
          </a:p>
        </p:txBody>
      </p:sp>
    </p:spTree>
    <p:extLst>
      <p:ext uri="{BB962C8B-B14F-4D97-AF65-F5344CB8AC3E}">
        <p14:creationId xmlns:p14="http://schemas.microsoft.com/office/powerpoint/2010/main" val="300594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read the assessment?  What were your thoughts? Is anyone willing to share a tweetable comment or two on how you felt about it and what you said to a friend? </a:t>
            </a:r>
          </a:p>
          <a:p>
            <a:endParaRPr lang="en-US" dirty="0"/>
          </a:p>
          <a:p>
            <a:r>
              <a:rPr lang="en-US" dirty="0"/>
              <a:t>Make sure you have your assessment.   Afterward, as you go back and re-read your results, check the things you agree with, x the things you are not sure about, and note where you have questions.  Reach out to me with any questions.   </a:t>
            </a:r>
          </a:p>
          <a:p>
            <a:endParaRPr lang="en-US" dirty="0"/>
          </a:p>
          <a:p>
            <a:r>
              <a:rPr lang="en-US" dirty="0"/>
              <a:t>Did anyone get the chance to watch the strength Revealers debrief video?  If not, no worries. Know that you can watch it and find many other communication tools and tips at: www.pricelessprofessional.com/mydiscassessment  </a:t>
            </a:r>
          </a:p>
          <a:p>
            <a:endParaRPr lang="en-US" dirty="0"/>
          </a:p>
        </p:txBody>
      </p:sp>
      <p:sp>
        <p:nvSpPr>
          <p:cNvPr id="4" name="Slide Number Placeholder 3"/>
          <p:cNvSpPr>
            <a:spLocks noGrp="1"/>
          </p:cNvSpPr>
          <p:nvPr>
            <p:ph type="sldNum" sz="quarter" idx="5"/>
          </p:nvPr>
        </p:nvSpPr>
        <p:spPr/>
        <p:txBody>
          <a:bodyPr/>
          <a:lstStyle/>
          <a:p>
            <a:fld id="{5BCF20B3-9416-41BD-88E0-2F68B474BE1E}" type="slidenum">
              <a:rPr lang="en-US" smtClean="0"/>
              <a:t>2</a:t>
            </a:fld>
            <a:endParaRPr lang="en-US"/>
          </a:p>
        </p:txBody>
      </p:sp>
    </p:spTree>
    <p:extLst>
      <p:ext uri="{BB962C8B-B14F-4D97-AF65-F5344CB8AC3E}">
        <p14:creationId xmlns:p14="http://schemas.microsoft.com/office/powerpoint/2010/main" val="13236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type of conflict is the Me/You conflict.  This type of conflict is when our top interests do not align.   Sometimes the Motivator that is across the Wheel from us, can be the viewpoint we have the most challenge with.  With understanding – we can reduce the tension and increase the synergy – even though we have different preferences.  </a:t>
            </a:r>
          </a:p>
          <a:p>
            <a:endParaRPr lang="en-US" dirty="0"/>
          </a:p>
          <a:p>
            <a:r>
              <a:rPr lang="en-US" dirty="0"/>
              <a:t>For example, someone with a top motivator of Theoretical, which is a love for learning, brings an objective and data-focused approach to problem-solving.   </a:t>
            </a:r>
          </a:p>
          <a:p>
            <a:endParaRPr lang="en-US" dirty="0"/>
          </a:p>
          <a:p>
            <a:r>
              <a:rPr lang="en-US" dirty="0"/>
              <a:t>Someone with an aesthetic motivator and interest in balance and harmony may be more subjective and focused on feelings when they solve  problems.</a:t>
            </a:r>
          </a:p>
          <a:p>
            <a:endParaRPr lang="en-US" dirty="0"/>
          </a:p>
          <a:p>
            <a:r>
              <a:rPr lang="en-US" dirty="0"/>
              <a:t>They could have tension working together.  But, If they understand each other's strengths and potential blind spots, they could create more synergy and make better decisions together. </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Another example of a Me/You conflict could be between the person with a focus on Social/Altruistic, who might share, -“People are the most imp, we must remove pain and suffering” and a person with Utilitarian/Economic, who might share, “Yes, I love people too – but we have to get ROI and results, that’s most important.”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Understanding the different interests and motivators of your team, can help you reduce tension and increase synergy, by learning to appreciate how each viewpoint adds value.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 may have the most tension with anyone who’s #1 (their greatest interest) is something you ranked as #6 (your least interest).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Go to Navigating Situations Outside Your Comfort Zone, pages ___ and ___, of your Talent Insights report now to review tips and insights for powerful insight on how to create more synergy and understanding.</a:t>
            </a:r>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23</a:t>
            </a:fld>
            <a:endParaRPr lang="en-US"/>
          </a:p>
        </p:txBody>
      </p:sp>
    </p:spTree>
    <p:extLst>
      <p:ext uri="{BB962C8B-B14F-4D97-AF65-F5344CB8AC3E}">
        <p14:creationId xmlns:p14="http://schemas.microsoft.com/office/powerpoint/2010/main" val="930131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  Insert the team wheel on this page.  Use the white circle the cover the #6, least interest.  Cover it on the next slide.</a:t>
            </a:r>
          </a:p>
          <a:p>
            <a:endParaRPr lang="en-US" dirty="0"/>
          </a:p>
          <a:p>
            <a:pPr marL="342900" marR="0" lvl="0" indent="-342900">
              <a:lnSpc>
                <a:spcPct val="107000"/>
              </a:lnSpc>
              <a:spcBef>
                <a:spcPts val="0"/>
              </a:spcBef>
              <a:spcAft>
                <a:spcPts val="0"/>
              </a:spcAft>
              <a:buFont typeface="Calibri" panose="020F0502020204030204" pitchFamily="34" charset="0"/>
              <a:buChar char="-"/>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(ASK) </a:t>
            </a:r>
            <a:r>
              <a:rPr lang="en-US" sz="1100" dirty="0">
                <a:effectLst/>
                <a:latin typeface="Calibri" panose="020F0502020204030204" pitchFamily="34" charset="0"/>
                <a:ea typeface="Calibri" panose="020F0502020204030204" pitchFamily="34" charset="0"/>
                <a:cs typeface="Times New Roman" panose="02020603050405020304" pitchFamily="18" charset="0"/>
              </a:rPr>
              <a:t>Does this work for our team and the work we do?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strengths does it show that we bring? (refer to Memory Jogger card)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could be potential blind spots?   How are we currently covering the blind spots?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Potential Conflict?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Potential benefit?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else do we need to be doing more of or less of? </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24</a:t>
            </a:fld>
            <a:endParaRPr lang="en-US"/>
          </a:p>
        </p:txBody>
      </p:sp>
    </p:spTree>
    <p:extLst>
      <p:ext uri="{BB962C8B-B14F-4D97-AF65-F5344CB8AC3E}">
        <p14:creationId xmlns:p14="http://schemas.microsoft.com/office/powerpoint/2010/main" val="1502353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Let’s look at the Team Overall – the area where the team has </a:t>
            </a:r>
            <a:r>
              <a:rPr lang="en-US" b="1" dirty="0"/>
              <a:t>the most interest </a:t>
            </a:r>
            <a:r>
              <a:rPr lang="en-US" dirty="0"/>
              <a:t>is in </a:t>
            </a:r>
            <a:endParaRPr lang="en-US" b="1" dirty="0"/>
          </a:p>
          <a:p>
            <a:endParaRPr lang="en-US" b="1" dirty="0">
              <a:solidFill>
                <a:srgbClr val="FF0000"/>
              </a:solidFill>
            </a:endParaRPr>
          </a:p>
          <a:p>
            <a:r>
              <a:rPr lang="en-US" dirty="0">
                <a:solidFill>
                  <a:srgbClr val="FF0000"/>
                </a:solidFill>
              </a:rPr>
              <a:t>(ASK) </a:t>
            </a:r>
            <a:r>
              <a:rPr lang="en-US" dirty="0"/>
              <a:t>Does this work for our team and the work we do?  What strengths does it show that we bring? </a:t>
            </a:r>
            <a:r>
              <a:rPr lang="en-US" dirty="0">
                <a:solidFill>
                  <a:srgbClr val="FF0000"/>
                </a:solidFill>
              </a:rPr>
              <a:t>(refer to Memory Jogger card)  </a:t>
            </a:r>
            <a:r>
              <a:rPr lang="en-US" dirty="0"/>
              <a:t>What could be potential blind spots? </a:t>
            </a:r>
          </a:p>
          <a:p>
            <a:endParaRPr lang="en-US" dirty="0"/>
          </a:p>
          <a:p>
            <a:r>
              <a:rPr lang="en-US" dirty="0"/>
              <a:t>  How are we currently covering the blind spots? What else do we need to be doing more of or less of?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area is (</a:t>
            </a:r>
            <a:r>
              <a:rPr lang="en-US" dirty="0">
                <a:solidFill>
                  <a:srgbClr val="FF0000"/>
                </a:solidFill>
              </a:rPr>
              <a:t>CHANGE For THE TEAM</a:t>
            </a:r>
            <a:r>
              <a:rPr lang="en-US" dirty="0"/>
              <a:t>) </a:t>
            </a:r>
            <a:r>
              <a:rPr lang="en-US" dirty="0">
                <a:solidFill>
                  <a:srgbClr val="FF0000"/>
                </a:solidFill>
              </a:rPr>
              <a:t>(ASK) </a:t>
            </a:r>
            <a:r>
              <a:rPr lang="en-US" dirty="0"/>
              <a:t>(</a:t>
            </a:r>
            <a:r>
              <a:rPr lang="en-US" b="1" dirty="0">
                <a:solidFill>
                  <a:srgbClr val="FF0000"/>
                </a:solidFill>
              </a:rPr>
              <a:t>CHANGE For EACH TEAM #6 Motivator Here </a:t>
            </a:r>
            <a:r>
              <a:rPr lang="en-US" b="1" dirty="0"/>
              <a:t>…) </a:t>
            </a:r>
          </a:p>
          <a:p>
            <a:endParaRPr lang="en-US" dirty="0"/>
          </a:p>
          <a:p>
            <a:r>
              <a:rPr lang="en-US" dirty="0"/>
              <a:t> Does this work for our team and the work we do?  What strengths does it show that we bring? </a:t>
            </a:r>
            <a:r>
              <a:rPr lang="en-US" dirty="0">
                <a:solidFill>
                  <a:srgbClr val="FF0000"/>
                </a:solidFill>
              </a:rPr>
              <a:t>(refer to Memory Jogger card)  </a:t>
            </a:r>
            <a:r>
              <a:rPr lang="en-US" dirty="0"/>
              <a:t>What could be potential blind spots?   </a:t>
            </a:r>
          </a:p>
          <a:p>
            <a:endParaRPr lang="en-US" dirty="0"/>
          </a:p>
          <a:p>
            <a:r>
              <a:rPr lang="en-US" dirty="0"/>
              <a:t>How are we currently covering the blind spots? What else do we need to be doing more of or less of?   Now, let’s look at what each individual rated as their LEAST Interest…</a:t>
            </a:r>
          </a:p>
          <a:p>
            <a:endParaRPr lang="en-US" dirty="0"/>
          </a:p>
          <a:p>
            <a:endParaRPr lang="en-US" dirty="0"/>
          </a:p>
          <a:p>
            <a:r>
              <a:rPr lang="en-US" dirty="0"/>
              <a:t>Now let’s look at the third type of conflict – Me/Job.</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25</a:t>
            </a:fld>
            <a:endParaRPr lang="en-US"/>
          </a:p>
        </p:txBody>
      </p:sp>
    </p:spTree>
    <p:extLst>
      <p:ext uri="{BB962C8B-B14F-4D97-AF65-F5344CB8AC3E}">
        <p14:creationId xmlns:p14="http://schemas.microsoft.com/office/powerpoint/2010/main" val="3790016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new awareness about your team members – you can move from – you are wrong and you make me crazy!  To…</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28</a:t>
            </a:fld>
            <a:endParaRPr lang="en-US"/>
          </a:p>
        </p:txBody>
      </p:sp>
    </p:spTree>
    <p:extLst>
      <p:ext uri="{BB962C8B-B14F-4D97-AF65-F5344CB8AC3E}">
        <p14:creationId xmlns:p14="http://schemas.microsoft.com/office/powerpoint/2010/main" val="30398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gain a better understanding of who  each person is, what their strengths, and begin to understand your different preferences.  You can begin to “see with new eyes”  And as you apply the tips and insights into your daily interactions… </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29</a:t>
            </a:fld>
            <a:endParaRPr lang="en-US"/>
          </a:p>
        </p:txBody>
      </p:sp>
    </p:spTree>
    <p:extLst>
      <p:ext uri="{BB962C8B-B14F-4D97-AF65-F5344CB8AC3E}">
        <p14:creationId xmlns:p14="http://schemas.microsoft.com/office/powerpoint/2010/main" val="3226137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overtime – as your awareness and appreciation of each person – grows.  We can stop trying to change the people around us, and we change our complaints about them, and began to truly APPRECIATE each person.</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30</a:t>
            </a:fld>
            <a:endParaRPr lang="en-US"/>
          </a:p>
        </p:txBody>
      </p:sp>
    </p:spTree>
    <p:extLst>
      <p:ext uri="{BB962C8B-B14F-4D97-AF65-F5344CB8AC3E}">
        <p14:creationId xmlns:p14="http://schemas.microsoft.com/office/powerpoint/2010/main" val="2881789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31</a:t>
            </a:fld>
            <a:endParaRPr lang="en-US"/>
          </a:p>
        </p:txBody>
      </p:sp>
    </p:spTree>
    <p:extLst>
      <p:ext uri="{BB962C8B-B14F-4D97-AF65-F5344CB8AC3E}">
        <p14:creationId xmlns:p14="http://schemas.microsoft.com/office/powerpoint/2010/main" val="317929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166A8-9771-4CC6-380C-FA7509806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17EB8-B511-BAA6-AAD9-A9B1B907C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4D57B-9010-578F-DE9C-45B8A213F5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five strength revealer focus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car analogy to talk about these areas for easy recall and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strength revealer model and the car analogy help you focus on the big picture and help you understand the different aspects measured in the assessment. It is an effective way to understand your performance strengths and potential blind spots. And how you can focus and leverage those strengths in your work every day. </a:t>
            </a:r>
          </a:p>
          <a:p>
            <a:pPr eaLnBrk="1" hangingPunct="1"/>
            <a:endParaRPr lang="en-US" dirty="0"/>
          </a:p>
          <a:p>
            <a:pPr eaLnBrk="1" hangingPunct="1"/>
            <a:r>
              <a:rPr lang="en-US" dirty="0"/>
              <a:t>The first strength revealer is roads traveled and plans.  This focuses on strengths related to your Background, experience, knowledge, and future goals. </a:t>
            </a:r>
          </a:p>
          <a:p>
            <a:pPr eaLnBrk="1" hangingPunct="1"/>
            <a:endParaRPr lang="en-US" dirty="0"/>
          </a:p>
          <a:p>
            <a:pPr eaLnBrk="1" hangingPunct="1"/>
            <a:r>
              <a:rPr lang="en-US" dirty="0"/>
              <a:t>The second strength revealer is our communication style. And that is measured in the assessment in the DISC  assessment. In the car analogy, this is how you drive. It is what people see – your communication style and interaction behaviors. </a:t>
            </a:r>
          </a:p>
          <a:p>
            <a:pPr eaLnBrk="1" hangingPunct="1"/>
            <a:endParaRPr lang="en-US" dirty="0"/>
          </a:p>
          <a:p>
            <a:pPr eaLnBrk="1" hangingPunct="1"/>
            <a:r>
              <a:rPr lang="en-US" dirty="0"/>
              <a:t>The next strength is gas in tank. This is a measurement of your top motivators and interests.   This area is not visible to others, but it is essential.  It is what makes us want to act.    If a car is out of gas,  it is not going anywhere.   Motivators are what fill our tank.</a:t>
            </a:r>
          </a:p>
          <a:p>
            <a:pPr eaLnBrk="1" hangingPunct="1"/>
            <a:endParaRPr lang="en-US" dirty="0"/>
          </a:p>
          <a:p>
            <a:pPr eaLnBrk="1" hangingPunct="1"/>
            <a:r>
              <a:rPr lang="en-US" dirty="0"/>
              <a:t>There's also an area called horsepower, and it is not immediately visible to others but is the engine of performance.  It provides a measurement of 20+ personal skills. Some examples would include self-management, teamwork, and leadership. </a:t>
            </a:r>
          </a:p>
          <a:p>
            <a:pPr eaLnBrk="1" hangingPunct="1"/>
            <a:endParaRPr lang="en-US" dirty="0"/>
          </a:p>
          <a:p>
            <a:pPr eaLnBrk="1" hangingPunct="1"/>
            <a:endParaRPr lang="en-US" dirty="0"/>
          </a:p>
          <a:p>
            <a:pPr eaLnBrk="1" hangingPunct="1"/>
            <a:r>
              <a:rPr lang="en-US" dirty="0"/>
              <a:t>And the last strength revealer is where you're parked. This is the impact of the organization and the team’s culture, your team’s leadership, and the team’s collaboration and effectiveness.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you’ll learn more about your strengths in the areas related to gas and tank, which is the motivators assessment, and how you drive, which is the disc communication style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learning more about what is measured in the assessment’s Motivators, Gas in Tank.  As a reminder, this area reveals what causes you to want to take action – it is, according to the assessment, your WHY.</a:t>
            </a:r>
          </a:p>
          <a:p>
            <a:endParaRPr lang="en-US" dirty="0"/>
          </a:p>
        </p:txBody>
      </p:sp>
      <p:sp>
        <p:nvSpPr>
          <p:cNvPr id="4" name="Slide Number Placeholder 3">
            <a:extLst>
              <a:ext uri="{FF2B5EF4-FFF2-40B4-BE49-F238E27FC236}">
                <a16:creationId xmlns:a16="http://schemas.microsoft.com/office/drawing/2014/main" id="{9AD43A98-279C-3317-74ED-ED923BAC38EC}"/>
              </a:ext>
            </a:extLst>
          </p:cNvPr>
          <p:cNvSpPr>
            <a:spLocks noGrp="1"/>
          </p:cNvSpPr>
          <p:nvPr>
            <p:ph type="sldNum" sz="quarter" idx="5"/>
          </p:nvPr>
        </p:nvSpPr>
        <p:spPr/>
        <p:txBody>
          <a:bodyPr/>
          <a:lstStyle/>
          <a:p>
            <a:fld id="{5BCF20B3-9416-41BD-88E0-2F68B474BE1E}" type="slidenum">
              <a:rPr lang="en-US" smtClean="0"/>
              <a:t>32</a:t>
            </a:fld>
            <a:endParaRPr lang="en-US"/>
          </a:p>
        </p:txBody>
      </p:sp>
    </p:spTree>
    <p:extLst>
      <p:ext uri="{BB962C8B-B14F-4D97-AF65-F5344CB8AC3E}">
        <p14:creationId xmlns:p14="http://schemas.microsoft.com/office/powerpoint/2010/main" val="4213243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strength revealers.  This Performance Improvement model will help us keep the assessment res(s) in context; It can also help us better understand the different aspects of our performance strengths and potential blind spots. </a:t>
            </a:r>
          </a:p>
          <a:p>
            <a:endParaRPr lang="en-US" dirty="0"/>
          </a:p>
          <a:p>
            <a:r>
              <a:rPr lang="en-US" dirty="0"/>
              <a:t>To make the model easier to recall, we use a car analogy.   </a:t>
            </a:r>
          </a:p>
          <a:p>
            <a:r>
              <a:rPr lang="en-US" dirty="0"/>
              <a:t>The first strength revealer is road travel and future experience, knowledge, and plans.  This is your background and education. It also includes where you've been and where you want to go.  There are many strengths that you bring to your role in this area. </a:t>
            </a:r>
          </a:p>
          <a:p>
            <a:endParaRPr lang="en-US" dirty="0"/>
          </a:p>
          <a:p>
            <a:r>
              <a:rPr lang="en-US" dirty="0"/>
              <a:t>Another strength revealer area is the DISC assessment, and in the car analogy, it is how we drive. It reveals communication and interaction style strengths.   The next area is gas and tank – measuring motivation and interest.   This area is not visible to others, but it is essential.  It is what makes us want to act.   If a car is out of gas,  it is not going anywhere.   Motivators are what fill our tank.</a:t>
            </a:r>
          </a:p>
          <a:p>
            <a:endParaRPr lang="en-US" dirty="0"/>
          </a:p>
          <a:p>
            <a:r>
              <a:rPr lang="en-US" dirty="0"/>
              <a:t>There's also an area called horsepower, and it is also not visible to others but related to horsepower.  It provides a measurement of personal. Some examples would include self-management, teamwork, and leadership.  </a:t>
            </a:r>
          </a:p>
          <a:p>
            <a:endParaRPr lang="en-US" dirty="0"/>
          </a:p>
          <a:p>
            <a:r>
              <a:rPr lang="en-US" dirty="0"/>
              <a:t>Lastly, there are strengths on our team and individually where we're parked.  The organization’ and the group also impact performance and can be a strength or a blind spot. </a:t>
            </a:r>
          </a:p>
          <a:p>
            <a:endParaRPr lang="en-US" dirty="0"/>
          </a:p>
          <a:p>
            <a:r>
              <a:rPr lang="en-US" dirty="0"/>
              <a:t>I wanted to quickly mention these five areas so that we could keep the assessment(s) we’re reviewing together in context.   Now let’s review what’s measured in the DISC assessment.   Recall – that this is measuring “How We Drive”</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33</a:t>
            </a:fld>
            <a:endParaRPr lang="en-US"/>
          </a:p>
        </p:txBody>
      </p:sp>
    </p:spTree>
    <p:extLst>
      <p:ext uri="{BB962C8B-B14F-4D97-AF65-F5344CB8AC3E}">
        <p14:creationId xmlns:p14="http://schemas.microsoft.com/office/powerpoint/2010/main" val="3218225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lvl="0"/>
            <a:r>
              <a:rPr lang="en-US" dirty="0"/>
              <a:t>As a reminder – this science measures your behaviors and communication style – what people see.  There are four areas – D I S C – and each carries certain characteristics;  we are often more than one style – so we use the wheel to show the blending of style.  </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each style and hand out the DISC Memory Jogger card.)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Hand out the DISC Communication Style MJ Card. </a:t>
            </a:r>
            <a:r>
              <a:rPr lang="en-US" dirty="0">
                <a:hlinkClick r:id="rId3"/>
              </a:rPr>
              <a:t>https://s3.amazonaws.com/wakeupeager/MemoryJogger_DISC.pdf</a:t>
            </a:r>
            <a:r>
              <a:rPr lang="en-US" dirty="0"/>
              <a:t> </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34</a:t>
            </a:fld>
            <a:endParaRPr lang="en-US"/>
          </a:p>
        </p:txBody>
      </p:sp>
    </p:spTree>
    <p:extLst>
      <p:ext uri="{BB962C8B-B14F-4D97-AF65-F5344CB8AC3E}">
        <p14:creationId xmlns:p14="http://schemas.microsoft.com/office/powerpoint/2010/main" val="208846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short statements around what they thought and how they felt after reading their results and watching the debrief video.  What did you say to a family member, colleague or friend?  (Encourage all thoughts, even if you did not agree with the assessment. You want to make sure they can feel free to question it, as well as embrace it.)</a:t>
            </a:r>
          </a:p>
        </p:txBody>
      </p:sp>
      <p:sp>
        <p:nvSpPr>
          <p:cNvPr id="4" name="Slide Number Placeholder 3"/>
          <p:cNvSpPr>
            <a:spLocks noGrp="1"/>
          </p:cNvSpPr>
          <p:nvPr>
            <p:ph type="sldNum" sz="quarter" idx="5"/>
          </p:nvPr>
        </p:nvSpPr>
        <p:spPr/>
        <p:txBody>
          <a:bodyPr/>
          <a:lstStyle/>
          <a:p>
            <a:fld id="{5BCF20B3-9416-41BD-88E0-2F68B474BE1E}" type="slidenum">
              <a:rPr lang="en-US" smtClean="0"/>
              <a:t>3</a:t>
            </a:fld>
            <a:endParaRPr lang="en-US"/>
          </a:p>
        </p:txBody>
      </p:sp>
    </p:spTree>
    <p:extLst>
      <p:ext uri="{BB962C8B-B14F-4D97-AF65-F5344CB8AC3E}">
        <p14:creationId xmlns:p14="http://schemas.microsoft.com/office/powerpoint/2010/main" val="292402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person scores the S and the I above the energy line.    See what you scored above the energy line.  (Provide page number for the DISC graph.)</a:t>
            </a:r>
          </a:p>
          <a:p>
            <a:endParaRPr lang="en-US" dirty="0"/>
          </a:p>
          <a:p>
            <a:r>
              <a:rPr lang="en-US" b="1" dirty="0"/>
              <a:t>FACILITATOR NOTE </a:t>
            </a:r>
            <a:r>
              <a:rPr lang="en-US" dirty="0"/>
              <a:t>– In this team Building session we do not cover the adapted graph discussion, due to the lack of time.  If asked abut the Adapted Style – that is how someone may be temporarily (adapting) changing their  style to meet current demands on the job.  For this exercise  we are focused on what the Assessment revealed is their NATURAL strength – how they prefer to behave, interact, and communicate – five days a week.</a:t>
            </a:r>
          </a:p>
        </p:txBody>
      </p:sp>
      <p:sp>
        <p:nvSpPr>
          <p:cNvPr id="4" name="Slide Number Placeholder 3"/>
          <p:cNvSpPr>
            <a:spLocks noGrp="1"/>
          </p:cNvSpPr>
          <p:nvPr>
            <p:ph type="sldNum" sz="quarter" idx="5"/>
          </p:nvPr>
        </p:nvSpPr>
        <p:spPr/>
        <p:txBody>
          <a:bodyPr/>
          <a:lstStyle/>
          <a:p>
            <a:fld id="{9C70A953-5994-C94E-9B6D-86B1679F36B3}" type="slidenum">
              <a:rPr lang="en-US" smtClean="0"/>
              <a:t>35</a:t>
            </a:fld>
            <a:endParaRPr lang="en-US"/>
          </a:p>
        </p:txBody>
      </p:sp>
    </p:spTree>
    <p:extLst>
      <p:ext uri="{BB962C8B-B14F-4D97-AF65-F5344CB8AC3E}">
        <p14:creationId xmlns:p14="http://schemas.microsoft.com/office/powerpoint/2010/main" val="406828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35978" cy="3600450"/>
          </a:xfrm>
        </p:spPr>
        <p:txBody>
          <a:bodyPr/>
          <a:lstStyle/>
          <a:p>
            <a:r>
              <a:rPr lang="en-US" dirty="0"/>
              <a:t>In our example – this person has the S (Steadiness) and the I (Influencer) above the energy line.   Here we can see that behavior tendencies (Side 1) and Communication Tips (Side 2) </a:t>
            </a:r>
          </a:p>
          <a:p>
            <a:r>
              <a:rPr lang="en-US" dirty="0"/>
              <a:t>ON THE WHEEL. The circle is your natural style – how you communicate naturally, and if you are under stress, you will use this style because it is natural to you.   The star is a snapshot of how you are currently adapting your style at work right now. If you were to retake the assessment at a future time, your natural style would typically stay the same. Your adapted style usually changes depending on your work environment and your current role.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further out you are on the wheel, the stronger the style tendency is, which means it's more visible to others. For example, this person is a very high S and I (style.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style is closer in on the wheel, that is an indication that the person is a mix of styles and that the style tendency will be less noticeable. All placements on the wheel are good because each style combination brings excellent strengths to their work and life. Each style combination can also highlight potential blind spots, typically an overuse of our strengths.</a:t>
            </a:r>
          </a:p>
          <a:p>
            <a:pPr>
              <a:defRPr/>
            </a:pPr>
            <a:r>
              <a:rPr lang="en-US" b="1" dirty="0"/>
              <a:t>Facilitator Note:  </a:t>
            </a:r>
            <a:r>
              <a:rPr lang="en-US" b="0" dirty="0"/>
              <a:t>Have them open the Memory Jogger card and review the areas Behavior Tendencies and Communication Tips for the areas they scored above the energy line.  Review the following slides showing the Observable Behaviors, the Famous People and the humor. </a:t>
            </a:r>
            <a:r>
              <a:rPr lang="en-US" dirty="0">
                <a:solidFill>
                  <a:srgbClr val="FF0000"/>
                </a:solidFill>
              </a:rPr>
              <a:t>Have them refer to the DISC Communication Style MJ Card. </a:t>
            </a:r>
            <a:r>
              <a:rPr lang="en-US" dirty="0">
                <a:hlinkClick r:id="rId3"/>
              </a:rPr>
              <a:t>https://s3.amazonaws.com/wakeupeager/MemoryJogger_DISC.pdf</a:t>
            </a:r>
            <a:r>
              <a:rPr lang="en-US" dirty="0"/>
              <a:t> </a:t>
            </a:r>
          </a:p>
          <a:p>
            <a:endParaRPr lang="en-US" b="1" dirty="0"/>
          </a:p>
        </p:txBody>
      </p:sp>
      <p:sp>
        <p:nvSpPr>
          <p:cNvPr id="4" name="Slide Number Placeholder 3"/>
          <p:cNvSpPr>
            <a:spLocks noGrp="1"/>
          </p:cNvSpPr>
          <p:nvPr>
            <p:ph type="sldNum" sz="quarter" idx="5"/>
          </p:nvPr>
        </p:nvSpPr>
        <p:spPr/>
        <p:txBody>
          <a:bodyPr/>
          <a:lstStyle/>
          <a:p>
            <a:fld id="{9C70A953-5994-C94E-9B6D-86B1679F36B3}" type="slidenum">
              <a:rPr lang="en-US" smtClean="0"/>
              <a:t>36</a:t>
            </a:fld>
            <a:endParaRPr lang="en-US"/>
          </a:p>
        </p:txBody>
      </p:sp>
    </p:spTree>
    <p:extLst>
      <p:ext uri="{BB962C8B-B14F-4D97-AF65-F5344CB8AC3E}">
        <p14:creationId xmlns:p14="http://schemas.microsoft.com/office/powerpoint/2010/main" val="3145511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area is above the energy line for you – can you see this in your interactions?  Can you see what these different ‘famous people’ may have in common, behaviorally?</a:t>
            </a:r>
          </a:p>
        </p:txBody>
      </p:sp>
      <p:sp>
        <p:nvSpPr>
          <p:cNvPr id="4" name="Slide Number Placeholder 3"/>
          <p:cNvSpPr>
            <a:spLocks noGrp="1"/>
          </p:cNvSpPr>
          <p:nvPr>
            <p:ph type="sldNum" sz="quarter" idx="5"/>
          </p:nvPr>
        </p:nvSpPr>
        <p:spPr/>
        <p:txBody>
          <a:bodyPr/>
          <a:lstStyle/>
          <a:p>
            <a:fld id="{9C70A953-5994-C94E-9B6D-86B1679F36B3}" type="slidenum">
              <a:rPr lang="en-US" smtClean="0"/>
              <a:t>37</a:t>
            </a:fld>
            <a:endParaRPr lang="en-US"/>
          </a:p>
        </p:txBody>
      </p:sp>
    </p:spTree>
    <p:extLst>
      <p:ext uri="{BB962C8B-B14F-4D97-AF65-F5344CB8AC3E}">
        <p14:creationId xmlns:p14="http://schemas.microsoft.com/office/powerpoint/2010/main" val="4196000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area is above the energy line for you – can you see this in your interactions?  Can you see what these different ‘famous people’ may have in common, behaviorally?</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38</a:t>
            </a:fld>
            <a:endParaRPr lang="en-US"/>
          </a:p>
        </p:txBody>
      </p:sp>
    </p:spTree>
    <p:extLst>
      <p:ext uri="{BB962C8B-B14F-4D97-AF65-F5344CB8AC3E}">
        <p14:creationId xmlns:p14="http://schemas.microsoft.com/office/powerpoint/2010/main" val="4120075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 Style is often in a hurry and can be task oriented.  (Think Bulldozer!)</a:t>
            </a:r>
          </a:p>
          <a:p>
            <a:r>
              <a:rPr lang="en-US" dirty="0"/>
              <a:t>The I style loves to interact and share stories – they can be people oriented and talk to think!  (Think – All Terrain Vehicle with lots of friends and making quick changes!)</a:t>
            </a:r>
          </a:p>
          <a:p>
            <a:r>
              <a:rPr lang="en-US" dirty="0"/>
              <a:t>The S style tends to be steady, and routine-oriented, they can be amiable and agreeable.  (Think Gondola – easy, steady, calm, no sudden changes.)</a:t>
            </a:r>
          </a:p>
          <a:p>
            <a:r>
              <a:rPr lang="en-US" dirty="0"/>
              <a:t>The C style can be analytical, accurate, reserved in demeanor and wants to follow procedure.  (Think a Train – that stays on track, and consistently goes from Point A to Point B, without changing course.)</a:t>
            </a:r>
          </a:p>
        </p:txBody>
      </p:sp>
      <p:sp>
        <p:nvSpPr>
          <p:cNvPr id="4" name="Slide Number Placeholder 3"/>
          <p:cNvSpPr>
            <a:spLocks noGrp="1"/>
          </p:cNvSpPr>
          <p:nvPr>
            <p:ph type="sldNum" sz="quarter" idx="5"/>
          </p:nvPr>
        </p:nvSpPr>
        <p:spPr/>
        <p:txBody>
          <a:bodyPr/>
          <a:lstStyle/>
          <a:p>
            <a:fld id="{9C70A953-5994-C94E-9B6D-86B1679F36B3}" type="slidenum">
              <a:rPr lang="en-US" smtClean="0"/>
              <a:t>39</a:t>
            </a:fld>
            <a:endParaRPr lang="en-US"/>
          </a:p>
        </p:txBody>
      </p:sp>
    </p:spTree>
    <p:extLst>
      <p:ext uri="{BB962C8B-B14F-4D97-AF65-F5344CB8AC3E}">
        <p14:creationId xmlns:p14="http://schemas.microsoft.com/office/powerpoint/2010/main" val="2897421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area is above the energy line for you – can you see this in your interactions?  Can you see what these different ‘famous people’ may have in common, behaviorally?</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40</a:t>
            </a:fld>
            <a:endParaRPr lang="en-US"/>
          </a:p>
        </p:txBody>
      </p:sp>
    </p:spTree>
    <p:extLst>
      <p:ext uri="{BB962C8B-B14F-4D97-AF65-F5344CB8AC3E}">
        <p14:creationId xmlns:p14="http://schemas.microsoft.com/office/powerpoint/2010/main" val="2218001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area is above the energy line for you – can you see this in your interactions?  Can you see what these different ‘famous people’ may have in common, behaviorally?</a:t>
            </a:r>
          </a:p>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41</a:t>
            </a:fld>
            <a:endParaRPr lang="en-US"/>
          </a:p>
        </p:txBody>
      </p:sp>
    </p:spTree>
    <p:extLst>
      <p:ext uri="{BB962C8B-B14F-4D97-AF65-F5344CB8AC3E}">
        <p14:creationId xmlns:p14="http://schemas.microsoft.com/office/powerpoint/2010/main" val="1988832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70A953-5994-C94E-9B6D-86B1679F36B3}" type="slidenum">
              <a:rPr lang="en-US" smtClean="0"/>
              <a:t>42</a:t>
            </a:fld>
            <a:endParaRPr lang="en-US"/>
          </a:p>
        </p:txBody>
      </p:sp>
    </p:spTree>
    <p:extLst>
      <p:ext uri="{BB962C8B-B14F-4D97-AF65-F5344CB8AC3E}">
        <p14:creationId xmlns:p14="http://schemas.microsoft.com/office/powerpoint/2010/main" val="2046790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learn DISC styles, you begin to see it everywhere!  This Pet DISC tool is fun to do, is free, and only takes about 5 minutes.  You get the results immediately and it’s a fun way to apply DISC to our pets, and helps ingrain the learning and our understanding.  </a:t>
            </a:r>
          </a:p>
          <a:p>
            <a:endParaRPr lang="en-US" dirty="0"/>
          </a:p>
          <a:p>
            <a:r>
              <a:rPr lang="en-US" b="1" dirty="0"/>
              <a:t>FACILITATOR NOTE </a:t>
            </a:r>
            <a:r>
              <a:rPr lang="en-US" dirty="0"/>
              <a:t>– if you have a favorite pet – complete the Pet DISC and update these photos.  It’s fun and you can share your thoughts.</a:t>
            </a:r>
          </a:p>
        </p:txBody>
      </p:sp>
      <p:sp>
        <p:nvSpPr>
          <p:cNvPr id="4" name="Slide Number Placeholder 3"/>
          <p:cNvSpPr>
            <a:spLocks noGrp="1"/>
          </p:cNvSpPr>
          <p:nvPr>
            <p:ph type="sldNum" sz="quarter" idx="5"/>
          </p:nvPr>
        </p:nvSpPr>
        <p:spPr/>
        <p:txBody>
          <a:bodyPr/>
          <a:lstStyle/>
          <a:p>
            <a:fld id="{9C70A953-5994-C94E-9B6D-86B1679F36B3}" type="slidenum">
              <a:rPr lang="en-US" smtClean="0"/>
              <a:t>43</a:t>
            </a:fld>
            <a:endParaRPr lang="en-US"/>
          </a:p>
        </p:txBody>
      </p:sp>
    </p:spTree>
    <p:extLst>
      <p:ext uri="{BB962C8B-B14F-4D97-AF65-F5344CB8AC3E}">
        <p14:creationId xmlns:p14="http://schemas.microsoft.com/office/powerpoint/2010/main" val="3232549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bwMode="auto">
          <a:xfrm>
            <a:off x="724090" y="4522235"/>
            <a:ext cx="6225350" cy="42832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FACILITATOR NOTES: </a:t>
            </a:r>
            <a:r>
              <a:rPr lang="en-US" dirty="0">
                <a:solidFill>
                  <a:srgbClr val="FF0000"/>
                </a:solidFill>
              </a:rPr>
              <a:t>A team wheel can be created. (There will be a small administration fee.)   We also have DISC Wheel Posters you can hang up and keep. Contact us for more information.</a:t>
            </a:r>
          </a:p>
          <a:p>
            <a:pPr lvl="0"/>
            <a:r>
              <a:rPr lang="en-US" dirty="0">
                <a:solidFill>
                  <a:srgbClr val="FF0000"/>
                </a:solidFill>
              </a:rPr>
              <a:t> Hand out the DISC Communication Style MJ Card. </a:t>
            </a:r>
            <a:r>
              <a:rPr lang="en-US" dirty="0">
                <a:hlinkClick r:id="rId3"/>
              </a:rPr>
              <a:t>https://s3.amazonaws.com/wakeupeager/MemoryJogger_DISC.pdf</a:t>
            </a:r>
            <a:r>
              <a:rPr lang="en-US" dirty="0"/>
              <a:t> </a:t>
            </a:r>
          </a:p>
          <a:p>
            <a:pPr lvl="0"/>
            <a:endParaRPr lang="en-US" dirty="0"/>
          </a:p>
          <a:p>
            <a:pPr lvl="0"/>
            <a:r>
              <a:rPr lang="en-US" dirty="0"/>
              <a:t>As a reminder – this science measures your behaviors and communication style – what people see.  There are four areas – D I S C – and each carries certain characteristics;  we are often more than one style – so we use the wheel to show the blending of style.  </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placements on the wheel are good because each style combination brings excellent strengths to their work and life. Each style combination can also highlight potential blind spots, typically an overuse of our strengths.</a:t>
            </a:r>
          </a:p>
          <a:p>
            <a:pPr lvl="0"/>
            <a:endParaRPr lang="en-US" b="1" dirty="0"/>
          </a:p>
          <a:p>
            <a:pPr lvl="0"/>
            <a:r>
              <a:rPr lang="en-US" b="1" dirty="0"/>
              <a:t>Another thing to notice about your placement on the wheel is to look at who is across from you. </a:t>
            </a:r>
            <a:r>
              <a:rPr lang="en-US" dirty="0"/>
              <a:t>The person with the style combination across from you is someone who has strengths that are very different from your own. </a:t>
            </a:r>
            <a:r>
              <a:rPr lang="en-US" b="1" dirty="0"/>
              <a:t>This is an opportunity for either great tension or great synergy.   </a:t>
            </a:r>
            <a:r>
              <a:rPr lang="en-US" dirty="0"/>
              <a:t>There could be tension if you don't understand and appreciate each other’s communication style differences.  And synergy if you do appreciate the differences and learn to work together. </a:t>
            </a:r>
          </a:p>
          <a:p>
            <a:pPr lvl="0"/>
            <a:endParaRPr lang="en-US" dirty="0"/>
          </a:p>
          <a:p>
            <a:pPr lvl="0"/>
            <a:r>
              <a:rPr lang="en-US" dirty="0"/>
              <a:t>The person with style combinations that land on the wheel across from you has strengths that cover your blind spots while your strengths can cover their blind spots. </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66587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open your report and go to page (check page number) Potential Behavioral and Motivational Strengths. </a:t>
            </a:r>
          </a:p>
          <a:p>
            <a:r>
              <a:rPr lang="en-US" dirty="0"/>
              <a:t>                           </a:t>
            </a:r>
          </a:p>
          <a:p>
            <a:r>
              <a:rPr lang="en-US" dirty="0"/>
              <a:t>Look at the items listed there, and pick the two most important to you. Think about how those items help the team.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 If you have enough time, ask each group member to pick their favorite out of the two they selected and share it with the group. Make sure they share what they liked and how they think this strength helps the team. Note people are not always comfortable talking about their strengths, and you may want to comment about that as it sets up what's coming in the next slide.   You can also create breakout rooms on Zoom or in person – pairing two people to discuss.)</a:t>
            </a:r>
          </a:p>
        </p:txBody>
      </p:sp>
      <p:sp>
        <p:nvSpPr>
          <p:cNvPr id="4" name="Slide Number Placeholder 3"/>
          <p:cNvSpPr>
            <a:spLocks noGrp="1"/>
          </p:cNvSpPr>
          <p:nvPr>
            <p:ph type="sldNum" sz="quarter" idx="5"/>
          </p:nvPr>
        </p:nvSpPr>
        <p:spPr/>
        <p:txBody>
          <a:bodyPr/>
          <a:lstStyle/>
          <a:p>
            <a:fld id="{5BCF20B3-9416-41BD-88E0-2F68B474BE1E}" type="slidenum">
              <a:rPr lang="en-US" smtClean="0"/>
              <a:t>4</a:t>
            </a:fld>
            <a:endParaRPr lang="en-US"/>
          </a:p>
        </p:txBody>
      </p:sp>
    </p:spTree>
    <p:extLst>
      <p:ext uri="{BB962C8B-B14F-4D97-AF65-F5344CB8AC3E}">
        <p14:creationId xmlns:p14="http://schemas.microsoft.com/office/powerpoint/2010/main" val="1629656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what adapting your style may indicate.  </a:t>
            </a:r>
          </a:p>
          <a:p>
            <a:endParaRPr lang="en-US" dirty="0"/>
          </a:p>
          <a:p>
            <a:endParaRPr lang="en-US" dirty="0"/>
          </a:p>
          <a:p>
            <a:r>
              <a:rPr lang="en-US" dirty="0"/>
              <a:t>In this example, the Natural style circle in the Promoter section on the outer edge – indicates that this is a high I (Influence Style).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Adapted style moves from the outer edge toward the C style. Adapting your style is not good or bad and not adapting your style is not good or bad.   It is just a datapoint of information, according to the assessment, on how you are adapting your style at work. </a:t>
            </a:r>
          </a:p>
          <a:p>
            <a:endParaRPr lang="en-US" dirty="0"/>
          </a:p>
          <a:p>
            <a:r>
              <a:rPr lang="en-US" dirty="0"/>
              <a:t>As you can see in the Adapting Guidelines, when you move toward the C style, you are adapting your style to become more focused on procedure and accuracy.  You’re also moving away from the high I, an indication that you're less trusting and guarding what you share. </a:t>
            </a:r>
          </a:p>
          <a:p>
            <a:endParaRPr lang="en-US" dirty="0"/>
          </a:p>
          <a:p>
            <a:r>
              <a:rPr lang="en-US" dirty="0"/>
              <a:t>The questions to ask: Are you aware of this adaptation? Is this adaptation of my style causing me stress? Or is it working for the current circumstance at work right now? </a:t>
            </a:r>
          </a:p>
          <a:p>
            <a:endParaRPr lang="en-US" dirty="0"/>
          </a:p>
          <a:p>
            <a:r>
              <a:rPr lang="en-US" dirty="0"/>
              <a:t>And if you are not adapting and your circle and the star are in the same area on the Wheel,  you can ask similar questions:  Is this working? Do my current circumstances require me to adapt my style?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Have them refer to the DISC Communication Style MJ Card. </a:t>
            </a:r>
            <a:r>
              <a:rPr lang="en-US" dirty="0">
                <a:hlinkClick r:id="rId3"/>
              </a:rPr>
              <a:t>https://s3.amazonaws.com/wakeupeager/MemoryJogger_DISC.pdf</a:t>
            </a:r>
            <a:r>
              <a:rPr lang="en-US" dirty="0"/>
              <a:t> </a:t>
            </a:r>
          </a:p>
          <a:p>
            <a:endParaRPr lang="en-US" dirty="0"/>
          </a:p>
          <a:p>
            <a:endParaRPr lang="en-US" dirty="0"/>
          </a:p>
          <a:p>
            <a:r>
              <a:rPr lang="en-US" dirty="0"/>
              <a:t>FACILITATOR NOTES:   </a:t>
            </a:r>
            <a:r>
              <a:rPr lang="en-US" b="1" dirty="0"/>
              <a:t>optional breakout exercise  </a:t>
            </a:r>
            <a:r>
              <a:rPr lang="en-US" b="0" dirty="0"/>
              <a:t>H</a:t>
            </a:r>
            <a:r>
              <a:rPr lang="en-US" dirty="0"/>
              <a:t>ave people break out into pairs.  They can share each their styles with each other, discuss whether they are adapting or not, and the questions: Are you aware of this change in style at work?  Is it working? Is it causing me stress?  They can come back to the group and share their observations.</a:t>
            </a:r>
          </a:p>
          <a:p>
            <a:endParaRPr lang="en-US" dirty="0"/>
          </a:p>
          <a:p>
            <a:r>
              <a:rPr lang="en-US" dirty="0"/>
              <a:t>FACILITATOR SUPPORT: You can reference for your own knowledge the DISC Adapting Explanations – used in the DISC </a:t>
            </a:r>
            <a:r>
              <a:rPr lang="en-US" b="0" i="0" u="none" strike="noStrike" dirty="0">
                <a:solidFill>
                  <a:srgbClr val="000000"/>
                </a:solidFill>
                <a:effectLst/>
                <a:latin typeface="Open Sans" panose="020B0606030504020204" pitchFamily="34" charset="0"/>
                <a:hlinkClick r:id="rId4"/>
              </a:rPr>
              <a:t>Graph Reading Flash Card</a:t>
            </a:r>
            <a:r>
              <a:rPr lang="en-US" dirty="0"/>
              <a:t> </a:t>
            </a:r>
          </a:p>
        </p:txBody>
      </p:sp>
      <p:sp>
        <p:nvSpPr>
          <p:cNvPr id="4" name="Slide Number Placeholder 3"/>
          <p:cNvSpPr>
            <a:spLocks noGrp="1"/>
          </p:cNvSpPr>
          <p:nvPr>
            <p:ph type="sldNum" sz="quarter" idx="5"/>
          </p:nvPr>
        </p:nvSpPr>
        <p:spPr/>
        <p:txBody>
          <a:bodyPr/>
          <a:lstStyle/>
          <a:p>
            <a:fld id="{5BCF20B3-9416-41BD-88E0-2F68B474BE1E}" type="slidenum">
              <a:rPr lang="en-US" smtClean="0"/>
              <a:t>45</a:t>
            </a:fld>
            <a:endParaRPr lang="en-US"/>
          </a:p>
        </p:txBody>
      </p:sp>
    </p:spTree>
    <p:extLst>
      <p:ext uri="{BB962C8B-B14F-4D97-AF65-F5344CB8AC3E}">
        <p14:creationId xmlns:p14="http://schemas.microsoft.com/office/powerpoint/2010/main" val="1392576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bwMode="auto">
          <a:xfrm>
            <a:off x="724090" y="4522235"/>
            <a:ext cx="6225350" cy="42832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dirty="0">
              <a:solidFill>
                <a:srgbClr val="FF0000"/>
              </a:solidFill>
            </a:endParaRPr>
          </a:p>
          <a:p>
            <a:pPr lvl="0"/>
            <a:endParaRPr lang="en-US" dirty="0">
              <a:solidFill>
                <a:srgbClr val="FF0000"/>
              </a:solidFill>
            </a:endParaRPr>
          </a:p>
          <a:p>
            <a:pPr lvl="0"/>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Hand out the DISC Communication Style MJ Card. </a:t>
            </a:r>
            <a:r>
              <a:rPr lang="en-US" dirty="0">
                <a:hlinkClick r:id="rId3"/>
              </a:rPr>
              <a:t>https://s3.amazonaws.com/wakeupeager/MemoryJogger_DISC.pdf</a:t>
            </a:r>
            <a:r>
              <a:rPr lang="en-US" dirty="0"/>
              <a:t> </a:t>
            </a:r>
          </a:p>
          <a:p>
            <a:pPr lvl="0"/>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3629622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Objective:  </a:t>
            </a:r>
            <a:r>
              <a:rPr lang="en-US" sz="1200" dirty="0">
                <a:latin typeface="Calibri" panose="020F0502020204030204" pitchFamily="34" charset="0"/>
                <a:ea typeface="Calibri" panose="020F0502020204030204" pitchFamily="34" charset="0"/>
                <a:cs typeface="Times New Roman" panose="02020603050405020304" pitchFamily="18" charset="0"/>
              </a:rPr>
              <a:t>Awareness of the overextension of each of the behavioral styles</a:t>
            </a:r>
          </a:p>
          <a:p>
            <a:pPr>
              <a:lnSpc>
                <a:spcPct val="107000"/>
              </a:lnSpc>
              <a:spcBef>
                <a:spcPts val="771"/>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Facilitation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Ask the question</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Have group answer</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Fill in the correct answer</a:t>
            </a:r>
          </a:p>
          <a:p>
            <a:pPr>
              <a:lnSpc>
                <a:spcPct val="107000"/>
              </a:lnSpc>
              <a:spcBef>
                <a:spcPts val="771"/>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Transition</a:t>
            </a:r>
            <a:r>
              <a:rPr lang="en-US" sz="1200" dirty="0">
                <a:latin typeface="Calibri" panose="020F0502020204030204" pitchFamily="34" charset="0"/>
                <a:ea typeface="Calibri" panose="020F0502020204030204" pitchFamily="34" charset="0"/>
                <a:cs typeface="Times New Roman" panose="02020603050405020304" pitchFamily="18" charset="0"/>
              </a:rPr>
              <a:t>:  Go to next slide</a:t>
            </a:r>
          </a:p>
          <a:p>
            <a:endParaRPr lang="en-US" sz="1200" dirty="0"/>
          </a:p>
          <a:p>
            <a:endParaRPr lang="en-US" dirty="0"/>
          </a:p>
        </p:txBody>
      </p:sp>
      <p:sp>
        <p:nvSpPr>
          <p:cNvPr id="4" name="Slide Number Placeholder 3"/>
          <p:cNvSpPr>
            <a:spLocks noGrp="1"/>
          </p:cNvSpPr>
          <p:nvPr>
            <p:ph type="sldNum" sz="quarter" idx="10"/>
          </p:nvPr>
        </p:nvSpPr>
        <p:spPr/>
        <p:txBody>
          <a:bodyPr/>
          <a:lstStyle/>
          <a:p>
            <a:fld id="{2407B662-4B0E-44F4-8481-7055260A29C4}" type="slidenum">
              <a:rPr lang="en-US" smtClean="0"/>
              <a:t>47</a:t>
            </a:fld>
            <a:endParaRPr lang="en-US"/>
          </a:p>
        </p:txBody>
      </p:sp>
    </p:spTree>
    <p:extLst>
      <p:ext uri="{BB962C8B-B14F-4D97-AF65-F5344CB8AC3E}">
        <p14:creationId xmlns:p14="http://schemas.microsoft.com/office/powerpoint/2010/main" val="3422331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Objective: </a:t>
            </a:r>
            <a:r>
              <a:rPr lang="en-US" sz="1200" dirty="0">
                <a:latin typeface="Calibri" panose="020F0502020204030204" pitchFamily="34" charset="0"/>
                <a:ea typeface="Calibri" panose="020F0502020204030204" pitchFamily="34" charset="0"/>
                <a:cs typeface="Times New Roman" panose="02020603050405020304" pitchFamily="18" charset="0"/>
              </a:rPr>
              <a:t> Awareness that if you overuse one of your strengths it becomes a limitation</a:t>
            </a:r>
          </a:p>
          <a:p>
            <a:pPr>
              <a:lnSpc>
                <a:spcPct val="107000"/>
              </a:lnSpc>
              <a:spcBef>
                <a:spcPts val="771"/>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Facilitation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Ask the question</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Have group answer</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Fill in the correct answer</a:t>
            </a:r>
          </a:p>
          <a:p>
            <a:pPr>
              <a:lnSpc>
                <a:spcPct val="107000"/>
              </a:lnSpc>
              <a:spcBef>
                <a:spcPts val="771"/>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Transition</a:t>
            </a:r>
            <a:r>
              <a:rPr lang="en-US" sz="1200" dirty="0">
                <a:latin typeface="Calibri" panose="020F0502020204030204" pitchFamily="34" charset="0"/>
                <a:ea typeface="Calibri" panose="020F0502020204030204" pitchFamily="34" charset="0"/>
                <a:cs typeface="Times New Roman" panose="02020603050405020304" pitchFamily="18" charset="0"/>
              </a:rPr>
              <a:t>:  Go to next slide</a:t>
            </a:r>
          </a:p>
          <a:p>
            <a:endParaRPr lang="en-US" dirty="0"/>
          </a:p>
        </p:txBody>
      </p:sp>
      <p:sp>
        <p:nvSpPr>
          <p:cNvPr id="4" name="Slide Number Placeholder 3"/>
          <p:cNvSpPr>
            <a:spLocks noGrp="1"/>
          </p:cNvSpPr>
          <p:nvPr>
            <p:ph type="sldNum" sz="quarter" idx="10"/>
          </p:nvPr>
        </p:nvSpPr>
        <p:spPr/>
        <p:txBody>
          <a:bodyPr/>
          <a:lstStyle/>
          <a:p>
            <a:fld id="{2407B662-4B0E-44F4-8481-7055260A29C4}" type="slidenum">
              <a:rPr lang="en-US" smtClean="0"/>
              <a:t>48</a:t>
            </a:fld>
            <a:endParaRPr lang="en-US"/>
          </a:p>
        </p:txBody>
      </p:sp>
    </p:spTree>
    <p:extLst>
      <p:ext uri="{BB962C8B-B14F-4D97-AF65-F5344CB8AC3E}">
        <p14:creationId xmlns:p14="http://schemas.microsoft.com/office/powerpoint/2010/main" val="3639030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Objective</a:t>
            </a:r>
            <a:r>
              <a:rPr lang="en-US" sz="1200" dirty="0">
                <a:latin typeface="Calibri" panose="020F0502020204030204" pitchFamily="34" charset="0"/>
                <a:ea typeface="Calibri" panose="020F0502020204030204" pitchFamily="34" charset="0"/>
                <a:cs typeface="Times New Roman" panose="02020603050405020304" pitchFamily="18" charset="0"/>
              </a:rPr>
              <a:t>:  Awareness that others don’t always see us the way we see ourselves.</a:t>
            </a:r>
          </a:p>
          <a:p>
            <a:pPr>
              <a:lnSpc>
                <a:spcPct val="107000"/>
              </a:lnSpc>
              <a:spcBef>
                <a:spcPts val="771"/>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Facilitation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Ask the question</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Have group answer</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Fill in the correct answer</a:t>
            </a:r>
          </a:p>
          <a:p>
            <a:pPr>
              <a:lnSpc>
                <a:spcPct val="107000"/>
              </a:lnSpc>
              <a:spcBef>
                <a:spcPts val="771"/>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Transition</a:t>
            </a:r>
            <a:r>
              <a:rPr lang="en-US" sz="1200" dirty="0">
                <a:latin typeface="Calibri" panose="020F0502020204030204" pitchFamily="34" charset="0"/>
                <a:ea typeface="Calibri" panose="020F0502020204030204" pitchFamily="34" charset="0"/>
                <a:cs typeface="Times New Roman" panose="02020603050405020304" pitchFamily="18" charset="0"/>
              </a:rPr>
              <a:t>:  Go to next slide</a:t>
            </a:r>
          </a:p>
          <a:p>
            <a:pPr eaLnBrk="1" hangingPunct="1"/>
            <a:endParaRPr lang="en-US" altLang="en-US" sz="12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407B662-4B0E-44F4-8481-7055260A29C4}" type="slidenum">
              <a:rPr lang="en-US" smtClean="0"/>
              <a:t>49</a:t>
            </a:fld>
            <a:endParaRPr lang="en-US"/>
          </a:p>
        </p:txBody>
      </p:sp>
    </p:spTree>
    <p:extLst>
      <p:ext uri="{BB962C8B-B14F-4D97-AF65-F5344CB8AC3E}">
        <p14:creationId xmlns:p14="http://schemas.microsoft.com/office/powerpoint/2010/main" val="3589726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Objective</a:t>
            </a:r>
            <a:r>
              <a:rPr lang="en-US" sz="1200" dirty="0">
                <a:latin typeface="Calibri" panose="020F0502020204030204" pitchFamily="34" charset="0"/>
                <a:ea typeface="Calibri" panose="020F0502020204030204" pitchFamily="34" charset="0"/>
                <a:cs typeface="Times New Roman" panose="02020603050405020304" pitchFamily="18" charset="0"/>
              </a:rPr>
              <a:t>:  Awareness that others don’t always see us the way we see ourselves.</a:t>
            </a:r>
          </a:p>
          <a:p>
            <a:pPr>
              <a:lnSpc>
                <a:spcPct val="107000"/>
              </a:lnSpc>
              <a:spcBef>
                <a:spcPts val="771"/>
              </a:spcBef>
              <a:spcAft>
                <a:spcPts val="771"/>
              </a:spcAft>
            </a:pPr>
            <a:r>
              <a:rPr lang="en-US" sz="1200" b="1" dirty="0">
                <a:latin typeface="Calibri" panose="020F0502020204030204" pitchFamily="34" charset="0"/>
                <a:ea typeface="Calibri" panose="020F0502020204030204" pitchFamily="34" charset="0"/>
                <a:cs typeface="Times New Roman" panose="02020603050405020304" pitchFamily="18" charset="0"/>
              </a:rPr>
              <a:t>Facilitation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Ask the question</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Have group answer</a:t>
            </a:r>
          </a:p>
          <a:p>
            <a:pPr marL="440695" indent="-220348">
              <a:lnSpc>
                <a:spcPct val="107000"/>
              </a:lnSpc>
              <a:spcBef>
                <a:spcPts val="0"/>
              </a:spcBef>
              <a:spcAft>
                <a:spcPts val="771"/>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Fill in the correct answer</a:t>
            </a:r>
          </a:p>
          <a:p>
            <a:pPr>
              <a:lnSpc>
                <a:spcPct val="107000"/>
              </a:lnSpc>
              <a:spcBef>
                <a:spcPts val="771"/>
              </a:spcBef>
              <a:spcAft>
                <a:spcPts val="578"/>
              </a:spcAft>
            </a:pPr>
            <a:r>
              <a:rPr lang="en-US" sz="1200" b="1" dirty="0">
                <a:latin typeface="Calibri" panose="020F0502020204030204" pitchFamily="34" charset="0"/>
                <a:ea typeface="Calibri" panose="020F0502020204030204" pitchFamily="34" charset="0"/>
                <a:cs typeface="Times New Roman" panose="02020603050405020304" pitchFamily="18" charset="0"/>
              </a:rPr>
              <a:t>Transition</a:t>
            </a:r>
            <a:r>
              <a:rPr lang="en-US" sz="1200" dirty="0">
                <a:latin typeface="Calibri" panose="020F0502020204030204" pitchFamily="34" charset="0"/>
                <a:ea typeface="Calibri" panose="020F0502020204030204" pitchFamily="34" charset="0"/>
                <a:cs typeface="Times New Roman" panose="02020603050405020304" pitchFamily="18" charset="0"/>
              </a:rPr>
              <a:t>:  Know that we understand the DISC methodology and have identified your personal strengths and limitations, let’s do an exercise that will helps us with one of our development opportunities</a:t>
            </a:r>
          </a:p>
          <a:p>
            <a:pPr eaLnBrk="1" hangingPunct="1"/>
            <a:endParaRPr lang="en-US" altLang="en-US" sz="1200" dirty="0">
              <a:solidFill>
                <a:srgbClr val="FF0000"/>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407B662-4B0E-44F4-8481-7055260A29C4}" type="slidenum">
              <a:rPr lang="en-US" smtClean="0"/>
              <a:t>50</a:t>
            </a:fld>
            <a:endParaRPr lang="en-US"/>
          </a:p>
        </p:txBody>
      </p:sp>
    </p:spTree>
    <p:extLst>
      <p:ext uri="{BB962C8B-B14F-4D97-AF65-F5344CB8AC3E}">
        <p14:creationId xmlns:p14="http://schemas.microsoft.com/office/powerpoint/2010/main" val="24301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a:t>
            </a:r>
            <a:r>
              <a:rPr lang="en-US" dirty="0"/>
              <a:t>– share this DISC emails document with participants. https://suzies-hard-drive.s3.amazonaws.com/UseDISC-Styles_toCreate_Better_Emails_8_2022.docx  Consider a prize for anyone who sends you an email using the tips, or tells you about hos they used the tips – to send an email and the impact it had and difference it made.  </a:t>
            </a:r>
          </a:p>
        </p:txBody>
      </p:sp>
      <p:sp>
        <p:nvSpPr>
          <p:cNvPr id="4" name="Slide Number Placeholder 3"/>
          <p:cNvSpPr>
            <a:spLocks noGrp="1"/>
          </p:cNvSpPr>
          <p:nvPr>
            <p:ph type="sldNum" sz="quarter" idx="5"/>
          </p:nvPr>
        </p:nvSpPr>
        <p:spPr/>
        <p:txBody>
          <a:bodyPr/>
          <a:lstStyle/>
          <a:p>
            <a:fld id="{9C70A953-5994-C94E-9B6D-86B1679F36B3}" type="slidenum">
              <a:rPr lang="en-US" smtClean="0"/>
              <a:t>52</a:t>
            </a:fld>
            <a:endParaRPr lang="en-US"/>
          </a:p>
        </p:txBody>
      </p:sp>
    </p:spTree>
    <p:extLst>
      <p:ext uri="{BB962C8B-B14F-4D97-AF65-F5344CB8AC3E}">
        <p14:creationId xmlns:p14="http://schemas.microsoft.com/office/powerpoint/2010/main" val="2243561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5CC77-D9A4-51FB-9F10-8FBA8CB4F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0AEAD-10A0-654C-B701-5ECB58A29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2F282-A791-096A-3030-39062F46AF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five strength revealer focus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car analogy to talk about these areas for easy recall and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strength revealer model and the car analogy help you focus on the big picture and help you understand the different aspects measured in the assessment. It is an effective way to understand your performance strengths and potential blind spots. And how you can focus and leverage those strengths in your work every day. </a:t>
            </a:r>
          </a:p>
          <a:p>
            <a:pPr eaLnBrk="1" hangingPunct="1"/>
            <a:endParaRPr lang="en-US" dirty="0"/>
          </a:p>
          <a:p>
            <a:pPr eaLnBrk="1" hangingPunct="1"/>
            <a:r>
              <a:rPr lang="en-US" dirty="0"/>
              <a:t>The first strength revealer is roads traveled and plans.  This focuses on strengths related to your Background, experience, knowledge, and future goals. </a:t>
            </a:r>
          </a:p>
          <a:p>
            <a:pPr eaLnBrk="1" hangingPunct="1"/>
            <a:endParaRPr lang="en-US" dirty="0"/>
          </a:p>
          <a:p>
            <a:pPr eaLnBrk="1" hangingPunct="1"/>
            <a:r>
              <a:rPr lang="en-US" dirty="0"/>
              <a:t>The second strength revealer is our communication style. And that is measured in the assessment in the DISC  assessment. In the car analogy, this is how you drive. It is what people see – your communication style and interaction behaviors. </a:t>
            </a:r>
          </a:p>
          <a:p>
            <a:pPr eaLnBrk="1" hangingPunct="1"/>
            <a:endParaRPr lang="en-US" dirty="0"/>
          </a:p>
          <a:p>
            <a:pPr eaLnBrk="1" hangingPunct="1"/>
            <a:r>
              <a:rPr lang="en-US" dirty="0"/>
              <a:t>The next strength is gas in tank. This is a measurement of your top motivators and interests.   This area is not visible to others, but it is essential.  It is what makes us want to act.    If a car is out of gas,  it is not going anywhere.   Motivators are what fill our tank.</a:t>
            </a:r>
          </a:p>
          <a:p>
            <a:pPr eaLnBrk="1" hangingPunct="1"/>
            <a:endParaRPr lang="en-US" dirty="0"/>
          </a:p>
          <a:p>
            <a:pPr eaLnBrk="1" hangingPunct="1"/>
            <a:r>
              <a:rPr lang="en-US" dirty="0"/>
              <a:t>There's also an area called horsepower, and it is not immediately visible to others but is the engine of performance.  It provides a measurement of 20+ personal skills. Some examples would include self-management, teamwork, and leadership. </a:t>
            </a:r>
          </a:p>
          <a:p>
            <a:pPr eaLnBrk="1" hangingPunct="1"/>
            <a:endParaRPr lang="en-US" dirty="0"/>
          </a:p>
          <a:p>
            <a:pPr eaLnBrk="1" hangingPunct="1"/>
            <a:endParaRPr lang="en-US" dirty="0"/>
          </a:p>
          <a:p>
            <a:pPr eaLnBrk="1" hangingPunct="1"/>
            <a:r>
              <a:rPr lang="en-US" dirty="0"/>
              <a:t>And the last strength revealer is where you're parked. This is the impact of the organization and the team’s culture, your team’s leadership, and the team’s collaboration and effectiveness.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you’ll learn more about your strengths in the areas related to gas and tank, which is the motivators assessment, and how you drive, which is the disc communication style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learning more about what is measured in the assessment’s Motivators, Gas in Tank.  As a reminder, this area reveals what causes you to want to take action – it is, according to the assessment, your WHY.</a:t>
            </a:r>
          </a:p>
          <a:p>
            <a:endParaRPr lang="en-US" dirty="0"/>
          </a:p>
        </p:txBody>
      </p:sp>
      <p:sp>
        <p:nvSpPr>
          <p:cNvPr id="4" name="Slide Number Placeholder 3">
            <a:extLst>
              <a:ext uri="{FF2B5EF4-FFF2-40B4-BE49-F238E27FC236}">
                <a16:creationId xmlns:a16="http://schemas.microsoft.com/office/drawing/2014/main" id="{F5627E1B-3BFA-642B-0C60-00825F3FB804}"/>
              </a:ext>
            </a:extLst>
          </p:cNvPr>
          <p:cNvSpPr>
            <a:spLocks noGrp="1"/>
          </p:cNvSpPr>
          <p:nvPr>
            <p:ph type="sldNum" sz="quarter" idx="5"/>
          </p:nvPr>
        </p:nvSpPr>
        <p:spPr/>
        <p:txBody>
          <a:bodyPr/>
          <a:lstStyle/>
          <a:p>
            <a:fld id="{5BCF20B3-9416-41BD-88E0-2F68B474BE1E}" type="slidenum">
              <a:rPr lang="en-US" smtClean="0"/>
              <a:t>54</a:t>
            </a:fld>
            <a:endParaRPr lang="en-US"/>
          </a:p>
        </p:txBody>
      </p:sp>
    </p:spTree>
    <p:extLst>
      <p:ext uri="{BB962C8B-B14F-4D97-AF65-F5344CB8AC3E}">
        <p14:creationId xmlns:p14="http://schemas.microsoft.com/office/powerpoint/2010/main" val="2634596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your Personal Skills list.  These are considered “under the hood” because they are crucial soft skills that are not immediately visible but can determine whether the ‘car has high or low horsepower’. These skill scores can be improved and development, just like we can “fine tune” an engine for more power, we can grow Personal Skills needed on the job, for more success.</a:t>
            </a:r>
          </a:p>
          <a:p>
            <a:endParaRPr lang="en-US" dirty="0"/>
          </a:p>
          <a:p>
            <a:r>
              <a:rPr lang="en-US" dirty="0"/>
              <a:t>Most people do not score high in every skill.  And most jobs require MASTERY OF ONLY SEVEN of these skills.  Look at your top skills, are you using them on the job?  And for the lower scoring areas, are they required for mastery on your job, and for the positions you want in the future?  If so, add these skills to your development plan.</a:t>
            </a:r>
          </a:p>
        </p:txBody>
      </p:sp>
      <p:sp>
        <p:nvSpPr>
          <p:cNvPr id="4" name="Slide Number Placeholder 3"/>
          <p:cNvSpPr>
            <a:spLocks noGrp="1"/>
          </p:cNvSpPr>
          <p:nvPr>
            <p:ph type="sldNum" sz="quarter" idx="5"/>
          </p:nvPr>
        </p:nvSpPr>
        <p:spPr/>
        <p:txBody>
          <a:bodyPr/>
          <a:lstStyle/>
          <a:p>
            <a:fld id="{9C70A953-5994-C94E-9B6D-86B1679F36B3}" type="slidenum">
              <a:rPr lang="en-US" smtClean="0"/>
              <a:t>56</a:t>
            </a:fld>
            <a:endParaRPr lang="en-US"/>
          </a:p>
        </p:txBody>
      </p:sp>
    </p:spTree>
    <p:extLst>
      <p:ext uri="{BB962C8B-B14F-4D97-AF65-F5344CB8AC3E}">
        <p14:creationId xmlns:p14="http://schemas.microsoft.com/office/powerpoint/2010/main" val="2537224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the self-paced development tools for this area – links can be found at; www.pricelessprofessional.com/myassessment  -use the complimentary Development Plan Worksheet and TriMetrix University for solid development resources, for each area. Take advantage of this complimentary resource – available to you any time.  Watch the strength revealer video for a reminder of what we covered today or to inform a teammate.</a:t>
            </a:r>
          </a:p>
          <a:p>
            <a:endParaRPr lang="en-US" dirty="0"/>
          </a:p>
          <a:p>
            <a:r>
              <a:rPr lang="en-US" dirty="0"/>
              <a:t> </a:t>
            </a:r>
          </a:p>
        </p:txBody>
      </p:sp>
      <p:sp>
        <p:nvSpPr>
          <p:cNvPr id="4" name="Slide Number Placeholder 3"/>
          <p:cNvSpPr>
            <a:spLocks noGrp="1"/>
          </p:cNvSpPr>
          <p:nvPr>
            <p:ph type="sldNum" sz="quarter" idx="5"/>
          </p:nvPr>
        </p:nvSpPr>
        <p:spPr/>
        <p:txBody>
          <a:bodyPr/>
          <a:lstStyle/>
          <a:p>
            <a:fld id="{9C70A953-5994-C94E-9B6D-86B1679F36B3}" type="slidenum">
              <a:rPr lang="en-US" smtClean="0"/>
              <a:t>57</a:t>
            </a:fld>
            <a:endParaRPr lang="en-US"/>
          </a:p>
        </p:txBody>
      </p:sp>
    </p:spTree>
    <p:extLst>
      <p:ext uri="{BB962C8B-B14F-4D97-AF65-F5344CB8AC3E}">
        <p14:creationId xmlns:p14="http://schemas.microsoft.com/office/powerpoint/2010/main" val="12798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strengths matter. </a:t>
            </a:r>
          </a:p>
          <a:p>
            <a:endParaRPr lang="en-US" dirty="0"/>
          </a:p>
          <a:p>
            <a:r>
              <a:rPr lang="en-US" dirty="0"/>
              <a:t>According to the Gallup organization’s extensive research:</a:t>
            </a:r>
          </a:p>
          <a:p>
            <a:r>
              <a:rPr lang="en-US" dirty="0"/>
              <a:t>- When you know what your strengths are, you are 8% more effective and productive than you were before you were not clear on your strengths. </a:t>
            </a:r>
          </a:p>
          <a:p>
            <a:r>
              <a:rPr lang="en-US" dirty="0"/>
              <a:t>- When you use your strengths on the job every day, you are six times more likely to be engaged in your work, and you're three times more likely to report that you have a high-quality life.   </a:t>
            </a:r>
          </a:p>
          <a:p>
            <a:r>
              <a:rPr lang="en-US" dirty="0"/>
              <a:t>- The Gallup organization also discovered that teams where each member can say that they get to do what they do best every day, Those teams of 25 people have 44% higher customer service scores and 38% higher productivity. </a:t>
            </a:r>
          </a:p>
          <a:p>
            <a:endParaRPr lang="en-US" dirty="0"/>
          </a:p>
          <a:p>
            <a:r>
              <a:rPr lang="en-US" dirty="0"/>
              <a:t>Your Strengths matter, and we're focusing on them today by looking at how this assessment reveals our strengths and how we can understand our different strengths. It also reviews potential blind spots, which are usually overuse of a strength. </a:t>
            </a:r>
          </a:p>
          <a:p>
            <a:endParaRPr lang="en-US" dirty="0"/>
          </a:p>
        </p:txBody>
      </p:sp>
      <p:sp>
        <p:nvSpPr>
          <p:cNvPr id="4" name="Slide Number Placeholder 3"/>
          <p:cNvSpPr>
            <a:spLocks noGrp="1"/>
          </p:cNvSpPr>
          <p:nvPr>
            <p:ph type="sldNum" sz="quarter" idx="5"/>
          </p:nvPr>
        </p:nvSpPr>
        <p:spPr/>
        <p:txBody>
          <a:bodyPr/>
          <a:lstStyle/>
          <a:p>
            <a:fld id="{5BCF20B3-9416-41BD-88E0-2F68B474BE1E}" type="slidenum">
              <a:rPr lang="en-US" smtClean="0"/>
              <a:t>5</a:t>
            </a:fld>
            <a:endParaRPr lang="en-US"/>
          </a:p>
        </p:txBody>
      </p:sp>
    </p:spTree>
    <p:extLst>
      <p:ext uri="{BB962C8B-B14F-4D97-AF65-F5344CB8AC3E}">
        <p14:creationId xmlns:p14="http://schemas.microsoft.com/office/powerpoint/2010/main" val="2789249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C2DF1-9C56-E19D-8F03-C1D953E7C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76A49-B6D6-1779-3213-F1D9F5D9A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F0835-D96B-186E-0CB0-6847F495ADA9}"/>
              </a:ext>
            </a:extLst>
          </p:cNvPr>
          <p:cNvSpPr>
            <a:spLocks noGrp="1"/>
          </p:cNvSpPr>
          <p:nvPr>
            <p:ph type="body" idx="1"/>
          </p:nvPr>
        </p:nvSpPr>
        <p:spPr/>
        <p:txBody>
          <a:bodyPr/>
          <a:lstStyle/>
          <a:p>
            <a:r>
              <a:rPr lang="en-US" dirty="0"/>
              <a:t>Strengths are essential to success.  We started with this ----  you now have insights into some of your greatest strengths!</a:t>
            </a:r>
          </a:p>
          <a:p>
            <a:endParaRPr lang="en-US" dirty="0"/>
          </a:p>
          <a:p>
            <a:r>
              <a:rPr lang="en-US" dirty="0"/>
              <a:t>Unfortunately, so many adults do not know their strengths. According to the Gallup organization, three out of four adults cannot name their strengths, and if they don’t know what their strengths are, they're probably not using them on the job every day. It's no surprise that we have so much disengagement at work today. </a:t>
            </a:r>
          </a:p>
          <a:p>
            <a:endParaRPr lang="en-US" dirty="0"/>
          </a:p>
          <a:p>
            <a:r>
              <a:rPr lang="en-US" dirty="0"/>
              <a:t>We want to use these assessment results to help you name and claim your strengths and gain some of the benefits as a team of having everyone use their strengths on the job every day. </a:t>
            </a:r>
          </a:p>
        </p:txBody>
      </p:sp>
      <p:sp>
        <p:nvSpPr>
          <p:cNvPr id="4" name="Slide Number Placeholder 3">
            <a:extLst>
              <a:ext uri="{FF2B5EF4-FFF2-40B4-BE49-F238E27FC236}">
                <a16:creationId xmlns:a16="http://schemas.microsoft.com/office/drawing/2014/main" id="{B91B42F2-97AB-71B2-A669-2D9D91C8B3CC}"/>
              </a:ext>
            </a:extLst>
          </p:cNvPr>
          <p:cNvSpPr>
            <a:spLocks noGrp="1"/>
          </p:cNvSpPr>
          <p:nvPr>
            <p:ph type="sldNum" sz="quarter" idx="5"/>
          </p:nvPr>
        </p:nvSpPr>
        <p:spPr/>
        <p:txBody>
          <a:bodyPr/>
          <a:lstStyle/>
          <a:p>
            <a:fld id="{5BCF20B3-9416-41BD-88E0-2F68B474BE1E}" type="slidenum">
              <a:rPr lang="en-US" smtClean="0"/>
              <a:t>58</a:t>
            </a:fld>
            <a:endParaRPr lang="en-US"/>
          </a:p>
        </p:txBody>
      </p:sp>
    </p:spTree>
    <p:extLst>
      <p:ext uri="{BB962C8B-B14F-4D97-AF65-F5344CB8AC3E}">
        <p14:creationId xmlns:p14="http://schemas.microsoft.com/office/powerpoint/2010/main" val="2223262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B0E8-76D4-82C2-55F0-5376FC448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80618-86C0-830D-27BC-3F39C19FC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A3614-2C90-ED61-EF65-A1ED71FA7069}"/>
              </a:ext>
            </a:extLst>
          </p:cNvPr>
          <p:cNvSpPr>
            <a:spLocks noGrp="1"/>
          </p:cNvSpPr>
          <p:nvPr>
            <p:ph type="body" idx="1"/>
          </p:nvPr>
        </p:nvSpPr>
        <p:spPr/>
        <p:txBody>
          <a:bodyPr/>
          <a:lstStyle/>
          <a:p>
            <a:r>
              <a:rPr lang="en-US" dirty="0"/>
              <a:t>And, Your strengths matter.   You will feel more involved and enthusiastic every day, and have a higher quality of life – now that you know what some of those strengths are – now the job is to put them to work!  And if you everyone on your team does this – you have higher customer services scores, and productivity.</a:t>
            </a:r>
          </a:p>
          <a:p>
            <a:endParaRPr lang="en-US" dirty="0"/>
          </a:p>
          <a:p>
            <a:r>
              <a:rPr lang="en-US" dirty="0"/>
              <a:t>According to the Gallup organization’s extensive research:</a:t>
            </a:r>
          </a:p>
          <a:p>
            <a:r>
              <a:rPr lang="en-US" dirty="0"/>
              <a:t>- When you know what your strengths are, you are 8% more effective and productive than you were before you were not clear on your strengths. </a:t>
            </a:r>
          </a:p>
          <a:p>
            <a:r>
              <a:rPr lang="en-US" dirty="0"/>
              <a:t>- When you use your strengths on the job every day, you are six times more likely to be engaged in your work, and you're three times more likely to report that you have a high-quality life.   </a:t>
            </a:r>
          </a:p>
          <a:p>
            <a:r>
              <a:rPr lang="en-US" dirty="0"/>
              <a:t>- The Gallup organization also discovered that teams where each member can say that they get to do what they do best every day, Those teams of 25 people have 44% higher customer service scores and 38% higher productivity. </a:t>
            </a:r>
          </a:p>
          <a:p>
            <a:endParaRPr lang="en-US" dirty="0"/>
          </a:p>
          <a:p>
            <a:r>
              <a:rPr lang="en-US" dirty="0"/>
              <a:t>Your Strengths matter, and we're focusing on them today by looking at how this assessment reveals our strengths and how we can understand our different strengths. It also reviews potential blind spots, which are usually overuse of a strength. </a:t>
            </a:r>
          </a:p>
          <a:p>
            <a:endParaRPr lang="en-US" dirty="0"/>
          </a:p>
        </p:txBody>
      </p:sp>
      <p:sp>
        <p:nvSpPr>
          <p:cNvPr id="4" name="Slide Number Placeholder 3">
            <a:extLst>
              <a:ext uri="{FF2B5EF4-FFF2-40B4-BE49-F238E27FC236}">
                <a16:creationId xmlns:a16="http://schemas.microsoft.com/office/drawing/2014/main" id="{1D1B0329-BDDD-1903-70FE-AB2139394296}"/>
              </a:ext>
            </a:extLst>
          </p:cNvPr>
          <p:cNvSpPr>
            <a:spLocks noGrp="1"/>
          </p:cNvSpPr>
          <p:nvPr>
            <p:ph type="sldNum" sz="quarter" idx="5"/>
          </p:nvPr>
        </p:nvSpPr>
        <p:spPr/>
        <p:txBody>
          <a:bodyPr/>
          <a:lstStyle/>
          <a:p>
            <a:fld id="{5BCF20B3-9416-41BD-88E0-2F68B474BE1E}" type="slidenum">
              <a:rPr lang="en-US" smtClean="0"/>
              <a:t>59</a:t>
            </a:fld>
            <a:endParaRPr lang="en-US"/>
          </a:p>
        </p:txBody>
      </p:sp>
    </p:spTree>
    <p:extLst>
      <p:ext uri="{BB962C8B-B14F-4D97-AF65-F5344CB8AC3E}">
        <p14:creationId xmlns:p14="http://schemas.microsoft.com/office/powerpoint/2010/main" val="3331609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4EEFB-C9BD-2532-2165-239A745D2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29393-455A-C390-582A-B760C96A0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15B20-ED1F-D3C6-75B4-61C3980883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five strength revealer focus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car analogy to talk about these areas for easy recall and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strength revealer model and the car analogy help you focus on the big picture and help you understand the different aspects measured in the assessment. It is an effective way to understand your performance strengths and potential blind spots. And how you can focus and leverage those strengths in your work every day. </a:t>
            </a:r>
          </a:p>
          <a:p>
            <a:pPr eaLnBrk="1" hangingPunct="1"/>
            <a:endParaRPr lang="en-US" dirty="0"/>
          </a:p>
          <a:p>
            <a:pPr eaLnBrk="1" hangingPunct="1"/>
            <a:r>
              <a:rPr lang="en-US" dirty="0"/>
              <a:t>The first strength revealer is roads traveled and plans.  This focuses on strengths related to your Background, experience, knowledge, and future goals. </a:t>
            </a:r>
          </a:p>
          <a:p>
            <a:pPr eaLnBrk="1" hangingPunct="1"/>
            <a:endParaRPr lang="en-US" dirty="0"/>
          </a:p>
          <a:p>
            <a:pPr eaLnBrk="1" hangingPunct="1"/>
            <a:r>
              <a:rPr lang="en-US" dirty="0"/>
              <a:t>The second strength revealer is our communication style. And that is measured in the assessment in the DISC  assessment. In the car analogy, this is how you drive. It is what people see – your communication style and interaction behaviors. </a:t>
            </a:r>
          </a:p>
          <a:p>
            <a:pPr eaLnBrk="1" hangingPunct="1"/>
            <a:endParaRPr lang="en-US" dirty="0"/>
          </a:p>
          <a:p>
            <a:pPr eaLnBrk="1" hangingPunct="1"/>
            <a:r>
              <a:rPr lang="en-US" dirty="0"/>
              <a:t>The next strength is gas in tank. This is a measurement of your top motivators and interests.   This area is not visible to others, but it is essential.  It is what makes us want to act.    If a car is out of gas,  it is not going anywhere.   Motivators are what fill our tank.</a:t>
            </a:r>
          </a:p>
          <a:p>
            <a:pPr eaLnBrk="1" hangingPunct="1"/>
            <a:endParaRPr lang="en-US" dirty="0"/>
          </a:p>
          <a:p>
            <a:pPr eaLnBrk="1" hangingPunct="1"/>
            <a:r>
              <a:rPr lang="en-US" dirty="0"/>
              <a:t>There's also an area called horsepower, and it is not immediately visible to others but is the engine of performance.  It provides a measurement of 20+ personal skills. Some examples would include self-management, teamwork, and leadership. </a:t>
            </a:r>
          </a:p>
          <a:p>
            <a:pPr eaLnBrk="1" hangingPunct="1"/>
            <a:endParaRPr lang="en-US" dirty="0"/>
          </a:p>
          <a:p>
            <a:pPr eaLnBrk="1" hangingPunct="1"/>
            <a:endParaRPr lang="en-US" dirty="0"/>
          </a:p>
          <a:p>
            <a:pPr eaLnBrk="1" hangingPunct="1"/>
            <a:r>
              <a:rPr lang="en-US" dirty="0"/>
              <a:t>And the last strength revealer is where you're parked. This is the impact of the organization and the team’s culture, your team’s leadership, and the team’s collaboration and effectiveness.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you’ll learn more about your strengths in the areas related to gas and tank, which is the motivators assessment, and how you drive, which is the disc communication style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learning more about what is measured in the assessment’s Motivators, Gas in Tank.  As a reminder, this area reveals what causes you to want to take action – it is, according to the assessment, your WHY.</a:t>
            </a:r>
          </a:p>
          <a:p>
            <a:endParaRPr lang="en-US" dirty="0"/>
          </a:p>
        </p:txBody>
      </p:sp>
      <p:sp>
        <p:nvSpPr>
          <p:cNvPr id="4" name="Slide Number Placeholder 3">
            <a:extLst>
              <a:ext uri="{FF2B5EF4-FFF2-40B4-BE49-F238E27FC236}">
                <a16:creationId xmlns:a16="http://schemas.microsoft.com/office/drawing/2014/main" id="{1333FA54-C5EB-0E1D-D14E-D5240BCCCB49}"/>
              </a:ext>
            </a:extLst>
          </p:cNvPr>
          <p:cNvSpPr>
            <a:spLocks noGrp="1"/>
          </p:cNvSpPr>
          <p:nvPr>
            <p:ph type="sldNum" sz="quarter" idx="5"/>
          </p:nvPr>
        </p:nvSpPr>
        <p:spPr/>
        <p:txBody>
          <a:bodyPr/>
          <a:lstStyle/>
          <a:p>
            <a:fld id="{5BCF20B3-9416-41BD-88E0-2F68B474BE1E}" type="slidenum">
              <a:rPr lang="en-US" smtClean="0"/>
              <a:t>60</a:t>
            </a:fld>
            <a:endParaRPr lang="en-US"/>
          </a:p>
        </p:txBody>
      </p:sp>
    </p:spTree>
    <p:extLst>
      <p:ext uri="{BB962C8B-B14F-4D97-AF65-F5344CB8AC3E}">
        <p14:creationId xmlns:p14="http://schemas.microsoft.com/office/powerpoint/2010/main" val="677141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62</a:t>
            </a:fld>
            <a:endParaRPr lang="en-US"/>
          </a:p>
        </p:txBody>
      </p:sp>
    </p:spTree>
    <p:extLst>
      <p:ext uri="{BB962C8B-B14F-4D97-AF65-F5344CB8AC3E}">
        <p14:creationId xmlns:p14="http://schemas.microsoft.com/office/powerpoint/2010/main" val="3395869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use our strengths – we can create something special –you can Wake Up Eager, be a Wake Up Eager Leader and Teammate  and create a Wake Up Eager Team!  And if you do – days like this will feel NORMAL!</a:t>
            </a:r>
          </a:p>
        </p:txBody>
      </p:sp>
      <p:sp>
        <p:nvSpPr>
          <p:cNvPr id="4" name="Slide Number Placeholder 3"/>
          <p:cNvSpPr>
            <a:spLocks noGrp="1"/>
          </p:cNvSpPr>
          <p:nvPr>
            <p:ph type="sldNum" sz="quarter" idx="5"/>
          </p:nvPr>
        </p:nvSpPr>
        <p:spPr/>
        <p:txBody>
          <a:bodyPr/>
          <a:lstStyle/>
          <a:p>
            <a:fld id="{9C70A953-5994-C94E-9B6D-86B1679F36B3}" type="slidenum">
              <a:rPr lang="en-US" smtClean="0"/>
              <a:t>63</a:t>
            </a:fld>
            <a:endParaRPr lang="en-US"/>
          </a:p>
        </p:txBody>
      </p:sp>
    </p:spTree>
    <p:extLst>
      <p:ext uri="{BB962C8B-B14F-4D97-AF65-F5344CB8AC3E}">
        <p14:creationId xmlns:p14="http://schemas.microsoft.com/office/powerpoint/2010/main" val="1071915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Gallup studies about the importance of using our strengths on the job every day – you learned more about your strengths.  We  covered – how Workplace Motivators reveal our top interests and can help us reduce tension and judgement and increase appreciation for difference in interests.  We covered about the characteristics, strengths and potential “over dos’ of  our DISC Communication style, you have two Memory Joggers for reference, the DISC emails tips sheet, and access to 100’s of self-paced development resources at www.pricelessprofessional.com/myassessment  ----  out of all that we covered today – </a:t>
            </a:r>
          </a:p>
          <a:p>
            <a:pPr marL="228600" indent="-228600">
              <a:buAutoNum type="arabicParenR"/>
            </a:pPr>
            <a:r>
              <a:rPr lang="en-US" dirty="0"/>
              <a:t>What did you find most useful?</a:t>
            </a:r>
          </a:p>
          <a:p>
            <a:pPr marL="0" indent="0">
              <a:buNone/>
            </a:pPr>
            <a:r>
              <a:rPr lang="en-US" dirty="0"/>
              <a:t>2) What’s one area of expansion?</a:t>
            </a:r>
          </a:p>
          <a:p>
            <a:pPr marL="0" indent="0">
              <a:buNone/>
            </a:pPr>
            <a:r>
              <a:rPr lang="en-US" dirty="0"/>
              <a:t>3) What’s one action step you will take tomorrow?</a:t>
            </a:r>
          </a:p>
        </p:txBody>
      </p:sp>
      <p:sp>
        <p:nvSpPr>
          <p:cNvPr id="4" name="Slide Number Placeholder 3"/>
          <p:cNvSpPr>
            <a:spLocks noGrp="1"/>
          </p:cNvSpPr>
          <p:nvPr>
            <p:ph type="sldNum" sz="quarter" idx="5"/>
          </p:nvPr>
        </p:nvSpPr>
        <p:spPr/>
        <p:txBody>
          <a:bodyPr/>
          <a:lstStyle/>
          <a:p>
            <a:fld id="{5BCF20B3-9416-41BD-88E0-2F68B474BE1E}" type="slidenum">
              <a:rPr lang="en-US" smtClean="0"/>
              <a:t>64</a:t>
            </a:fld>
            <a:endParaRPr lang="en-US"/>
          </a:p>
        </p:txBody>
      </p:sp>
    </p:spTree>
    <p:extLst>
      <p:ext uri="{BB962C8B-B14F-4D97-AF65-F5344CB8AC3E}">
        <p14:creationId xmlns:p14="http://schemas.microsoft.com/office/powerpoint/2010/main" val="10853704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73163"/>
            <a:ext cx="5632450" cy="3168650"/>
          </a:xfrm>
        </p:spPr>
      </p:sp>
      <p:sp>
        <p:nvSpPr>
          <p:cNvPr id="3" name="Notes Placeholder 2"/>
          <p:cNvSpPr>
            <a:spLocks noGrp="1"/>
          </p:cNvSpPr>
          <p:nvPr>
            <p:ph type="body" idx="1"/>
          </p:nvPr>
        </p:nvSpPr>
        <p:spPr>
          <a:xfrm>
            <a:off x="710248" y="4518203"/>
            <a:ext cx="5681980" cy="4557323"/>
          </a:xfrm>
        </p:spPr>
        <p:txBody>
          <a:bodyPr/>
          <a:lstStyle/>
          <a:p>
            <a:r>
              <a:rPr lang="en-US" dirty="0">
                <a:solidFill>
                  <a:srgbClr val="FF0000"/>
                </a:solidFill>
              </a:rPr>
              <a:t>(INTRO) </a:t>
            </a:r>
            <a:r>
              <a:rPr lang="en-US" dirty="0"/>
              <a:t>Today we’re going together for a team building tune up!  </a:t>
            </a:r>
          </a:p>
          <a:p>
            <a:endParaRPr lang="en-US" dirty="0"/>
          </a:p>
          <a:p>
            <a:r>
              <a:rPr lang="en-US">
                <a:solidFill>
                  <a:srgbClr val="FF0000"/>
                </a:solidFill>
              </a:rPr>
              <a:t>(ENERGIZE  - WHY THIS </a:t>
            </a:r>
            <a:r>
              <a:rPr lang="en-US" dirty="0">
                <a:solidFill>
                  <a:srgbClr val="FF0000"/>
                </a:solidFill>
              </a:rPr>
              <a:t>MATTERS TO YOU, WHY YOU ARE HAPPY/EXCITED TO BE THERE – SHOW ENERGY) </a:t>
            </a:r>
          </a:p>
          <a:p>
            <a:r>
              <a:rPr lang="en-US" dirty="0"/>
              <a:t>I’m excited to show you how to better understand your own and teammate’s strengths and potential growth areas.  </a:t>
            </a:r>
          </a:p>
          <a:p>
            <a:endParaRPr lang="en-US" dirty="0"/>
          </a:p>
          <a:p>
            <a:r>
              <a:rPr lang="en-US" dirty="0">
                <a:solidFill>
                  <a:srgbClr val="FF0000"/>
                </a:solidFill>
              </a:rPr>
              <a:t>(EMPOWER – WHAT THEY WILL GET FROM THIS SESSION)</a:t>
            </a:r>
          </a:p>
          <a:p>
            <a:r>
              <a:rPr lang="en-US" dirty="0"/>
              <a:t>You are going to be able to use this information to learn how to leverage each other’s top talents,  cover each other’s blind spots and overall work together more effectively and ENJOY working together, even more! </a:t>
            </a:r>
          </a:p>
          <a:p>
            <a:endParaRPr lang="en-US" b="1" dirty="0"/>
          </a:p>
          <a:p>
            <a:r>
              <a:rPr lang="en-US" b="1" dirty="0"/>
              <a:t>Our Agenda today </a:t>
            </a:r>
            <a:r>
              <a:rPr lang="en-US" dirty="0"/>
              <a:t>will be to review the top motivators and communication style of the team and then review individual and team Strengths and Growth Edges. (Opportunities)</a:t>
            </a:r>
          </a:p>
        </p:txBody>
      </p:sp>
      <p:sp>
        <p:nvSpPr>
          <p:cNvPr id="4" name="Slide Number Placeholder 3"/>
          <p:cNvSpPr>
            <a:spLocks noGrp="1"/>
          </p:cNvSpPr>
          <p:nvPr>
            <p:ph type="sldNum" sz="quarter" idx="10"/>
          </p:nvPr>
        </p:nvSpPr>
        <p:spPr/>
        <p:txBody>
          <a:bodyPr/>
          <a:lstStyle/>
          <a:p>
            <a:fld id="{5BCF20B3-9416-41BD-88E0-2F68B474BE1E}" type="slidenum">
              <a:rPr lang="en-US" smtClean="0"/>
              <a:t>67</a:t>
            </a:fld>
            <a:endParaRPr lang="en-US"/>
          </a:p>
        </p:txBody>
      </p:sp>
    </p:spTree>
    <p:extLst>
      <p:ext uri="{BB962C8B-B14F-4D97-AF65-F5344CB8AC3E}">
        <p14:creationId xmlns:p14="http://schemas.microsoft.com/office/powerpoint/2010/main" val="3267493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Strengths are essential to success. </a:t>
            </a:r>
          </a:p>
          <a:p>
            <a:endParaRPr lang="en-US" dirty="0"/>
          </a:p>
          <a:p>
            <a:r>
              <a:rPr lang="en-US" dirty="0"/>
              <a:t>Unfortunately, so many adults do not know their strengths. According to the Gallup organization, three out of four adults cannot name their strengths, and if they don’t know what their strengths are, they're probably not using them on the job every day. It's no surprise that we have so much disengagement at work today. </a:t>
            </a:r>
          </a:p>
          <a:p>
            <a:endParaRPr lang="en-US" dirty="0"/>
          </a:p>
          <a:p>
            <a:r>
              <a:rPr lang="en-US" dirty="0"/>
              <a:t>We want to use these assessment results to help you name and claim your strengths and gain some of the benefits as a team of having everyone use their strengths on the job every day. </a:t>
            </a:r>
          </a:p>
        </p:txBody>
      </p:sp>
      <p:sp>
        <p:nvSpPr>
          <p:cNvPr id="4" name="Slide Number Placeholder 3"/>
          <p:cNvSpPr>
            <a:spLocks noGrp="1"/>
          </p:cNvSpPr>
          <p:nvPr>
            <p:ph type="sldNum" sz="quarter" idx="5"/>
          </p:nvPr>
        </p:nvSpPr>
        <p:spPr/>
        <p:txBody>
          <a:bodyPr/>
          <a:lstStyle/>
          <a:p>
            <a:fld id="{5BCF20B3-9416-41BD-88E0-2F68B474BE1E}" type="slidenum">
              <a:rPr lang="en-US" smtClean="0"/>
              <a:t>6</a:t>
            </a:fld>
            <a:endParaRPr lang="en-US"/>
          </a:p>
        </p:txBody>
      </p:sp>
    </p:spTree>
    <p:extLst>
      <p:ext uri="{BB962C8B-B14F-4D97-AF65-F5344CB8AC3E}">
        <p14:creationId xmlns:p14="http://schemas.microsoft.com/office/powerpoint/2010/main" val="2508752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five strength revealer focus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car analogy to talk about these areas for easy recall and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strength revealer model and the car analogy help you focus on the big picture and help you understand the different aspects measured in the assessment. It is an effective way to understand your performance strengths and potential blind spots. And how you can focus and leverage those strengths in your work every day. </a:t>
            </a:r>
          </a:p>
          <a:p>
            <a:pPr eaLnBrk="1" hangingPunct="1"/>
            <a:endParaRPr lang="en-US" dirty="0"/>
          </a:p>
          <a:p>
            <a:pPr eaLnBrk="1" hangingPunct="1"/>
            <a:r>
              <a:rPr lang="en-US" dirty="0"/>
              <a:t>The first strength revealer is roads traveled and plans.  This focuses on strengths related to your Background, experience, knowledge, and future goals. </a:t>
            </a:r>
          </a:p>
          <a:p>
            <a:pPr eaLnBrk="1" hangingPunct="1"/>
            <a:endParaRPr lang="en-US" dirty="0"/>
          </a:p>
          <a:p>
            <a:pPr eaLnBrk="1" hangingPunct="1"/>
            <a:r>
              <a:rPr lang="en-US" dirty="0"/>
              <a:t>The second strength revealer is our communication style. And that is measured in the assessment in the DISC  assessment. In the car analogy, this is how you drive. It is what people see – your communication style and interaction behaviors. </a:t>
            </a:r>
          </a:p>
          <a:p>
            <a:pPr eaLnBrk="1" hangingPunct="1"/>
            <a:endParaRPr lang="en-US" dirty="0"/>
          </a:p>
          <a:p>
            <a:pPr eaLnBrk="1" hangingPunct="1"/>
            <a:r>
              <a:rPr lang="en-US" dirty="0"/>
              <a:t>The next strength is gas in tank. This is a measurement of your top motivators and interests.   This area is not visible to others, but it is essential.  It is what makes us want to act.    If a car is out of gas,  it is not going anywhere.   Motivators are what fill our tank.</a:t>
            </a:r>
          </a:p>
          <a:p>
            <a:pPr eaLnBrk="1" hangingPunct="1"/>
            <a:endParaRPr lang="en-US" dirty="0"/>
          </a:p>
          <a:p>
            <a:pPr eaLnBrk="1" hangingPunct="1"/>
            <a:r>
              <a:rPr lang="en-US" dirty="0"/>
              <a:t>There's also an area called horsepower, and it is not immediately visible to others but is the engine of performance.  It provides a measurement of 20+ personal skills. Some examples would include self-management, teamwork, and leadership. </a:t>
            </a:r>
          </a:p>
          <a:p>
            <a:pPr eaLnBrk="1" hangingPunct="1"/>
            <a:endParaRPr lang="en-US" dirty="0"/>
          </a:p>
          <a:p>
            <a:pPr eaLnBrk="1" hangingPunct="1"/>
            <a:endParaRPr lang="en-US" dirty="0"/>
          </a:p>
          <a:p>
            <a:pPr eaLnBrk="1" hangingPunct="1"/>
            <a:r>
              <a:rPr lang="en-US" dirty="0"/>
              <a:t>And the last strength revealer is where you're parked. This is the impact of the organization and the team’s culture, your team’s leadership, and the team’s collaboration and effectiveness.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you’ll learn more about your strengths in the areas related to gas and tank, which is the motivators assessment, and how you drive, which is the disc communication style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learning more about what is measured in the assessment’s Motivators, Gas in Tank.  As a reminder, this area reveals what causes you to want to take action – it is, according to the assessment, your WHY.</a:t>
            </a:r>
          </a:p>
          <a:p>
            <a:endParaRPr lang="en-US" dirty="0"/>
          </a:p>
        </p:txBody>
      </p:sp>
      <p:sp>
        <p:nvSpPr>
          <p:cNvPr id="4" name="Slide Number Placeholder 3"/>
          <p:cNvSpPr>
            <a:spLocks noGrp="1"/>
          </p:cNvSpPr>
          <p:nvPr>
            <p:ph type="sldNum" sz="quarter" idx="5"/>
          </p:nvPr>
        </p:nvSpPr>
        <p:spPr/>
        <p:txBody>
          <a:bodyPr/>
          <a:lstStyle/>
          <a:p>
            <a:fld id="{5BCF20B3-9416-41BD-88E0-2F68B474BE1E}" type="slidenum">
              <a:rPr lang="en-US" smtClean="0"/>
              <a:t>7</a:t>
            </a:fld>
            <a:endParaRPr lang="en-US"/>
          </a:p>
        </p:txBody>
      </p:sp>
    </p:spTree>
    <p:extLst>
      <p:ext uri="{BB962C8B-B14F-4D97-AF65-F5344CB8AC3E}">
        <p14:creationId xmlns:p14="http://schemas.microsoft.com/office/powerpoint/2010/main" val="2945546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10</a:t>
            </a:fld>
            <a:endParaRPr lang="en-US"/>
          </a:p>
        </p:txBody>
      </p:sp>
    </p:spTree>
    <p:extLst>
      <p:ext uri="{BB962C8B-B14F-4D97-AF65-F5344CB8AC3E}">
        <p14:creationId xmlns:p14="http://schemas.microsoft.com/office/powerpoint/2010/main" val="6743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six culture and gender-neutral motivators, and we probably do a some of each one of these things every day.  But all of us have preferences on where we like to spend most of our time.  Our preferences were born into us and have been shaped by our environment and experiences.   The assessment reveals what we are most INTERESTED in doing five days week, and what we are LEAST interested in doing five days week.  And what we are MOST interested in, is what motivates us and puts gas in our tank.  This is what we scored #1 and #2. THIS is what motivators us and are some of our top strengths.  </a:t>
            </a:r>
          </a:p>
        </p:txBody>
      </p:sp>
      <p:sp>
        <p:nvSpPr>
          <p:cNvPr id="4" name="Slide Number Placeholder 3"/>
          <p:cNvSpPr>
            <a:spLocks noGrp="1"/>
          </p:cNvSpPr>
          <p:nvPr>
            <p:ph type="sldNum" sz="quarter" idx="5"/>
          </p:nvPr>
        </p:nvSpPr>
        <p:spPr/>
        <p:txBody>
          <a:bodyPr/>
          <a:lstStyle/>
          <a:p>
            <a:fld id="{9C70A953-5994-C94E-9B6D-86B1679F36B3}" type="slidenum">
              <a:rPr lang="en-US" smtClean="0"/>
              <a:t>11</a:t>
            </a:fld>
            <a:endParaRPr lang="en-US"/>
          </a:p>
        </p:txBody>
      </p:sp>
    </p:spTree>
    <p:extLst>
      <p:ext uri="{BB962C8B-B14F-4D97-AF65-F5344CB8AC3E}">
        <p14:creationId xmlns:p14="http://schemas.microsoft.com/office/powerpoint/2010/main" val="3807588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accent1">
                <a:lumMod val="100000"/>
              </a:schemeClr>
            </a:gs>
            <a:gs pos="7000">
              <a:srgbClr val="E7471F"/>
            </a:gs>
            <a:gs pos="17000">
              <a:srgbClr val="F7611C"/>
            </a:gs>
            <a:gs pos="75000">
              <a:srgbClr val="D43C6F"/>
            </a:gs>
            <a:gs pos="59000">
              <a:srgbClr val="F03D37"/>
            </a:gs>
            <a:gs pos="45000">
              <a:srgbClr val="F75829"/>
            </a:gs>
            <a:gs pos="31000">
              <a:srgbClr val="FD6A1E"/>
            </a:gs>
            <a:gs pos="100000">
              <a:srgbClr val="9D25A0"/>
            </a:gs>
          </a:gsLst>
          <a:lin ang="21594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88130-B909-CA4D-BABE-874937ED88EF}"/>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DD22F109-B824-D042-89F8-B6AB5CE00433}"/>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7" name="Picture 6">
            <a:extLst>
              <a:ext uri="{FF2B5EF4-FFF2-40B4-BE49-F238E27FC236}">
                <a16:creationId xmlns:a16="http://schemas.microsoft.com/office/drawing/2014/main" id="{6C3DFCD8-B854-C3B0-5D1F-89D3154C8B26}"/>
              </a:ext>
            </a:extLst>
          </p:cNvPr>
          <p:cNvPicPr>
            <a:picLocks noChangeAspect="1"/>
          </p:cNvPicPr>
          <p:nvPr userDrawn="1"/>
        </p:nvPicPr>
        <p:blipFill>
          <a:blip r:embed="rId2"/>
          <a:stretch>
            <a:fillRect/>
          </a:stretch>
        </p:blipFill>
        <p:spPr>
          <a:xfrm>
            <a:off x="838199" y="5754172"/>
            <a:ext cx="10515601" cy="662981"/>
          </a:xfrm>
          <a:prstGeom prst="rect">
            <a:avLst/>
          </a:prstGeom>
        </p:spPr>
      </p:pic>
    </p:spTree>
    <p:extLst>
      <p:ext uri="{BB962C8B-B14F-4D97-AF65-F5344CB8AC3E}">
        <p14:creationId xmlns:p14="http://schemas.microsoft.com/office/powerpoint/2010/main" val="64381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8113"/>
            <a:ext cx="9144000" cy="1066800"/>
          </a:xfrm>
        </p:spPr>
        <p:txBody>
          <a:bodyPr/>
          <a:lstStyle/>
          <a:p>
            <a:r>
              <a:rPr lang="en-US"/>
              <a:t>Click to edit Master title style</a:t>
            </a:r>
          </a:p>
        </p:txBody>
      </p:sp>
      <p:sp>
        <p:nvSpPr>
          <p:cNvPr id="3" name="Text Placeholder 2"/>
          <p:cNvSpPr>
            <a:spLocks noGrp="1"/>
          </p:cNvSpPr>
          <p:nvPr>
            <p:ph type="body" sz="half" idx="1"/>
          </p:nvPr>
        </p:nvSpPr>
        <p:spPr>
          <a:xfrm>
            <a:off x="304800" y="1905000"/>
            <a:ext cx="52324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40400" y="1905000"/>
            <a:ext cx="52324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1/29/23</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0BCC7D-24A0-49E7-BC01-FCD9AC466F22}" type="slidenum">
              <a:rPr lang="en-US"/>
              <a:pPr>
                <a:defRPr/>
              </a:pPr>
              <a:t>‹#›</a:t>
            </a:fld>
            <a:endParaRPr lang="en-US"/>
          </a:p>
        </p:txBody>
      </p:sp>
    </p:spTree>
    <p:extLst>
      <p:ext uri="{BB962C8B-B14F-4D97-AF65-F5344CB8AC3E}">
        <p14:creationId xmlns:p14="http://schemas.microsoft.com/office/powerpoint/2010/main" val="3190189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7C1A-417A-5849-8E09-9809FF368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53BC0-A650-074C-98D5-94A5E8C38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31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8805-1301-ED40-BD66-B8DFA64E4EF3}"/>
              </a:ext>
            </a:extLst>
          </p:cNvPr>
          <p:cNvSpPr>
            <a:spLocks noGrp="1"/>
          </p:cNvSpPr>
          <p:nvPr>
            <p:ph type="title"/>
          </p:nvPr>
        </p:nvSpPr>
        <p:spPr>
          <a:xfrm>
            <a:off x="838200" y="934486"/>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7E16741-A34C-5043-AEC0-5877A0463FEE}"/>
              </a:ext>
            </a:extLst>
          </p:cNvPr>
          <p:cNvSpPr>
            <a:spLocks noGrp="1"/>
          </p:cNvSpPr>
          <p:nvPr>
            <p:ph type="body" idx="1"/>
          </p:nvPr>
        </p:nvSpPr>
        <p:spPr>
          <a:xfrm>
            <a:off x="838200" y="394383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4D704F85-296D-4B4E-93A5-FADFA73E86DF}"/>
              </a:ext>
            </a:extLst>
          </p:cNvPr>
          <p:cNvPicPr>
            <a:picLocks noChangeAspect="1"/>
          </p:cNvPicPr>
          <p:nvPr userDrawn="1"/>
        </p:nvPicPr>
        <p:blipFill>
          <a:blip r:embed="rId2"/>
          <a:stretch>
            <a:fillRect/>
          </a:stretch>
        </p:blipFill>
        <p:spPr>
          <a:xfrm>
            <a:off x="0" y="2929"/>
            <a:ext cx="12192000" cy="228600"/>
          </a:xfrm>
          <a:prstGeom prst="rect">
            <a:avLst/>
          </a:prstGeom>
        </p:spPr>
      </p:pic>
      <p:pic>
        <p:nvPicPr>
          <p:cNvPr id="10" name="Graphic 9">
            <a:extLst>
              <a:ext uri="{FF2B5EF4-FFF2-40B4-BE49-F238E27FC236}">
                <a16:creationId xmlns:a16="http://schemas.microsoft.com/office/drawing/2014/main" id="{F653883B-69E1-F04B-8ECA-C72FB12374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5953331"/>
            <a:ext cx="10515600" cy="662981"/>
          </a:xfrm>
          <a:prstGeom prst="rect">
            <a:avLst/>
          </a:prstGeom>
        </p:spPr>
      </p:pic>
    </p:spTree>
    <p:extLst>
      <p:ext uri="{BB962C8B-B14F-4D97-AF65-F5344CB8AC3E}">
        <p14:creationId xmlns:p14="http://schemas.microsoft.com/office/powerpoint/2010/main" val="11791294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B9DD-839C-D048-8A84-638767D12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0077E-6FB5-544E-8255-2392648B707F}"/>
              </a:ext>
            </a:extLst>
          </p:cNvPr>
          <p:cNvSpPr>
            <a:spLocks noGrp="1"/>
          </p:cNvSpPr>
          <p:nvPr>
            <p:ph sz="half" idx="1"/>
          </p:nvPr>
        </p:nvSpPr>
        <p:spPr>
          <a:xfrm>
            <a:off x="838200" y="1560443"/>
            <a:ext cx="5181600" cy="4025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66635-4BF4-1F4F-AE20-E2FCC123E291}"/>
              </a:ext>
            </a:extLst>
          </p:cNvPr>
          <p:cNvSpPr>
            <a:spLocks noGrp="1"/>
          </p:cNvSpPr>
          <p:nvPr>
            <p:ph sz="half" idx="2"/>
          </p:nvPr>
        </p:nvSpPr>
        <p:spPr>
          <a:xfrm>
            <a:off x="6172200" y="1560443"/>
            <a:ext cx="5181600" cy="4025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42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8734-F2CE-D846-B7BE-CD643FE1C8DA}"/>
              </a:ext>
            </a:extLst>
          </p:cNvPr>
          <p:cNvSpPr>
            <a:spLocks noGrp="1"/>
          </p:cNvSpPr>
          <p:nvPr>
            <p:ph type="title"/>
          </p:nvPr>
        </p:nvSpPr>
        <p:spPr>
          <a:xfrm>
            <a:off x="839788" y="365126"/>
            <a:ext cx="10515600" cy="83751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65CDC-452C-6E4C-87AC-86F2E01FE8FA}"/>
              </a:ext>
            </a:extLst>
          </p:cNvPr>
          <p:cNvSpPr>
            <a:spLocks noGrp="1"/>
          </p:cNvSpPr>
          <p:nvPr>
            <p:ph type="body" idx="1"/>
          </p:nvPr>
        </p:nvSpPr>
        <p:spPr>
          <a:xfrm>
            <a:off x="839788" y="132335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65B503-1ED9-874D-A9A6-FDDE2A5018AE}"/>
              </a:ext>
            </a:extLst>
          </p:cNvPr>
          <p:cNvSpPr>
            <a:spLocks noGrp="1"/>
          </p:cNvSpPr>
          <p:nvPr>
            <p:ph sz="half" idx="2"/>
          </p:nvPr>
        </p:nvSpPr>
        <p:spPr>
          <a:xfrm>
            <a:off x="839788" y="2345635"/>
            <a:ext cx="5157787" cy="3309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F7B745-452F-A946-A560-2DCD54A0B8D1}"/>
              </a:ext>
            </a:extLst>
          </p:cNvPr>
          <p:cNvSpPr>
            <a:spLocks noGrp="1"/>
          </p:cNvSpPr>
          <p:nvPr>
            <p:ph type="body" sz="quarter" idx="3"/>
          </p:nvPr>
        </p:nvSpPr>
        <p:spPr>
          <a:xfrm>
            <a:off x="6172200" y="132335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53384E-7908-D54F-8E45-2EF78B643029}"/>
              </a:ext>
            </a:extLst>
          </p:cNvPr>
          <p:cNvSpPr>
            <a:spLocks noGrp="1"/>
          </p:cNvSpPr>
          <p:nvPr>
            <p:ph sz="quarter" idx="4"/>
          </p:nvPr>
        </p:nvSpPr>
        <p:spPr>
          <a:xfrm>
            <a:off x="6172200" y="2345635"/>
            <a:ext cx="5183188" cy="3309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90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D93D-0552-0E45-85A0-297C7CD914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1014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3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C7AA-264E-F742-B284-4122F575E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33ED4-F1DE-8343-BA79-0B7DFB860DE0}"/>
              </a:ext>
            </a:extLst>
          </p:cNvPr>
          <p:cNvSpPr>
            <a:spLocks noGrp="1"/>
          </p:cNvSpPr>
          <p:nvPr>
            <p:ph idx="1"/>
          </p:nvPr>
        </p:nvSpPr>
        <p:spPr>
          <a:xfrm>
            <a:off x="5183188" y="987425"/>
            <a:ext cx="6172200" cy="463812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C62D365-D910-FA48-BD40-617B70FA4B59}"/>
              </a:ext>
            </a:extLst>
          </p:cNvPr>
          <p:cNvSpPr>
            <a:spLocks noGrp="1"/>
          </p:cNvSpPr>
          <p:nvPr>
            <p:ph type="body" sz="half" idx="2"/>
          </p:nvPr>
        </p:nvSpPr>
        <p:spPr>
          <a:xfrm>
            <a:off x="839788" y="2057400"/>
            <a:ext cx="3932237" cy="36274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821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1F85-FCA0-8349-9BD5-9C0C39A6E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7F6E82-9B67-444A-B776-677CF596B3B5}"/>
              </a:ext>
            </a:extLst>
          </p:cNvPr>
          <p:cNvSpPr>
            <a:spLocks noGrp="1"/>
          </p:cNvSpPr>
          <p:nvPr>
            <p:ph type="pic" idx="1"/>
          </p:nvPr>
        </p:nvSpPr>
        <p:spPr>
          <a:xfrm>
            <a:off x="5183188" y="987425"/>
            <a:ext cx="6172200" cy="465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88E85D-5F95-B246-B5CF-A0B1EF9225F2}"/>
              </a:ext>
            </a:extLst>
          </p:cNvPr>
          <p:cNvSpPr>
            <a:spLocks noGrp="1"/>
          </p:cNvSpPr>
          <p:nvPr>
            <p:ph type="body" sz="half" idx="2"/>
          </p:nvPr>
        </p:nvSpPr>
        <p:spPr>
          <a:xfrm>
            <a:off x="839788" y="2057400"/>
            <a:ext cx="3932237" cy="3588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10816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A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EF638-6F34-AD42-A3C2-F28673786C30}"/>
              </a:ext>
            </a:extLst>
          </p:cNvPr>
          <p:cNvSpPr>
            <a:spLocks noGrp="1"/>
          </p:cNvSpPr>
          <p:nvPr>
            <p:ph type="title"/>
          </p:nvPr>
        </p:nvSpPr>
        <p:spPr>
          <a:xfrm>
            <a:off x="838200" y="365125"/>
            <a:ext cx="10515600" cy="103208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09861E-0843-5F46-8FAB-8BA2AA0F99B4}"/>
              </a:ext>
            </a:extLst>
          </p:cNvPr>
          <p:cNvSpPr>
            <a:spLocks noGrp="1"/>
          </p:cNvSpPr>
          <p:nvPr>
            <p:ph type="body" idx="1"/>
          </p:nvPr>
        </p:nvSpPr>
        <p:spPr>
          <a:xfrm>
            <a:off x="838200" y="1542082"/>
            <a:ext cx="10515600" cy="41629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CEEB92C-D6BD-CA41-AB9C-65C9804C7AD3}"/>
              </a:ext>
            </a:extLst>
          </p:cNvPr>
          <p:cNvPicPr>
            <a:picLocks noChangeAspect="1"/>
          </p:cNvPicPr>
          <p:nvPr userDrawn="1"/>
        </p:nvPicPr>
        <p:blipFill>
          <a:blip r:embed="rId12"/>
          <a:stretch>
            <a:fillRect/>
          </a:stretch>
        </p:blipFill>
        <p:spPr>
          <a:xfrm>
            <a:off x="0" y="2929"/>
            <a:ext cx="12192000" cy="228600"/>
          </a:xfrm>
          <a:prstGeom prst="rect">
            <a:avLst/>
          </a:prstGeom>
        </p:spPr>
      </p:pic>
    </p:spTree>
    <p:extLst>
      <p:ext uri="{BB962C8B-B14F-4D97-AF65-F5344CB8AC3E}">
        <p14:creationId xmlns:p14="http://schemas.microsoft.com/office/powerpoint/2010/main" val="592315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1.svg"/><Relationship Id="rId4" Type="http://schemas.openxmlformats.org/officeDocument/2006/relationships/image" Target="../media/image33.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hyperlink" Target="http://www.pricelessprofessional.com/myassessment" TargetMode="External"/><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4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petstalkback.com/" TargetMode="External"/></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06.png"/><Relationship Id="rId5" Type="http://schemas.openxmlformats.org/officeDocument/2006/relationships/image" Target="../media/image103.png"/><Relationship Id="rId10" Type="http://schemas.microsoft.com/office/2007/relationships/hdphoto" Target="../media/hdphoto3.wdp"/><Relationship Id="rId4" Type="http://schemas.openxmlformats.org/officeDocument/2006/relationships/image" Target="../media/image102.jpeg"/><Relationship Id="rId9"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jpeg"/><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8.png"/><Relationship Id="rId5" Type="http://schemas.microsoft.com/office/2007/relationships/hdphoto" Target="../media/hdphoto1.wdp"/><Relationship Id="rId10" Type="http://schemas.openxmlformats.org/officeDocument/2006/relationships/image" Target="../media/image106.png"/><Relationship Id="rId4" Type="http://schemas.openxmlformats.org/officeDocument/2006/relationships/image" Target="../media/image103.png"/><Relationship Id="rId9"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62.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66.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68.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65.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hyperlink" Target="http://www.pricelessprofessional.com/myassessment" TargetMode="External"/><Relationship Id="rId7"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0376" y="3450975"/>
            <a:ext cx="9221272" cy="707886"/>
          </a:xfrm>
          <a:prstGeom prst="rect">
            <a:avLst/>
          </a:prstGeom>
          <a:noFill/>
        </p:spPr>
        <p:txBody>
          <a:bodyPr wrap="square" rtlCol="0">
            <a:spAutoFit/>
          </a:bodyPr>
          <a:lstStyle/>
          <a:p>
            <a:endParaRPr lang="en-US" sz="2000" dirty="0">
              <a:solidFill>
                <a:srgbClr val="FF0000"/>
              </a:solidFill>
            </a:endParaRPr>
          </a:p>
          <a:p>
            <a:pPr marL="285750" indent="-285750">
              <a:buFont typeface="Arial" panose="020B0604020202020204" pitchFamily="34" charset="0"/>
              <a:buChar char="•"/>
            </a:pPr>
            <a:endParaRPr lang="en-US" sz="2000" b="1" dirty="0">
              <a:solidFill>
                <a:srgbClr val="FF0000"/>
              </a:solidFill>
            </a:endParaRPr>
          </a:p>
        </p:txBody>
      </p:sp>
      <p:pic>
        <p:nvPicPr>
          <p:cNvPr id="13" name="Graphic 12">
            <a:extLst>
              <a:ext uri="{FF2B5EF4-FFF2-40B4-BE49-F238E27FC236}">
                <a16:creationId xmlns:a16="http://schemas.microsoft.com/office/drawing/2014/main" id="{35643F64-7485-307C-3207-25375E9965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9940" y="0"/>
            <a:ext cx="6021407" cy="1593901"/>
          </a:xfrm>
          <a:prstGeom prst="rect">
            <a:avLst/>
          </a:prstGeom>
        </p:spPr>
      </p:pic>
      <p:sp>
        <p:nvSpPr>
          <p:cNvPr id="3" name="Title 2">
            <a:extLst>
              <a:ext uri="{FF2B5EF4-FFF2-40B4-BE49-F238E27FC236}">
                <a16:creationId xmlns:a16="http://schemas.microsoft.com/office/drawing/2014/main" id="{776F7F8B-261F-E921-1432-9F54108F2F09}"/>
              </a:ext>
            </a:extLst>
          </p:cNvPr>
          <p:cNvSpPr>
            <a:spLocks noGrp="1"/>
          </p:cNvSpPr>
          <p:nvPr>
            <p:ph type="ctrTitle"/>
          </p:nvPr>
        </p:nvSpPr>
        <p:spPr>
          <a:xfrm>
            <a:off x="308798" y="2840263"/>
            <a:ext cx="11163690" cy="2387600"/>
          </a:xfrm>
        </p:spPr>
        <p:txBody>
          <a:bodyPr>
            <a:normAutofit/>
          </a:bodyPr>
          <a:lstStyle/>
          <a:p>
            <a:r>
              <a:rPr lang="en-US" sz="4800" dirty="0"/>
              <a:t>How to Use Your TriMetrix Results to Win at Work, Life, and on the Team</a:t>
            </a:r>
          </a:p>
        </p:txBody>
      </p:sp>
      <p:pic>
        <p:nvPicPr>
          <p:cNvPr id="6" name="Picture 5">
            <a:extLst>
              <a:ext uri="{FF2B5EF4-FFF2-40B4-BE49-F238E27FC236}">
                <a16:creationId xmlns:a16="http://schemas.microsoft.com/office/drawing/2014/main" id="{CC95D699-D452-69F6-296A-1B5B59360705}"/>
              </a:ext>
            </a:extLst>
          </p:cNvPr>
          <p:cNvPicPr>
            <a:picLocks noChangeAspect="1"/>
          </p:cNvPicPr>
          <p:nvPr/>
        </p:nvPicPr>
        <p:blipFill>
          <a:blip r:embed="rId5"/>
          <a:stretch>
            <a:fillRect/>
          </a:stretch>
        </p:blipFill>
        <p:spPr>
          <a:xfrm>
            <a:off x="3104412" y="1617598"/>
            <a:ext cx="5697968" cy="2126016"/>
          </a:xfrm>
          <a:prstGeom prst="rect">
            <a:avLst/>
          </a:prstGeom>
        </p:spPr>
      </p:pic>
    </p:spTree>
    <p:extLst>
      <p:ext uri="{BB962C8B-B14F-4D97-AF65-F5344CB8AC3E}">
        <p14:creationId xmlns:p14="http://schemas.microsoft.com/office/powerpoint/2010/main" val="3254596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22FB-C5BD-F350-5AEB-399B98532A9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5E7D580-FD14-0B5A-9017-9D99EFEAA08C}"/>
              </a:ext>
            </a:extLst>
          </p:cNvPr>
          <p:cNvPicPr>
            <a:picLocks noChangeAspect="1"/>
          </p:cNvPicPr>
          <p:nvPr/>
        </p:nvPicPr>
        <p:blipFill rotWithShape="1">
          <a:blip r:embed="rId3"/>
          <a:srcRect t="714" b="27816"/>
          <a:stretch/>
        </p:blipFill>
        <p:spPr>
          <a:xfrm>
            <a:off x="0" y="-85164"/>
            <a:ext cx="12244750" cy="3784921"/>
          </a:xfrm>
          <a:prstGeom prst="rect">
            <a:avLst/>
          </a:prstGeom>
        </p:spPr>
      </p:pic>
      <p:sp>
        <p:nvSpPr>
          <p:cNvPr id="9" name="TextBox 8">
            <a:extLst>
              <a:ext uri="{FF2B5EF4-FFF2-40B4-BE49-F238E27FC236}">
                <a16:creationId xmlns:a16="http://schemas.microsoft.com/office/drawing/2014/main" id="{E8510996-3112-ECD7-7D95-AE7A998E67BD}"/>
              </a:ext>
            </a:extLst>
          </p:cNvPr>
          <p:cNvSpPr txBox="1"/>
          <p:nvPr/>
        </p:nvSpPr>
        <p:spPr>
          <a:xfrm>
            <a:off x="3372444" y="4578250"/>
            <a:ext cx="7981356" cy="1954381"/>
          </a:xfrm>
          <a:prstGeom prst="rect">
            <a:avLst/>
          </a:prstGeom>
          <a:noFill/>
        </p:spPr>
        <p:txBody>
          <a:bodyPr wrap="square" rtlCol="0">
            <a:spAutoFit/>
          </a:bodyPr>
          <a:lstStyle/>
          <a:p>
            <a:pPr marL="342900" indent="-342900">
              <a:spcAft>
                <a:spcPts val="600"/>
              </a:spcAft>
              <a:buFont typeface="Wingdings" pitchFamily="2" charset="2"/>
              <a:buChar char="ü"/>
            </a:pPr>
            <a:r>
              <a:rPr lang="en-US" sz="1600" dirty="0"/>
              <a:t>The “Why” of our actions</a:t>
            </a:r>
          </a:p>
          <a:p>
            <a:pPr marL="342900" indent="-342900">
              <a:spcAft>
                <a:spcPts val="600"/>
              </a:spcAft>
              <a:buFont typeface="Wingdings" pitchFamily="2" charset="2"/>
              <a:buChar char="ü"/>
            </a:pPr>
            <a:r>
              <a:rPr lang="en-US" sz="1600" dirty="0"/>
              <a:t>Drives our choices and decisions</a:t>
            </a:r>
          </a:p>
          <a:p>
            <a:pPr marL="342900" indent="-342900">
              <a:spcAft>
                <a:spcPts val="600"/>
              </a:spcAft>
              <a:buFont typeface="Wingdings" pitchFamily="2" charset="2"/>
              <a:buChar char="ü"/>
            </a:pPr>
            <a:r>
              <a:rPr lang="en-US" sz="1600" dirty="0"/>
              <a:t>Creates engagement when fulfilled</a:t>
            </a:r>
          </a:p>
          <a:p>
            <a:pPr marL="342900" indent="-342900">
              <a:spcAft>
                <a:spcPts val="600"/>
              </a:spcAft>
              <a:buFont typeface="Wingdings" pitchFamily="2" charset="2"/>
              <a:buChar char="ü"/>
            </a:pPr>
            <a:r>
              <a:rPr lang="en-US" sz="1600" dirty="0"/>
              <a:t>What is automatically important to you</a:t>
            </a:r>
          </a:p>
          <a:p>
            <a:pPr marL="342900" indent="-342900">
              <a:spcAft>
                <a:spcPts val="600"/>
              </a:spcAft>
              <a:buFont typeface="Wingdings" pitchFamily="2" charset="2"/>
              <a:buChar char="ü"/>
            </a:pPr>
            <a:r>
              <a:rPr lang="en-US" sz="1600" dirty="0"/>
              <a:t>How you judge people or situations</a:t>
            </a:r>
          </a:p>
          <a:p>
            <a:pPr marL="342900" indent="-342900">
              <a:spcAft>
                <a:spcPts val="600"/>
              </a:spcAft>
              <a:buFont typeface="Wingdings" pitchFamily="2" charset="2"/>
              <a:buChar char="ü"/>
            </a:pPr>
            <a:r>
              <a:rPr lang="en-US" sz="1600" dirty="0"/>
              <a:t>The arena in which you like to communicate (‘your peeps’)</a:t>
            </a:r>
          </a:p>
        </p:txBody>
      </p:sp>
      <p:pic>
        <p:nvPicPr>
          <p:cNvPr id="3" name="Graphic 2">
            <a:extLst>
              <a:ext uri="{FF2B5EF4-FFF2-40B4-BE49-F238E27FC236}">
                <a16:creationId xmlns:a16="http://schemas.microsoft.com/office/drawing/2014/main" id="{68E632B3-1327-153F-2E48-4B3443168D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25731" y="4663105"/>
            <a:ext cx="1750626" cy="1697114"/>
          </a:xfrm>
          <a:prstGeom prst="rect">
            <a:avLst/>
          </a:prstGeom>
        </p:spPr>
      </p:pic>
      <p:sp>
        <p:nvSpPr>
          <p:cNvPr id="8" name="Rectangle 7">
            <a:extLst>
              <a:ext uri="{FF2B5EF4-FFF2-40B4-BE49-F238E27FC236}">
                <a16:creationId xmlns:a16="http://schemas.microsoft.com/office/drawing/2014/main" id="{9FA175EC-4F2E-22E6-FACC-7FB2D30F665A}"/>
              </a:ext>
            </a:extLst>
          </p:cNvPr>
          <p:cNvSpPr/>
          <p:nvPr/>
        </p:nvSpPr>
        <p:spPr>
          <a:xfrm>
            <a:off x="2896751" y="3334713"/>
            <a:ext cx="6398498" cy="976951"/>
          </a:xfrm>
          <a:prstGeom prst="rect">
            <a:avLst/>
          </a:prstGeom>
          <a:solidFill>
            <a:schemeClr val="tx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dirty="0">
                <a:solidFill>
                  <a:schemeClr val="tx1"/>
                </a:solidFill>
              </a:rPr>
              <a:t>So, what are Workplace Motivators?</a:t>
            </a:r>
          </a:p>
        </p:txBody>
      </p:sp>
    </p:spTree>
    <p:extLst>
      <p:ext uri="{BB962C8B-B14F-4D97-AF65-F5344CB8AC3E}">
        <p14:creationId xmlns:p14="http://schemas.microsoft.com/office/powerpoint/2010/main" val="409924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4B9A11-DB08-82B8-333E-FB66CDF402CF}"/>
              </a:ext>
            </a:extLst>
          </p:cNvPr>
          <p:cNvSpPr>
            <a:spLocks noGrp="1"/>
          </p:cNvSpPr>
          <p:nvPr>
            <p:ph type="title"/>
          </p:nvPr>
        </p:nvSpPr>
        <p:spPr>
          <a:xfrm>
            <a:off x="229203" y="-491367"/>
            <a:ext cx="4267200" cy="5670714"/>
          </a:xfrm>
        </p:spPr>
        <p:txBody>
          <a:bodyPr>
            <a:normAutofit/>
          </a:bodyPr>
          <a:lstStyle/>
          <a:p>
            <a:pPr algn="ctr">
              <a:lnSpc>
                <a:spcPct val="100000"/>
              </a:lnSpc>
            </a:pPr>
            <a:r>
              <a:rPr lang="en-US" dirty="0"/>
              <a:t>Our top motivators reveal </a:t>
            </a:r>
            <a:r>
              <a:rPr lang="en-US" dirty="0">
                <a:solidFill>
                  <a:schemeClr val="tx2"/>
                </a:solidFill>
              </a:rPr>
              <a:t>what we are most interested in </a:t>
            </a:r>
            <a:r>
              <a:rPr lang="en-US" dirty="0"/>
              <a:t>and how we want to spend our time.</a:t>
            </a:r>
            <a:endParaRPr lang="en-US" sz="1800" dirty="0"/>
          </a:p>
        </p:txBody>
      </p:sp>
      <p:pic>
        <p:nvPicPr>
          <p:cNvPr id="34" name="Picture 33" descr="A black background with white text&#10;&#10;Description automatically generated">
            <a:extLst>
              <a:ext uri="{FF2B5EF4-FFF2-40B4-BE49-F238E27FC236}">
                <a16:creationId xmlns:a16="http://schemas.microsoft.com/office/drawing/2014/main" id="{537914D4-122B-DF1A-7F19-B7B924AB658C}"/>
              </a:ext>
            </a:extLst>
          </p:cNvPr>
          <p:cNvPicPr>
            <a:picLocks noChangeAspect="1"/>
          </p:cNvPicPr>
          <p:nvPr/>
        </p:nvPicPr>
        <p:blipFill>
          <a:blip r:embed="rId3"/>
          <a:stretch>
            <a:fillRect/>
          </a:stretch>
        </p:blipFill>
        <p:spPr>
          <a:xfrm>
            <a:off x="5606732" y="5552994"/>
            <a:ext cx="6196013" cy="920750"/>
          </a:xfrm>
          <a:prstGeom prst="rect">
            <a:avLst/>
          </a:prstGeom>
        </p:spPr>
      </p:pic>
      <p:pic>
        <p:nvPicPr>
          <p:cNvPr id="36" name="Picture 35" descr="A black background with white text&#10;&#10;Description automatically generated">
            <a:extLst>
              <a:ext uri="{FF2B5EF4-FFF2-40B4-BE49-F238E27FC236}">
                <a16:creationId xmlns:a16="http://schemas.microsoft.com/office/drawing/2014/main" id="{7DC228B1-0B0F-9899-2AAB-95C2B7610C87}"/>
              </a:ext>
            </a:extLst>
          </p:cNvPr>
          <p:cNvPicPr>
            <a:picLocks noChangeAspect="1"/>
          </p:cNvPicPr>
          <p:nvPr/>
        </p:nvPicPr>
        <p:blipFill>
          <a:blip r:embed="rId4"/>
          <a:stretch>
            <a:fillRect/>
          </a:stretch>
        </p:blipFill>
        <p:spPr>
          <a:xfrm>
            <a:off x="5606729" y="4560805"/>
            <a:ext cx="6196013" cy="920750"/>
          </a:xfrm>
          <a:prstGeom prst="rect">
            <a:avLst/>
          </a:prstGeom>
        </p:spPr>
      </p:pic>
      <p:pic>
        <p:nvPicPr>
          <p:cNvPr id="37" name="Picture 36" descr="A black background with text&#10;&#10;Description automatically generated">
            <a:extLst>
              <a:ext uri="{FF2B5EF4-FFF2-40B4-BE49-F238E27FC236}">
                <a16:creationId xmlns:a16="http://schemas.microsoft.com/office/drawing/2014/main" id="{A3830979-7CE4-DD5C-A800-5172F00ED4A7}"/>
              </a:ext>
            </a:extLst>
          </p:cNvPr>
          <p:cNvPicPr>
            <a:picLocks noChangeAspect="1"/>
          </p:cNvPicPr>
          <p:nvPr/>
        </p:nvPicPr>
        <p:blipFill>
          <a:blip r:embed="rId5"/>
          <a:stretch>
            <a:fillRect/>
          </a:stretch>
        </p:blipFill>
        <p:spPr>
          <a:xfrm>
            <a:off x="5606729" y="3568614"/>
            <a:ext cx="6196013" cy="920750"/>
          </a:xfrm>
          <a:prstGeom prst="rect">
            <a:avLst/>
          </a:prstGeom>
        </p:spPr>
      </p:pic>
      <p:pic>
        <p:nvPicPr>
          <p:cNvPr id="38" name="Picture 37" descr="A black background with white text&#10;&#10;Description automatically generated">
            <a:extLst>
              <a:ext uri="{FF2B5EF4-FFF2-40B4-BE49-F238E27FC236}">
                <a16:creationId xmlns:a16="http://schemas.microsoft.com/office/drawing/2014/main" id="{E59BD473-D787-BA89-ED36-9469ED5D57FB}"/>
              </a:ext>
            </a:extLst>
          </p:cNvPr>
          <p:cNvPicPr>
            <a:picLocks noChangeAspect="1"/>
          </p:cNvPicPr>
          <p:nvPr/>
        </p:nvPicPr>
        <p:blipFill>
          <a:blip r:embed="rId6"/>
          <a:stretch>
            <a:fillRect/>
          </a:stretch>
        </p:blipFill>
        <p:spPr>
          <a:xfrm>
            <a:off x="5606729" y="2576428"/>
            <a:ext cx="6196013" cy="920750"/>
          </a:xfrm>
          <a:prstGeom prst="rect">
            <a:avLst/>
          </a:prstGeom>
        </p:spPr>
      </p:pic>
      <p:pic>
        <p:nvPicPr>
          <p:cNvPr id="39" name="Picture 38" descr="A black rectangle with blue text&#10;&#10;Description automatically generated">
            <a:extLst>
              <a:ext uri="{FF2B5EF4-FFF2-40B4-BE49-F238E27FC236}">
                <a16:creationId xmlns:a16="http://schemas.microsoft.com/office/drawing/2014/main" id="{C8CFDD23-CF49-D556-52E4-13C7FB8FF5F4}"/>
              </a:ext>
            </a:extLst>
          </p:cNvPr>
          <p:cNvPicPr>
            <a:picLocks noChangeAspect="1"/>
          </p:cNvPicPr>
          <p:nvPr/>
        </p:nvPicPr>
        <p:blipFill>
          <a:blip r:embed="rId7"/>
          <a:stretch>
            <a:fillRect/>
          </a:stretch>
        </p:blipFill>
        <p:spPr>
          <a:xfrm>
            <a:off x="5606730" y="1584242"/>
            <a:ext cx="6196013" cy="920750"/>
          </a:xfrm>
          <a:prstGeom prst="rect">
            <a:avLst/>
          </a:prstGeom>
        </p:spPr>
      </p:pic>
      <p:pic>
        <p:nvPicPr>
          <p:cNvPr id="40" name="Picture 39" descr="A black background with white text&#10;&#10;Description automatically generated">
            <a:extLst>
              <a:ext uri="{FF2B5EF4-FFF2-40B4-BE49-F238E27FC236}">
                <a16:creationId xmlns:a16="http://schemas.microsoft.com/office/drawing/2014/main" id="{E6D65459-7A8C-B865-0186-3BBD2234E7EA}"/>
              </a:ext>
            </a:extLst>
          </p:cNvPr>
          <p:cNvPicPr>
            <a:picLocks noChangeAspect="1"/>
          </p:cNvPicPr>
          <p:nvPr/>
        </p:nvPicPr>
        <p:blipFill>
          <a:blip r:embed="rId8"/>
          <a:stretch>
            <a:fillRect/>
          </a:stretch>
        </p:blipFill>
        <p:spPr>
          <a:xfrm>
            <a:off x="5606733" y="592056"/>
            <a:ext cx="6196013" cy="920750"/>
          </a:xfrm>
          <a:prstGeom prst="rect">
            <a:avLst/>
          </a:prstGeom>
        </p:spPr>
      </p:pic>
      <p:pic>
        <p:nvPicPr>
          <p:cNvPr id="2" name="Graphic 1">
            <a:extLst>
              <a:ext uri="{FF2B5EF4-FFF2-40B4-BE49-F238E27FC236}">
                <a16:creationId xmlns:a16="http://schemas.microsoft.com/office/drawing/2014/main" id="{666E04AF-F3C7-CF65-9E09-5F4FEF7049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487490" y="4489364"/>
            <a:ext cx="1750626" cy="1697114"/>
          </a:xfrm>
          <a:prstGeom prst="rect">
            <a:avLst/>
          </a:prstGeom>
        </p:spPr>
      </p:pic>
    </p:spTree>
    <p:extLst>
      <p:ext uri="{BB962C8B-B14F-4D97-AF65-F5344CB8AC3E}">
        <p14:creationId xmlns:p14="http://schemas.microsoft.com/office/powerpoint/2010/main" val="157561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B54457A-1A60-4FD4-9FB1-FF95ED7CAC38}"/>
              </a:ext>
            </a:extLst>
          </p:cNvPr>
          <p:cNvSpPr txBox="1"/>
          <p:nvPr/>
        </p:nvSpPr>
        <p:spPr>
          <a:xfrm>
            <a:off x="3049361" y="3244334"/>
            <a:ext cx="6098720" cy="369332"/>
          </a:xfrm>
          <a:prstGeom prst="rect">
            <a:avLst/>
          </a:prstGeom>
          <a:noFill/>
        </p:spPr>
        <p:txBody>
          <a:bodyPr wrap="square">
            <a:spAutoFit/>
          </a:bodyPr>
          <a:lstStyle/>
          <a:p>
            <a:r>
              <a:rPr lang="en-US" b="1" dirty="0">
                <a:solidFill>
                  <a:schemeClr val="bg1"/>
                </a:solidFill>
              </a:rPr>
              <a:t>P</a:t>
            </a:r>
            <a:endParaRPr lang="en-US" dirty="0"/>
          </a:p>
        </p:txBody>
      </p:sp>
      <p:sp>
        <p:nvSpPr>
          <p:cNvPr id="4" name="TextBox 3">
            <a:extLst>
              <a:ext uri="{FF2B5EF4-FFF2-40B4-BE49-F238E27FC236}">
                <a16:creationId xmlns:a16="http://schemas.microsoft.com/office/drawing/2014/main" id="{FFD95105-F5FD-7461-8315-C56B859750FD}"/>
              </a:ext>
            </a:extLst>
          </p:cNvPr>
          <p:cNvSpPr txBox="1"/>
          <p:nvPr/>
        </p:nvSpPr>
        <p:spPr>
          <a:xfrm>
            <a:off x="3298687" y="2204733"/>
            <a:ext cx="2387600" cy="1015663"/>
          </a:xfrm>
          <a:prstGeom prst="rect">
            <a:avLst/>
          </a:prstGeom>
          <a:solidFill>
            <a:schemeClr val="bg1">
              <a:lumMod val="95000"/>
            </a:schemeClr>
          </a:solidFill>
        </p:spPr>
        <p:txBody>
          <a:bodyPr wrap="square" rtlCol="0">
            <a:spAutoFit/>
          </a:bodyPr>
          <a:lstStyle/>
          <a:p>
            <a:pPr algn="ctr"/>
            <a:r>
              <a:rPr lang="en-US" sz="2000" dirty="0"/>
              <a:t>My #1 &amp; 2</a:t>
            </a:r>
          </a:p>
          <a:p>
            <a:pPr algn="ctr"/>
            <a:r>
              <a:rPr lang="en-US" sz="2000" dirty="0"/>
              <a:t>Most Interested – Energizes Me!</a:t>
            </a:r>
          </a:p>
        </p:txBody>
      </p:sp>
      <p:sp>
        <p:nvSpPr>
          <p:cNvPr id="7" name="TextBox 6">
            <a:extLst>
              <a:ext uri="{FF2B5EF4-FFF2-40B4-BE49-F238E27FC236}">
                <a16:creationId xmlns:a16="http://schemas.microsoft.com/office/drawing/2014/main" id="{1C374B0C-A658-7F5C-196B-2C1BA4CBE453}"/>
              </a:ext>
            </a:extLst>
          </p:cNvPr>
          <p:cNvSpPr txBox="1"/>
          <p:nvPr/>
        </p:nvSpPr>
        <p:spPr>
          <a:xfrm>
            <a:off x="5954381" y="2413337"/>
            <a:ext cx="2726419" cy="1015663"/>
          </a:xfrm>
          <a:prstGeom prst="rect">
            <a:avLst/>
          </a:prstGeom>
          <a:solidFill>
            <a:schemeClr val="bg1">
              <a:lumMod val="95000"/>
            </a:schemeClr>
          </a:solidFill>
        </p:spPr>
        <p:txBody>
          <a:bodyPr wrap="square" rtlCol="0">
            <a:spAutoFit/>
          </a:bodyPr>
          <a:lstStyle/>
          <a:p>
            <a:pPr algn="ctr"/>
            <a:r>
              <a:rPr lang="en-US" sz="2000" dirty="0"/>
              <a:t>My #6</a:t>
            </a:r>
          </a:p>
          <a:p>
            <a:pPr algn="ctr"/>
            <a:r>
              <a:rPr lang="en-US" sz="2000" dirty="0"/>
              <a:t>Least Interested – Could be a Stressor</a:t>
            </a:r>
          </a:p>
        </p:txBody>
      </p:sp>
      <p:sp>
        <p:nvSpPr>
          <p:cNvPr id="16" name="TextBox 15">
            <a:extLst>
              <a:ext uri="{FF2B5EF4-FFF2-40B4-BE49-F238E27FC236}">
                <a16:creationId xmlns:a16="http://schemas.microsoft.com/office/drawing/2014/main" id="{E8157C20-B41C-D511-A810-4A90FDDC07F4}"/>
              </a:ext>
            </a:extLst>
          </p:cNvPr>
          <p:cNvSpPr txBox="1"/>
          <p:nvPr/>
        </p:nvSpPr>
        <p:spPr>
          <a:xfrm>
            <a:off x="350865" y="2598003"/>
            <a:ext cx="2387600" cy="400110"/>
          </a:xfrm>
          <a:prstGeom prst="rect">
            <a:avLst/>
          </a:prstGeom>
          <a:solidFill>
            <a:schemeClr val="bg1">
              <a:lumMod val="95000"/>
            </a:schemeClr>
          </a:solidFill>
        </p:spPr>
        <p:txBody>
          <a:bodyPr wrap="square" rtlCol="0">
            <a:spAutoFit/>
          </a:bodyPr>
          <a:lstStyle/>
          <a:p>
            <a:pPr algn="ctr"/>
            <a:r>
              <a:rPr lang="en-US" sz="2000" dirty="0"/>
              <a:t>Drives Behavior</a:t>
            </a:r>
          </a:p>
        </p:txBody>
      </p:sp>
      <p:sp>
        <p:nvSpPr>
          <p:cNvPr id="18" name="TextBox 17">
            <a:extLst>
              <a:ext uri="{FF2B5EF4-FFF2-40B4-BE49-F238E27FC236}">
                <a16:creationId xmlns:a16="http://schemas.microsoft.com/office/drawing/2014/main" id="{0C673EC5-C26B-F3AF-DF3E-76AF2C3A5FB1}"/>
              </a:ext>
            </a:extLst>
          </p:cNvPr>
          <p:cNvSpPr txBox="1"/>
          <p:nvPr/>
        </p:nvSpPr>
        <p:spPr>
          <a:xfrm>
            <a:off x="350865" y="3347711"/>
            <a:ext cx="2387600" cy="707886"/>
          </a:xfrm>
          <a:prstGeom prst="rect">
            <a:avLst/>
          </a:prstGeom>
          <a:solidFill>
            <a:schemeClr val="bg1">
              <a:lumMod val="95000"/>
            </a:schemeClr>
          </a:solidFill>
        </p:spPr>
        <p:txBody>
          <a:bodyPr wrap="square" rtlCol="0">
            <a:spAutoFit/>
          </a:bodyPr>
          <a:lstStyle/>
          <a:p>
            <a:pPr algn="ctr"/>
            <a:r>
              <a:rPr lang="en-US" sz="2000" dirty="0"/>
              <a:t>Not easily visible.</a:t>
            </a:r>
          </a:p>
          <a:p>
            <a:pPr algn="ctr"/>
            <a:r>
              <a:rPr lang="en-US" sz="2000" dirty="0"/>
              <a:t>Nature, nurture.</a:t>
            </a:r>
          </a:p>
        </p:txBody>
      </p:sp>
      <p:sp>
        <p:nvSpPr>
          <p:cNvPr id="20" name="TextBox 19">
            <a:extLst>
              <a:ext uri="{FF2B5EF4-FFF2-40B4-BE49-F238E27FC236}">
                <a16:creationId xmlns:a16="http://schemas.microsoft.com/office/drawing/2014/main" id="{0C387AFD-5B98-1627-A20D-CCEFE76A2856}"/>
              </a:ext>
            </a:extLst>
          </p:cNvPr>
          <p:cNvSpPr txBox="1"/>
          <p:nvPr/>
        </p:nvSpPr>
        <p:spPr>
          <a:xfrm>
            <a:off x="350865" y="4617146"/>
            <a:ext cx="2387600" cy="1938992"/>
          </a:xfrm>
          <a:prstGeom prst="rect">
            <a:avLst/>
          </a:prstGeom>
          <a:solidFill>
            <a:schemeClr val="bg1">
              <a:lumMod val="95000"/>
            </a:schemeClr>
          </a:solidFill>
        </p:spPr>
        <p:txBody>
          <a:bodyPr wrap="square" rtlCol="0">
            <a:spAutoFit/>
          </a:bodyPr>
          <a:lstStyle/>
          <a:p>
            <a:pPr algn="ctr"/>
            <a:r>
              <a:rPr lang="en-US" sz="2000" dirty="0"/>
              <a:t>Goal: Self Awareness, Other Awareness, Understand Energy, Interest and Stress</a:t>
            </a:r>
          </a:p>
        </p:txBody>
      </p:sp>
      <p:sp>
        <p:nvSpPr>
          <p:cNvPr id="21" name="TextBox 20">
            <a:extLst>
              <a:ext uri="{FF2B5EF4-FFF2-40B4-BE49-F238E27FC236}">
                <a16:creationId xmlns:a16="http://schemas.microsoft.com/office/drawing/2014/main" id="{8160117E-356D-DA8F-BFDF-19588898C88D}"/>
              </a:ext>
            </a:extLst>
          </p:cNvPr>
          <p:cNvSpPr txBox="1"/>
          <p:nvPr/>
        </p:nvSpPr>
        <p:spPr>
          <a:xfrm>
            <a:off x="317500" y="924966"/>
            <a:ext cx="2387600" cy="1323439"/>
          </a:xfrm>
          <a:prstGeom prst="rect">
            <a:avLst/>
          </a:prstGeom>
          <a:solidFill>
            <a:schemeClr val="bg1">
              <a:lumMod val="95000"/>
            </a:schemeClr>
          </a:solidFill>
        </p:spPr>
        <p:txBody>
          <a:bodyPr wrap="square" rtlCol="0">
            <a:spAutoFit/>
          </a:bodyPr>
          <a:lstStyle/>
          <a:p>
            <a:pPr algn="ctr"/>
            <a:r>
              <a:rPr lang="en-US" sz="2000" dirty="0"/>
              <a:t>Does </a:t>
            </a:r>
            <a:r>
              <a:rPr lang="en-US" sz="2000" b="1" dirty="0"/>
              <a:t>NOT</a:t>
            </a:r>
            <a:r>
              <a:rPr lang="en-US" sz="2000" dirty="0"/>
              <a:t> measure ability.</a:t>
            </a:r>
          </a:p>
          <a:p>
            <a:pPr algn="ctr"/>
            <a:r>
              <a:rPr lang="en-US" sz="2000" dirty="0"/>
              <a:t>DOES measure interest.</a:t>
            </a:r>
          </a:p>
        </p:txBody>
      </p:sp>
      <p:pic>
        <p:nvPicPr>
          <p:cNvPr id="3" name="Graphic 2">
            <a:extLst>
              <a:ext uri="{FF2B5EF4-FFF2-40B4-BE49-F238E27FC236}">
                <a16:creationId xmlns:a16="http://schemas.microsoft.com/office/drawing/2014/main" id="{93AC64B8-C6D6-EA97-35F9-D676F1325F3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1242" y="283917"/>
            <a:ext cx="2083924" cy="2020224"/>
          </a:xfrm>
          <a:prstGeom prst="rect">
            <a:avLst/>
          </a:prstGeom>
        </p:spPr>
      </p:pic>
      <p:pic>
        <p:nvPicPr>
          <p:cNvPr id="8" name="Picture 7">
            <a:extLst>
              <a:ext uri="{FF2B5EF4-FFF2-40B4-BE49-F238E27FC236}">
                <a16:creationId xmlns:a16="http://schemas.microsoft.com/office/drawing/2014/main" id="{5F450885-D029-4DED-59A4-7E277073B950}"/>
              </a:ext>
            </a:extLst>
          </p:cNvPr>
          <p:cNvPicPr>
            <a:picLocks noChangeAspect="1"/>
          </p:cNvPicPr>
          <p:nvPr/>
        </p:nvPicPr>
        <p:blipFill>
          <a:blip r:embed="rId5"/>
          <a:stretch>
            <a:fillRect/>
          </a:stretch>
        </p:blipFill>
        <p:spPr>
          <a:xfrm>
            <a:off x="5901242" y="3696803"/>
            <a:ext cx="2973184" cy="2776197"/>
          </a:xfrm>
          <a:prstGeom prst="rect">
            <a:avLst/>
          </a:prstGeom>
        </p:spPr>
      </p:pic>
      <p:pic>
        <p:nvPicPr>
          <p:cNvPr id="10" name="Picture 9">
            <a:extLst>
              <a:ext uri="{FF2B5EF4-FFF2-40B4-BE49-F238E27FC236}">
                <a16:creationId xmlns:a16="http://schemas.microsoft.com/office/drawing/2014/main" id="{292EB268-84E4-7955-96F2-FFD5EF6D9426}"/>
              </a:ext>
            </a:extLst>
          </p:cNvPr>
          <p:cNvPicPr>
            <a:picLocks noChangeAspect="1"/>
          </p:cNvPicPr>
          <p:nvPr/>
        </p:nvPicPr>
        <p:blipFill>
          <a:blip r:embed="rId6"/>
          <a:stretch>
            <a:fillRect/>
          </a:stretch>
        </p:blipFill>
        <p:spPr>
          <a:xfrm>
            <a:off x="3217132" y="3297921"/>
            <a:ext cx="2600644" cy="3258217"/>
          </a:xfrm>
          <a:prstGeom prst="rect">
            <a:avLst/>
          </a:prstGeom>
        </p:spPr>
      </p:pic>
      <p:cxnSp>
        <p:nvCxnSpPr>
          <p:cNvPr id="12" name="Straight Arrow Connector 11">
            <a:extLst>
              <a:ext uri="{FF2B5EF4-FFF2-40B4-BE49-F238E27FC236}">
                <a16:creationId xmlns:a16="http://schemas.microsoft.com/office/drawing/2014/main" id="{9EF0994B-E598-9190-4769-9B796091916F}"/>
              </a:ext>
            </a:extLst>
          </p:cNvPr>
          <p:cNvCxnSpPr/>
          <p:nvPr/>
        </p:nvCxnSpPr>
        <p:spPr>
          <a:xfrm flipV="1">
            <a:off x="3971925" y="6290921"/>
            <a:ext cx="0" cy="285750"/>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489288-6CCC-D553-647C-7280C52EA291}"/>
              </a:ext>
            </a:extLst>
          </p:cNvPr>
          <p:cNvCxnSpPr/>
          <p:nvPr/>
        </p:nvCxnSpPr>
        <p:spPr>
          <a:xfrm flipV="1">
            <a:off x="4343400" y="6313861"/>
            <a:ext cx="0" cy="285750"/>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07A2790-E451-181B-B437-07F7A522EE86}"/>
              </a:ext>
            </a:extLst>
          </p:cNvPr>
          <p:cNvCxnSpPr/>
          <p:nvPr/>
        </p:nvCxnSpPr>
        <p:spPr>
          <a:xfrm flipV="1">
            <a:off x="5057775" y="6270388"/>
            <a:ext cx="0" cy="285750"/>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FB3B934-95A0-D40E-AAD8-9B54107B6FAB}"/>
              </a:ext>
            </a:extLst>
          </p:cNvPr>
          <p:cNvCxnSpPr>
            <a:cxnSpLocks/>
          </p:cNvCxnSpPr>
          <p:nvPr/>
        </p:nvCxnSpPr>
        <p:spPr>
          <a:xfrm>
            <a:off x="7756566" y="5039880"/>
            <a:ext cx="413100" cy="0"/>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2FD58DC-9AE0-2869-ED63-75CB3D5B8297}"/>
              </a:ext>
            </a:extLst>
          </p:cNvPr>
          <p:cNvCxnSpPr>
            <a:cxnSpLocks/>
          </p:cNvCxnSpPr>
          <p:nvPr/>
        </p:nvCxnSpPr>
        <p:spPr>
          <a:xfrm flipH="1" flipV="1">
            <a:off x="8086317" y="6191249"/>
            <a:ext cx="166698" cy="331629"/>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09CC46-0438-8D79-7025-B22FC85E0DB0}"/>
              </a:ext>
            </a:extLst>
          </p:cNvPr>
          <p:cNvCxnSpPr>
            <a:cxnSpLocks/>
          </p:cNvCxnSpPr>
          <p:nvPr/>
        </p:nvCxnSpPr>
        <p:spPr>
          <a:xfrm flipV="1">
            <a:off x="6375533" y="6125107"/>
            <a:ext cx="165788" cy="331629"/>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9450191-616F-78F0-DDCE-BE4165B52CE0}"/>
              </a:ext>
            </a:extLst>
          </p:cNvPr>
          <p:cNvPicPr>
            <a:picLocks noChangeAspect="1"/>
          </p:cNvPicPr>
          <p:nvPr/>
        </p:nvPicPr>
        <p:blipFill>
          <a:blip r:embed="rId7"/>
          <a:stretch>
            <a:fillRect/>
          </a:stretch>
        </p:blipFill>
        <p:spPr>
          <a:xfrm>
            <a:off x="8766219" y="1835944"/>
            <a:ext cx="3343742" cy="4544059"/>
          </a:xfrm>
          <a:prstGeom prst="rect">
            <a:avLst/>
          </a:prstGeom>
        </p:spPr>
      </p:pic>
      <p:cxnSp>
        <p:nvCxnSpPr>
          <p:cNvPr id="19" name="Straight Arrow Connector 18">
            <a:extLst>
              <a:ext uri="{FF2B5EF4-FFF2-40B4-BE49-F238E27FC236}">
                <a16:creationId xmlns:a16="http://schemas.microsoft.com/office/drawing/2014/main" id="{A29E22D9-C969-DD8A-224A-D3D8C4489A86}"/>
              </a:ext>
            </a:extLst>
          </p:cNvPr>
          <p:cNvCxnSpPr>
            <a:cxnSpLocks/>
          </p:cNvCxnSpPr>
          <p:nvPr/>
        </p:nvCxnSpPr>
        <p:spPr>
          <a:xfrm>
            <a:off x="8498370" y="1834238"/>
            <a:ext cx="376056" cy="185619"/>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EF3A8E-AE5E-4133-A804-61E87630D44C}"/>
              </a:ext>
            </a:extLst>
          </p:cNvPr>
          <p:cNvCxnSpPr>
            <a:cxnSpLocks/>
          </p:cNvCxnSpPr>
          <p:nvPr/>
        </p:nvCxnSpPr>
        <p:spPr>
          <a:xfrm>
            <a:off x="8614377" y="2413337"/>
            <a:ext cx="412449" cy="251898"/>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1A536A6-72C6-3B7D-9373-D6FB28CBC1E8}"/>
              </a:ext>
            </a:extLst>
          </p:cNvPr>
          <p:cNvCxnSpPr>
            <a:cxnSpLocks/>
          </p:cNvCxnSpPr>
          <p:nvPr/>
        </p:nvCxnSpPr>
        <p:spPr>
          <a:xfrm flipV="1">
            <a:off x="8589556" y="5812618"/>
            <a:ext cx="231496" cy="378631"/>
          </a:xfrm>
          <a:prstGeom prst="straightConnector1">
            <a:avLst/>
          </a:prstGeom>
          <a:ln w="76200">
            <a:solidFill>
              <a:srgbClr val="DE361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4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18"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cture 15" descr="PIAV_wheel_chapman">
            <a:extLst>
              <a:ext uri="{FF2B5EF4-FFF2-40B4-BE49-F238E27FC236}">
                <a16:creationId xmlns:a16="http://schemas.microsoft.com/office/drawing/2014/main" id="{02916B8B-179E-F449-B6DB-8D698E9F468F}"/>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3933566" y="1556317"/>
            <a:ext cx="4324867" cy="4042201"/>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0" y="230754"/>
            <a:ext cx="12192000" cy="1325563"/>
          </a:xfrm>
        </p:spPr>
        <p:txBody>
          <a:bodyPr/>
          <a:lstStyle/>
          <a:p>
            <a:pPr algn="ctr"/>
            <a:r>
              <a:rPr lang="en-US" dirty="0"/>
              <a:t>Workplace Motivators: Summary Descriptors </a:t>
            </a:r>
          </a:p>
        </p:txBody>
      </p:sp>
      <p:sp>
        <p:nvSpPr>
          <p:cNvPr id="13" name="Text Box 11">
            <a:extLst>
              <a:ext uri="{FF2B5EF4-FFF2-40B4-BE49-F238E27FC236}">
                <a16:creationId xmlns:a16="http://schemas.microsoft.com/office/drawing/2014/main" id="{58CB1988-B81A-924C-8F2E-70821AD7EF8C}"/>
              </a:ext>
            </a:extLst>
          </p:cNvPr>
          <p:cNvSpPr txBox="1">
            <a:spLocks noChangeArrowheads="1"/>
          </p:cNvSpPr>
          <p:nvPr/>
        </p:nvSpPr>
        <p:spPr bwMode="auto">
          <a:xfrm>
            <a:off x="2161807" y="1393888"/>
            <a:ext cx="2384979" cy="914090"/>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PROCESS AND ORDER KEEPER: </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Follow and enforce rules, process, structure.</a:t>
            </a:r>
            <a:endParaRPr lang="en-US" altLang="en-US" sz="3200" dirty="0">
              <a:solidFill>
                <a:schemeClr val="bg1"/>
              </a:solidFill>
              <a:latin typeface="Arial" panose="020B0604020202020204" pitchFamily="34" charset="0"/>
            </a:endParaRPr>
          </a:p>
        </p:txBody>
      </p:sp>
      <p:sp>
        <p:nvSpPr>
          <p:cNvPr id="14" name="Text Box 10">
            <a:extLst>
              <a:ext uri="{FF2B5EF4-FFF2-40B4-BE49-F238E27FC236}">
                <a16:creationId xmlns:a16="http://schemas.microsoft.com/office/drawing/2014/main" id="{7D00C554-CF62-B442-A5DC-4FA3779A1317}"/>
              </a:ext>
            </a:extLst>
          </p:cNvPr>
          <p:cNvSpPr txBox="1">
            <a:spLocks noChangeArrowheads="1"/>
          </p:cNvSpPr>
          <p:nvPr/>
        </p:nvSpPr>
        <p:spPr bwMode="auto">
          <a:xfrm>
            <a:off x="1242556" y="3077380"/>
            <a:ext cx="2577353" cy="914090"/>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ALTRUISTIC/SERVICE/ </a:t>
            </a:r>
            <a:b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HELPING OTHERS:</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Generous helper,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remove pain.</a:t>
            </a:r>
            <a:endParaRPr lang="en-US" altLang="en-US" sz="3200" dirty="0">
              <a:solidFill>
                <a:schemeClr val="bg1"/>
              </a:solidFill>
              <a:latin typeface="Arial" panose="020B0604020202020204" pitchFamily="34" charset="0"/>
            </a:endParaRPr>
          </a:p>
        </p:txBody>
      </p:sp>
      <p:sp>
        <p:nvSpPr>
          <p:cNvPr id="15" name="Text Box 9">
            <a:extLst>
              <a:ext uri="{FF2B5EF4-FFF2-40B4-BE49-F238E27FC236}">
                <a16:creationId xmlns:a16="http://schemas.microsoft.com/office/drawing/2014/main" id="{98CCCF82-2C7F-2C41-8E6D-429AE4D8F16B}"/>
              </a:ext>
            </a:extLst>
          </p:cNvPr>
          <p:cNvSpPr txBox="1">
            <a:spLocks noChangeArrowheads="1"/>
          </p:cNvSpPr>
          <p:nvPr/>
        </p:nvSpPr>
        <p:spPr bwMode="auto">
          <a:xfrm>
            <a:off x="7762108" y="4734442"/>
            <a:ext cx="2021607" cy="698806"/>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POWER PLAYER: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cs typeface="Arial" panose="020B0604020202020204" pitchFamily="34" charset="0"/>
              </a:rPr>
              <a:t>Leading, advancing, influence.</a:t>
            </a:r>
            <a:endParaRPr lang="en-US" altLang="en-US" sz="3200" dirty="0">
              <a:solidFill>
                <a:schemeClr val="bg1"/>
              </a:solidFill>
              <a:latin typeface="Century Gothic" panose="020B0502020202020204" pitchFamily="34" charset="0"/>
            </a:endParaRPr>
          </a:p>
        </p:txBody>
      </p:sp>
      <p:sp>
        <p:nvSpPr>
          <p:cNvPr id="16" name="Text Box 8">
            <a:extLst>
              <a:ext uri="{FF2B5EF4-FFF2-40B4-BE49-F238E27FC236}">
                <a16:creationId xmlns:a16="http://schemas.microsoft.com/office/drawing/2014/main" id="{56DDC813-EF1E-F14C-9044-714290AB2292}"/>
              </a:ext>
            </a:extLst>
          </p:cNvPr>
          <p:cNvSpPr txBox="1">
            <a:spLocks noChangeArrowheads="1"/>
          </p:cNvSpPr>
          <p:nvPr/>
        </p:nvSpPr>
        <p:spPr bwMode="auto">
          <a:xfrm>
            <a:off x="8429339" y="3029551"/>
            <a:ext cx="1802234" cy="914090"/>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BUSINESS PERSON: R.O.I.: </a:t>
            </a: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Money, Reduce waste</a:t>
            </a:r>
            <a:r>
              <a:rPr lang="en-US" altLang="en-US" sz="1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t>
            </a:r>
            <a:endParaRPr lang="en-US" altLang="en-US" dirty="0">
              <a:solidFill>
                <a:schemeClr val="bg1"/>
              </a:solidFill>
              <a:latin typeface="Century Gothic" panose="020B0502020202020204" pitchFamily="34" charset="0"/>
            </a:endParaRPr>
          </a:p>
        </p:txBody>
      </p:sp>
      <p:sp>
        <p:nvSpPr>
          <p:cNvPr id="17" name="Text Box 7">
            <a:extLst>
              <a:ext uri="{FF2B5EF4-FFF2-40B4-BE49-F238E27FC236}">
                <a16:creationId xmlns:a16="http://schemas.microsoft.com/office/drawing/2014/main" id="{FB559823-EA4F-904C-A338-C1A9792AED69}"/>
              </a:ext>
            </a:extLst>
          </p:cNvPr>
          <p:cNvSpPr txBox="1">
            <a:spLocks noChangeArrowheads="1"/>
          </p:cNvSpPr>
          <p:nvPr/>
        </p:nvSpPr>
        <p:spPr bwMode="auto">
          <a:xfrm>
            <a:off x="7544985" y="1539944"/>
            <a:ext cx="2455854" cy="698806"/>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LEARNER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Always Questioning, </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High Product Knowledge.</a:t>
            </a:r>
            <a:endParaRPr lang="en-US" altLang="en-US" sz="3200" dirty="0">
              <a:solidFill>
                <a:schemeClr val="bg1"/>
              </a:solidFill>
              <a:latin typeface="Century Gothic" panose="020B0502020202020204" pitchFamily="34" charset="0"/>
            </a:endParaRPr>
          </a:p>
        </p:txBody>
      </p:sp>
      <p:sp>
        <p:nvSpPr>
          <p:cNvPr id="18" name="Text Box 6">
            <a:extLst>
              <a:ext uri="{FF2B5EF4-FFF2-40B4-BE49-F238E27FC236}">
                <a16:creationId xmlns:a16="http://schemas.microsoft.com/office/drawing/2014/main" id="{B605D474-EE66-F64E-B50B-2805DB72CA37}"/>
              </a:ext>
            </a:extLst>
          </p:cNvPr>
          <p:cNvSpPr txBox="1">
            <a:spLocks noChangeArrowheads="1"/>
          </p:cNvSpPr>
          <p:nvPr/>
        </p:nvSpPr>
        <p:spPr bwMode="auto">
          <a:xfrm>
            <a:off x="2000933" y="4653649"/>
            <a:ext cx="2545853" cy="94486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BALANCE AND </a:t>
            </a:r>
          </a:p>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HARMONY SEEKER:</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Creativity, beauty,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harmony &amp; balance.</a:t>
            </a:r>
            <a:endParaRPr lang="en-US" altLang="en-US" sz="3200" dirty="0">
              <a:solidFill>
                <a:schemeClr val="bg1"/>
              </a:solidFill>
              <a:latin typeface="Arial" panose="020B0604020202020204" pitchFamily="34" charset="0"/>
            </a:endParaRPr>
          </a:p>
        </p:txBody>
      </p:sp>
      <p:sp>
        <p:nvSpPr>
          <p:cNvPr id="19" name="TextBox 18">
            <a:extLst>
              <a:ext uri="{FF2B5EF4-FFF2-40B4-BE49-F238E27FC236}">
                <a16:creationId xmlns:a16="http://schemas.microsoft.com/office/drawing/2014/main" id="{F33B0040-DFF5-420D-BAE7-846C380D567C}"/>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3CC8FE36-DDAB-4A74-A5C9-90C0F92D85D9}"/>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3469C93F-0924-4862-9095-12DCACD01653}"/>
              </a:ext>
            </a:extLst>
          </p:cNvPr>
          <p:cNvSpPr txBox="1"/>
          <p:nvPr/>
        </p:nvSpPr>
        <p:spPr>
          <a:xfrm>
            <a:off x="2161807" y="6278259"/>
            <a:ext cx="8259714" cy="369332"/>
          </a:xfrm>
          <a:prstGeom prst="rect">
            <a:avLst/>
          </a:prstGeom>
          <a:solidFill>
            <a:schemeClr val="accent5"/>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b="1" dirty="0">
                <a:solidFill>
                  <a:schemeClr val="bg1"/>
                </a:solidFill>
                <a:latin typeface="Century Gothic" panose="020B0502020202020204" pitchFamily="34" charset="0"/>
                <a:ea typeface="ＭＳ Ｐゴシック" pitchFamily="-106" charset="-128"/>
              </a:rPr>
              <a:t>Not Visible.  </a:t>
            </a:r>
            <a:r>
              <a:rPr lang="en-US" b="1" u="sng" dirty="0">
                <a:solidFill>
                  <a:schemeClr val="bg1"/>
                </a:solidFill>
                <a:latin typeface="Century Gothic" panose="020B0502020202020204" pitchFamily="34" charset="0"/>
                <a:ea typeface="ＭＳ Ｐゴシック" pitchFamily="-106" charset="-128"/>
              </a:rPr>
              <a:t>ALL</a:t>
            </a:r>
            <a:r>
              <a:rPr lang="en-US" b="1" dirty="0">
                <a:solidFill>
                  <a:schemeClr val="bg1"/>
                </a:solidFill>
                <a:latin typeface="Century Gothic" panose="020B0502020202020204" pitchFamily="34" charset="0"/>
                <a:ea typeface="ＭＳ Ｐゴシック" pitchFamily="-106" charset="-128"/>
              </a:rPr>
              <a:t>  Equally Valuable.  Measures INTEREST, </a:t>
            </a:r>
            <a:r>
              <a:rPr lang="en-US" b="1" u="sng" dirty="0">
                <a:solidFill>
                  <a:schemeClr val="bg1"/>
                </a:solidFill>
                <a:latin typeface="Century Gothic" panose="020B0502020202020204" pitchFamily="34" charset="0"/>
                <a:ea typeface="ＭＳ Ｐゴシック" pitchFamily="-106" charset="-128"/>
              </a:rPr>
              <a:t>NOT</a:t>
            </a:r>
            <a:r>
              <a:rPr lang="en-US" b="1" dirty="0">
                <a:solidFill>
                  <a:schemeClr val="bg1"/>
                </a:solidFill>
                <a:latin typeface="Century Gothic" panose="020B0502020202020204" pitchFamily="34" charset="0"/>
                <a:ea typeface="ＭＳ Ｐゴシック" pitchFamily="-106" charset="-128"/>
              </a:rPr>
              <a:t>  Ability.</a:t>
            </a:r>
          </a:p>
        </p:txBody>
      </p:sp>
      <p:sp>
        <p:nvSpPr>
          <p:cNvPr id="2" name="TextBox 1">
            <a:extLst>
              <a:ext uri="{FF2B5EF4-FFF2-40B4-BE49-F238E27FC236}">
                <a16:creationId xmlns:a16="http://schemas.microsoft.com/office/drawing/2014/main" id="{116F2D05-7296-4151-9B6D-BEDEF3A02C51}"/>
              </a:ext>
            </a:extLst>
          </p:cNvPr>
          <p:cNvSpPr txBox="1"/>
          <p:nvPr/>
        </p:nvSpPr>
        <p:spPr>
          <a:xfrm>
            <a:off x="76203" y="1889347"/>
            <a:ext cx="1066800" cy="2616101"/>
          </a:xfrm>
          <a:prstGeom prst="rect">
            <a:avLst/>
          </a:prstGeom>
          <a:noFill/>
          <a:ln w="38100">
            <a:solidFill>
              <a:schemeClr val="tx1"/>
            </a:solidFill>
          </a:ln>
        </p:spPr>
        <p:txBody>
          <a:bodyPr wrap="square" rtlCol="0">
            <a:spAutoFit/>
          </a:bodyPr>
          <a:lstStyle/>
          <a:p>
            <a:pPr algn="ctr"/>
            <a:r>
              <a:rPr lang="en-US" sz="4000" b="1" dirty="0"/>
              <a:t>#1</a:t>
            </a:r>
            <a:br>
              <a:rPr lang="en-US" sz="4000" b="1" dirty="0"/>
            </a:br>
            <a:r>
              <a:rPr lang="en-US" sz="4000" b="1" dirty="0"/>
              <a:t>#2</a:t>
            </a:r>
          </a:p>
          <a:p>
            <a:pPr algn="ctr"/>
            <a:r>
              <a:rPr lang="en-US" sz="2800" b="1" dirty="0"/>
              <a:t>Gas in Tank</a:t>
            </a:r>
          </a:p>
        </p:txBody>
      </p:sp>
      <p:sp>
        <p:nvSpPr>
          <p:cNvPr id="23" name="TextBox 22">
            <a:extLst>
              <a:ext uri="{FF2B5EF4-FFF2-40B4-BE49-F238E27FC236}">
                <a16:creationId xmlns:a16="http://schemas.microsoft.com/office/drawing/2014/main" id="{C20A415D-C2E1-4B2B-A7C3-9F28430480C8}"/>
              </a:ext>
            </a:extLst>
          </p:cNvPr>
          <p:cNvSpPr txBox="1"/>
          <p:nvPr/>
        </p:nvSpPr>
        <p:spPr>
          <a:xfrm>
            <a:off x="10698480" y="2574017"/>
            <a:ext cx="1272044" cy="1569660"/>
          </a:xfrm>
          <a:prstGeom prst="rect">
            <a:avLst/>
          </a:prstGeom>
          <a:noFill/>
          <a:ln w="38100">
            <a:solidFill>
              <a:schemeClr val="tx1"/>
            </a:solidFill>
          </a:ln>
        </p:spPr>
        <p:txBody>
          <a:bodyPr wrap="square" rtlCol="0">
            <a:spAutoFit/>
          </a:bodyPr>
          <a:lstStyle/>
          <a:p>
            <a:pPr algn="ctr"/>
            <a:r>
              <a:rPr lang="en-US" sz="4000" b="1" dirty="0"/>
              <a:t>#6</a:t>
            </a:r>
          </a:p>
          <a:p>
            <a:pPr algn="ctr"/>
            <a:r>
              <a:rPr lang="en-US" sz="2800" b="1" dirty="0"/>
              <a:t>Empty</a:t>
            </a:r>
          </a:p>
          <a:p>
            <a:pPr algn="ctr"/>
            <a:r>
              <a:rPr lang="en-US" sz="2800" b="1" dirty="0"/>
              <a:t>Tank</a:t>
            </a:r>
          </a:p>
        </p:txBody>
      </p:sp>
      <p:pic>
        <p:nvPicPr>
          <p:cNvPr id="21" name="Picture 20">
            <a:extLst>
              <a:ext uri="{FF2B5EF4-FFF2-40B4-BE49-F238E27FC236}">
                <a16:creationId xmlns:a16="http://schemas.microsoft.com/office/drawing/2014/main" id="{7CC2D0F9-FF0B-4733-9E60-201512F1D4C0}"/>
              </a:ext>
            </a:extLst>
          </p:cNvPr>
          <p:cNvPicPr>
            <a:picLocks noChangeAspect="1"/>
          </p:cNvPicPr>
          <p:nvPr/>
        </p:nvPicPr>
        <p:blipFill>
          <a:blip r:embed="rId4"/>
          <a:stretch>
            <a:fillRect/>
          </a:stretch>
        </p:blipFill>
        <p:spPr>
          <a:xfrm>
            <a:off x="5273039" y="2964241"/>
            <a:ext cx="1645919" cy="1097324"/>
          </a:xfrm>
          <a:prstGeom prst="rect">
            <a:avLst/>
          </a:prstGeom>
        </p:spPr>
      </p:pic>
    </p:spTree>
    <p:extLst>
      <p:ext uri="{BB962C8B-B14F-4D97-AF65-F5344CB8AC3E}">
        <p14:creationId xmlns:p14="http://schemas.microsoft.com/office/powerpoint/2010/main" val="81644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2" grpId="0" animBg="1"/>
      <p:bldP spid="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22FB-C5BD-F350-5AEB-399B98532A9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9ECB197-6A51-35D4-12DD-EED2F9F60B59}"/>
              </a:ext>
            </a:extLst>
          </p:cNvPr>
          <p:cNvPicPr>
            <a:picLocks noChangeAspect="1"/>
          </p:cNvPicPr>
          <p:nvPr/>
        </p:nvPicPr>
        <p:blipFill rotWithShape="1">
          <a:blip r:embed="rId3"/>
          <a:srcRect t="12560" b="6042"/>
          <a:stretch/>
        </p:blipFill>
        <p:spPr>
          <a:xfrm>
            <a:off x="0" y="-1"/>
            <a:ext cx="12192000" cy="3699758"/>
          </a:xfrm>
          <a:prstGeom prst="rect">
            <a:avLst/>
          </a:prstGeom>
        </p:spPr>
      </p:pic>
      <p:pic>
        <p:nvPicPr>
          <p:cNvPr id="3" name="Picture 15" descr="PIAV_wheel_chapman">
            <a:extLst>
              <a:ext uri="{FF2B5EF4-FFF2-40B4-BE49-F238E27FC236}">
                <a16:creationId xmlns:a16="http://schemas.microsoft.com/office/drawing/2014/main" id="{24ABACE6-5A8B-544C-1E03-640BE3F3EE2C}"/>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7073153" y="3818965"/>
            <a:ext cx="4481621" cy="2973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0CB42F-5FA5-C806-EF65-26C0F40CB317}"/>
              </a:ext>
            </a:extLst>
          </p:cNvPr>
          <p:cNvSpPr txBox="1"/>
          <p:nvPr/>
        </p:nvSpPr>
        <p:spPr>
          <a:xfrm>
            <a:off x="9849194" y="4243681"/>
            <a:ext cx="511758" cy="369332"/>
          </a:xfrm>
          <a:prstGeom prst="rect">
            <a:avLst/>
          </a:prstGeom>
          <a:solidFill>
            <a:srgbClr val="0070C0"/>
          </a:solidFill>
          <a:ln w="38100">
            <a:solidFill>
              <a:schemeClr val="bg1"/>
            </a:solidFill>
          </a:ln>
        </p:spPr>
        <p:txBody>
          <a:bodyPr wrap="square" rtlCol="0">
            <a:spAutoFit/>
          </a:bodyPr>
          <a:lstStyle/>
          <a:p>
            <a:r>
              <a:rPr lang="en-US" dirty="0">
                <a:solidFill>
                  <a:schemeClr val="bg1"/>
                </a:solidFill>
              </a:rPr>
              <a:t>#1 </a:t>
            </a:r>
          </a:p>
        </p:txBody>
      </p:sp>
      <p:sp>
        <p:nvSpPr>
          <p:cNvPr id="6" name="TextBox 5">
            <a:extLst>
              <a:ext uri="{FF2B5EF4-FFF2-40B4-BE49-F238E27FC236}">
                <a16:creationId xmlns:a16="http://schemas.microsoft.com/office/drawing/2014/main" id="{5C60B03A-DA8E-C9FE-325F-115F1A5E40B3}"/>
              </a:ext>
            </a:extLst>
          </p:cNvPr>
          <p:cNvSpPr txBox="1"/>
          <p:nvPr/>
        </p:nvSpPr>
        <p:spPr>
          <a:xfrm>
            <a:off x="9462698" y="5661878"/>
            <a:ext cx="535701" cy="369332"/>
          </a:xfrm>
          <a:prstGeom prst="rect">
            <a:avLst/>
          </a:prstGeom>
          <a:solidFill>
            <a:srgbClr val="0070C0"/>
          </a:solidFill>
          <a:ln w="38100">
            <a:solidFill>
              <a:schemeClr val="bg1"/>
            </a:solidFill>
          </a:ln>
        </p:spPr>
        <p:txBody>
          <a:bodyPr wrap="square" rtlCol="0">
            <a:spAutoFit/>
          </a:bodyPr>
          <a:lstStyle/>
          <a:p>
            <a:r>
              <a:rPr lang="en-US" dirty="0">
                <a:solidFill>
                  <a:schemeClr val="bg1"/>
                </a:solidFill>
              </a:rPr>
              <a:t>#2 </a:t>
            </a:r>
          </a:p>
        </p:txBody>
      </p:sp>
      <p:sp>
        <p:nvSpPr>
          <p:cNvPr id="7" name="TextBox 6">
            <a:extLst>
              <a:ext uri="{FF2B5EF4-FFF2-40B4-BE49-F238E27FC236}">
                <a16:creationId xmlns:a16="http://schemas.microsoft.com/office/drawing/2014/main" id="{947DDF57-4E82-A3C7-BA3A-768DA9730C76}"/>
              </a:ext>
            </a:extLst>
          </p:cNvPr>
          <p:cNvSpPr txBox="1"/>
          <p:nvPr/>
        </p:nvSpPr>
        <p:spPr>
          <a:xfrm>
            <a:off x="8778262" y="4797679"/>
            <a:ext cx="535701" cy="369332"/>
          </a:xfrm>
          <a:prstGeom prst="rect">
            <a:avLst/>
          </a:prstGeom>
          <a:solidFill>
            <a:srgbClr val="0070C0"/>
          </a:solidFill>
          <a:ln w="38100">
            <a:solidFill>
              <a:schemeClr val="bg1"/>
            </a:solidFill>
          </a:ln>
        </p:spPr>
        <p:txBody>
          <a:bodyPr wrap="square" rtlCol="0">
            <a:spAutoFit/>
          </a:bodyPr>
          <a:lstStyle/>
          <a:p>
            <a:r>
              <a:rPr lang="en-US" dirty="0">
                <a:solidFill>
                  <a:schemeClr val="bg1"/>
                </a:solidFill>
              </a:rPr>
              <a:t>#6 </a:t>
            </a:r>
          </a:p>
        </p:txBody>
      </p:sp>
      <p:sp>
        <p:nvSpPr>
          <p:cNvPr id="10" name="TextBox 9">
            <a:extLst>
              <a:ext uri="{FF2B5EF4-FFF2-40B4-BE49-F238E27FC236}">
                <a16:creationId xmlns:a16="http://schemas.microsoft.com/office/drawing/2014/main" id="{6E399C0E-F7C6-4161-B6B8-5EEF24C40A84}"/>
              </a:ext>
            </a:extLst>
          </p:cNvPr>
          <p:cNvSpPr txBox="1"/>
          <p:nvPr/>
        </p:nvSpPr>
        <p:spPr>
          <a:xfrm>
            <a:off x="1331555" y="5846544"/>
            <a:ext cx="4961669" cy="646331"/>
          </a:xfrm>
          <a:prstGeom prst="rect">
            <a:avLst/>
          </a:prstGeom>
          <a:solidFill>
            <a:srgbClr val="00B050"/>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dirty="0">
                <a:solidFill>
                  <a:schemeClr val="bg1"/>
                </a:solidFill>
                <a:latin typeface="Century Gothic" panose="020B0502020202020204" pitchFamily="34" charset="0"/>
                <a:ea typeface="ＭＳ Ｐゴシック" pitchFamily="-106" charset="-128"/>
              </a:rPr>
              <a:t>Not Visible. </a:t>
            </a:r>
            <a:r>
              <a:rPr lang="en-US" u="sng" dirty="0">
                <a:solidFill>
                  <a:schemeClr val="bg1"/>
                </a:solidFill>
                <a:latin typeface="Century Gothic" panose="020B0502020202020204" pitchFamily="34" charset="0"/>
                <a:ea typeface="ＭＳ Ｐゴシック" pitchFamily="-106" charset="-128"/>
              </a:rPr>
              <a:t>ALL</a:t>
            </a:r>
            <a:r>
              <a:rPr lang="en-US" dirty="0">
                <a:solidFill>
                  <a:schemeClr val="bg1"/>
                </a:solidFill>
                <a:latin typeface="Century Gothic" panose="020B0502020202020204" pitchFamily="34" charset="0"/>
                <a:ea typeface="ＭＳ Ｐゴシック" pitchFamily="-106" charset="-128"/>
              </a:rPr>
              <a:t>  Equally Valuable. Measures INTEREST, </a:t>
            </a:r>
            <a:r>
              <a:rPr lang="en-US" u="sng" dirty="0">
                <a:solidFill>
                  <a:schemeClr val="bg1"/>
                </a:solidFill>
                <a:latin typeface="Century Gothic" panose="020B0502020202020204" pitchFamily="34" charset="0"/>
                <a:ea typeface="ＭＳ Ｐゴシック" pitchFamily="-106" charset="-128"/>
              </a:rPr>
              <a:t>NOT</a:t>
            </a:r>
            <a:r>
              <a:rPr lang="en-US" dirty="0">
                <a:solidFill>
                  <a:schemeClr val="bg1"/>
                </a:solidFill>
                <a:latin typeface="Century Gothic" panose="020B0502020202020204" pitchFamily="34" charset="0"/>
                <a:ea typeface="ＭＳ Ｐゴシック" pitchFamily="-106" charset="-128"/>
              </a:rPr>
              <a:t>  Ability.</a:t>
            </a:r>
          </a:p>
        </p:txBody>
      </p:sp>
      <p:sp>
        <p:nvSpPr>
          <p:cNvPr id="11" name="Rectangle 10">
            <a:extLst>
              <a:ext uri="{FF2B5EF4-FFF2-40B4-BE49-F238E27FC236}">
                <a16:creationId xmlns:a16="http://schemas.microsoft.com/office/drawing/2014/main" id="{613C3DF2-1C7C-6DD4-96BC-61FC1C6508D8}"/>
              </a:ext>
            </a:extLst>
          </p:cNvPr>
          <p:cNvSpPr/>
          <p:nvPr/>
        </p:nvSpPr>
        <p:spPr>
          <a:xfrm>
            <a:off x="790489" y="4308624"/>
            <a:ext cx="6043799" cy="1181681"/>
          </a:xfrm>
          <a:prstGeom prst="rect">
            <a:avLst/>
          </a:prstGeom>
          <a:solidFill>
            <a:srgbClr val="0070C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Your Turn!  @ </a:t>
            </a:r>
            <a:r>
              <a:rPr lang="en-US" sz="2400" b="1" dirty="0">
                <a:solidFill>
                  <a:schemeClr val="bg1"/>
                </a:solidFill>
              </a:rPr>
              <a:t>page ___</a:t>
            </a:r>
          </a:p>
          <a:p>
            <a:pPr marL="285750" indent="-285750" algn="ctr">
              <a:buFont typeface="Arial" panose="020B0604020202020204" pitchFamily="34" charset="0"/>
              <a:buChar char="•"/>
            </a:pPr>
            <a:r>
              <a:rPr lang="en-US" sz="2400" dirty="0">
                <a:solidFill>
                  <a:schemeClr val="bg1"/>
                </a:solidFill>
              </a:rPr>
              <a:t>MOST Interested</a:t>
            </a:r>
            <a:r>
              <a:rPr lang="en-US" sz="2400" b="1" dirty="0">
                <a:solidFill>
                  <a:schemeClr val="bg1"/>
                </a:solidFill>
              </a:rPr>
              <a:t>:  Your #1, #2 </a:t>
            </a:r>
          </a:p>
          <a:p>
            <a:pPr marL="285750" indent="-285750" algn="ctr">
              <a:buFont typeface="Arial" panose="020B0604020202020204" pitchFamily="34" charset="0"/>
              <a:buChar char="•"/>
            </a:pPr>
            <a:r>
              <a:rPr lang="en-US" sz="2400" dirty="0">
                <a:solidFill>
                  <a:schemeClr val="bg1"/>
                </a:solidFill>
              </a:rPr>
              <a:t>LEAST Interested:  </a:t>
            </a:r>
            <a:r>
              <a:rPr lang="en-US" sz="2400" b="1" dirty="0">
                <a:solidFill>
                  <a:schemeClr val="bg1"/>
                </a:solidFill>
              </a:rPr>
              <a:t>Your</a:t>
            </a:r>
            <a:r>
              <a:rPr lang="en-US" sz="2400" dirty="0">
                <a:solidFill>
                  <a:schemeClr val="bg1"/>
                </a:solidFill>
              </a:rPr>
              <a:t> </a:t>
            </a:r>
            <a:r>
              <a:rPr lang="en-US" sz="2400" b="1" dirty="0">
                <a:solidFill>
                  <a:schemeClr val="bg1"/>
                </a:solidFill>
              </a:rPr>
              <a:t>#6</a:t>
            </a:r>
          </a:p>
        </p:txBody>
      </p:sp>
    </p:spTree>
    <p:extLst>
      <p:ext uri="{BB962C8B-B14F-4D97-AF65-F5344CB8AC3E}">
        <p14:creationId xmlns:p14="http://schemas.microsoft.com/office/powerpoint/2010/main" val="125978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870C6B-643B-DC41-AC86-48AE1BB9B728}"/>
              </a:ext>
            </a:extLst>
          </p:cNvPr>
          <p:cNvPicPr>
            <a:picLocks noChangeAspect="1"/>
          </p:cNvPicPr>
          <p:nvPr/>
        </p:nvPicPr>
        <p:blipFill>
          <a:blip r:embed="rId3"/>
          <a:stretch>
            <a:fillRect/>
          </a:stretch>
        </p:blipFill>
        <p:spPr>
          <a:xfrm>
            <a:off x="2529758" y="1401547"/>
            <a:ext cx="6078047" cy="5172797"/>
          </a:xfrm>
          <a:prstGeom prst="rect">
            <a:avLst/>
          </a:prstGeom>
        </p:spPr>
      </p:pic>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6007" y="-129028"/>
            <a:ext cx="12192000" cy="1325563"/>
          </a:xfrm>
        </p:spPr>
        <p:txBody>
          <a:bodyPr/>
          <a:lstStyle/>
          <a:p>
            <a:pPr algn="ctr"/>
            <a:r>
              <a:rPr lang="en-US" dirty="0"/>
              <a:t>Workplace Motivators: #1 and #2</a:t>
            </a:r>
          </a:p>
        </p:txBody>
      </p:sp>
      <p:sp>
        <p:nvSpPr>
          <p:cNvPr id="19" name="Rectangle 18">
            <a:extLst>
              <a:ext uri="{FF2B5EF4-FFF2-40B4-BE49-F238E27FC236}">
                <a16:creationId xmlns:a16="http://schemas.microsoft.com/office/drawing/2014/main" id="{54945876-F192-BC4F-BE4A-97C10510D821}"/>
              </a:ext>
            </a:extLst>
          </p:cNvPr>
          <p:cNvSpPr/>
          <p:nvPr/>
        </p:nvSpPr>
        <p:spPr>
          <a:xfrm>
            <a:off x="9869710" y="4665836"/>
            <a:ext cx="1975760" cy="954107"/>
          </a:xfrm>
          <a:prstGeom prst="rect">
            <a:avLst/>
          </a:prstGeom>
          <a:solidFill>
            <a:schemeClr val="bg1"/>
          </a:solidFill>
          <a:ln w="57150">
            <a:solidFill>
              <a:schemeClr val="accent5"/>
            </a:solidFill>
          </a:ln>
          <a:effectLst>
            <a:outerShdw blurRad="50800" dist="38100" dir="5400000" algn="t" rotWithShape="0">
              <a:prstClr val="black">
                <a:alpha val="40000"/>
              </a:prstClr>
            </a:outerShdw>
          </a:effectLst>
        </p:spPr>
        <p:txBody>
          <a:bodyPr wrap="square">
            <a:spAutoFit/>
          </a:bodyPr>
          <a:lstStyle/>
          <a:p>
            <a:pPr algn="ctr"/>
            <a:r>
              <a:rPr lang="en-US" sz="1400" b="1" dirty="0">
                <a:solidFill>
                  <a:schemeClr val="accent5"/>
                </a:solidFill>
              </a:rPr>
              <a:t>According to the Assessment:</a:t>
            </a:r>
          </a:p>
          <a:p>
            <a:pPr algn="ctr"/>
            <a:r>
              <a:rPr lang="en-US" sz="1400" b="1" dirty="0">
                <a:solidFill>
                  <a:schemeClr val="accent5"/>
                </a:solidFill>
              </a:rPr>
              <a:t>My #1, #2 = </a:t>
            </a:r>
            <a:br>
              <a:rPr lang="en-US" sz="1400" b="1" dirty="0">
                <a:solidFill>
                  <a:schemeClr val="accent5"/>
                </a:solidFill>
              </a:rPr>
            </a:br>
            <a:r>
              <a:rPr lang="en-US" sz="1400" b="1" dirty="0">
                <a:solidFill>
                  <a:schemeClr val="accent5"/>
                </a:solidFill>
              </a:rPr>
              <a:t>Most Interested</a:t>
            </a:r>
          </a:p>
        </p:txBody>
      </p:sp>
      <p:sp>
        <p:nvSpPr>
          <p:cNvPr id="22" name="TextBox 21">
            <a:extLst>
              <a:ext uri="{FF2B5EF4-FFF2-40B4-BE49-F238E27FC236}">
                <a16:creationId xmlns:a16="http://schemas.microsoft.com/office/drawing/2014/main" id="{467FA695-F228-984C-A73F-65DE35BBA47D}"/>
              </a:ext>
            </a:extLst>
          </p:cNvPr>
          <p:cNvSpPr txBox="1"/>
          <p:nvPr/>
        </p:nvSpPr>
        <p:spPr>
          <a:xfrm>
            <a:off x="5090400" y="1864215"/>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#1 </a:t>
            </a:r>
          </a:p>
        </p:txBody>
      </p:sp>
      <p:sp>
        <p:nvSpPr>
          <p:cNvPr id="23" name="TextBox 22">
            <a:extLst>
              <a:ext uri="{FF2B5EF4-FFF2-40B4-BE49-F238E27FC236}">
                <a16:creationId xmlns:a16="http://schemas.microsoft.com/office/drawing/2014/main" id="{1F8848EB-BB60-2941-9159-B714D2791D98}"/>
              </a:ext>
            </a:extLst>
          </p:cNvPr>
          <p:cNvSpPr txBox="1"/>
          <p:nvPr/>
        </p:nvSpPr>
        <p:spPr>
          <a:xfrm>
            <a:off x="5090400" y="2511052"/>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#2 </a:t>
            </a:r>
          </a:p>
        </p:txBody>
      </p:sp>
      <p:sp>
        <p:nvSpPr>
          <p:cNvPr id="29" name="Text Box 6">
            <a:extLst>
              <a:ext uri="{FF2B5EF4-FFF2-40B4-BE49-F238E27FC236}">
                <a16:creationId xmlns:a16="http://schemas.microsoft.com/office/drawing/2014/main" id="{79A5B30D-5CD6-4635-8BF4-CC0DDDE458D7}"/>
              </a:ext>
            </a:extLst>
          </p:cNvPr>
          <p:cNvSpPr txBox="1">
            <a:spLocks noChangeArrowheads="1"/>
          </p:cNvSpPr>
          <p:nvPr/>
        </p:nvSpPr>
        <p:spPr bwMode="auto">
          <a:xfrm>
            <a:off x="963011" y="5835482"/>
            <a:ext cx="2545853" cy="94486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BALANCE AND </a:t>
            </a:r>
          </a:p>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HARMONY SEEKER:</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Creativity, beauty,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harmony &amp; balance.</a:t>
            </a:r>
            <a:endParaRPr lang="en-US" altLang="en-US" sz="3200" dirty="0">
              <a:solidFill>
                <a:schemeClr val="bg1"/>
              </a:solidFill>
              <a:latin typeface="Arial" panose="020B0604020202020204" pitchFamily="34" charset="0"/>
            </a:endParaRPr>
          </a:p>
        </p:txBody>
      </p:sp>
      <p:sp>
        <p:nvSpPr>
          <p:cNvPr id="25" name="Text Box 10">
            <a:extLst>
              <a:ext uri="{FF2B5EF4-FFF2-40B4-BE49-F238E27FC236}">
                <a16:creationId xmlns:a16="http://schemas.microsoft.com/office/drawing/2014/main" id="{38D7A133-8A73-4BD5-8536-6AE2EFA1D294}"/>
              </a:ext>
            </a:extLst>
          </p:cNvPr>
          <p:cNvSpPr txBox="1">
            <a:spLocks noChangeArrowheads="1"/>
          </p:cNvSpPr>
          <p:nvPr/>
        </p:nvSpPr>
        <p:spPr bwMode="auto">
          <a:xfrm>
            <a:off x="0" y="3576854"/>
            <a:ext cx="2398437" cy="914090"/>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ALTRUISTIC/SERVICE/ </a:t>
            </a:r>
            <a:b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HELPING OTHERS:</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Generous helper,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remove pain.</a:t>
            </a:r>
            <a:endParaRPr lang="en-US" altLang="en-US" sz="3200" dirty="0">
              <a:solidFill>
                <a:schemeClr val="bg1"/>
              </a:solidFill>
              <a:latin typeface="Arial" panose="020B0604020202020204" pitchFamily="34" charset="0"/>
            </a:endParaRPr>
          </a:p>
        </p:txBody>
      </p:sp>
      <p:sp>
        <p:nvSpPr>
          <p:cNvPr id="27" name="TextBox 26">
            <a:extLst>
              <a:ext uri="{FF2B5EF4-FFF2-40B4-BE49-F238E27FC236}">
                <a16:creationId xmlns:a16="http://schemas.microsoft.com/office/drawing/2014/main" id="{D48D3DC2-24D2-4DC9-B90C-8160020B9D25}"/>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31" name="Text Box 11">
            <a:extLst>
              <a:ext uri="{FF2B5EF4-FFF2-40B4-BE49-F238E27FC236}">
                <a16:creationId xmlns:a16="http://schemas.microsoft.com/office/drawing/2014/main" id="{EE1B18C0-82AC-4CAC-BB04-4FE10FF0932A}"/>
              </a:ext>
            </a:extLst>
          </p:cNvPr>
          <p:cNvSpPr txBox="1">
            <a:spLocks noChangeArrowheads="1"/>
          </p:cNvSpPr>
          <p:nvPr/>
        </p:nvSpPr>
        <p:spPr bwMode="auto">
          <a:xfrm>
            <a:off x="1199218" y="995953"/>
            <a:ext cx="2384979" cy="914090"/>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PROCESS AND ORDER KEEPER: </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Follow and enforce rules, process, structure.</a:t>
            </a:r>
            <a:endParaRPr lang="en-US" altLang="en-US" sz="3200" dirty="0">
              <a:solidFill>
                <a:schemeClr val="bg1"/>
              </a:solidFill>
              <a:latin typeface="Arial" panose="020B0604020202020204" pitchFamily="34" charset="0"/>
            </a:endParaRPr>
          </a:p>
        </p:txBody>
      </p:sp>
      <p:sp>
        <p:nvSpPr>
          <p:cNvPr id="33" name="Text Box 7">
            <a:extLst>
              <a:ext uri="{FF2B5EF4-FFF2-40B4-BE49-F238E27FC236}">
                <a16:creationId xmlns:a16="http://schemas.microsoft.com/office/drawing/2014/main" id="{50605D49-4EB7-4F0A-9373-1C4362AF8DC3}"/>
              </a:ext>
            </a:extLst>
          </p:cNvPr>
          <p:cNvSpPr txBox="1">
            <a:spLocks noChangeArrowheads="1"/>
          </p:cNvSpPr>
          <p:nvPr/>
        </p:nvSpPr>
        <p:spPr bwMode="auto">
          <a:xfrm>
            <a:off x="8001215" y="1050193"/>
            <a:ext cx="2455854" cy="698806"/>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LEARNER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Always Questioning, </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High Product Knowledge.</a:t>
            </a:r>
            <a:endParaRPr lang="en-US" altLang="en-US" sz="3200" dirty="0">
              <a:solidFill>
                <a:schemeClr val="bg1"/>
              </a:solidFill>
              <a:latin typeface="Century Gothic" panose="020B0502020202020204" pitchFamily="34" charset="0"/>
            </a:endParaRPr>
          </a:p>
        </p:txBody>
      </p:sp>
      <p:sp>
        <p:nvSpPr>
          <p:cNvPr id="34" name="Text Box 8">
            <a:extLst>
              <a:ext uri="{FF2B5EF4-FFF2-40B4-BE49-F238E27FC236}">
                <a16:creationId xmlns:a16="http://schemas.microsoft.com/office/drawing/2014/main" id="{3296A553-581B-42BA-B0D0-0C83538989CF}"/>
              </a:ext>
            </a:extLst>
          </p:cNvPr>
          <p:cNvSpPr txBox="1">
            <a:spLocks noChangeArrowheads="1"/>
          </p:cNvSpPr>
          <p:nvPr/>
        </p:nvSpPr>
        <p:spPr bwMode="auto">
          <a:xfrm>
            <a:off x="9055356" y="3329253"/>
            <a:ext cx="1802234" cy="914090"/>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BUSINESS PERSON: R.O.I.: </a:t>
            </a: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Money, Reduce waste</a:t>
            </a:r>
            <a:r>
              <a:rPr lang="en-US" altLang="en-US" sz="1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t>
            </a:r>
            <a:endParaRPr lang="en-US" altLang="en-US" dirty="0">
              <a:solidFill>
                <a:schemeClr val="bg1"/>
              </a:solidFill>
              <a:latin typeface="Century Gothic" panose="020B0502020202020204" pitchFamily="34" charset="0"/>
            </a:endParaRPr>
          </a:p>
        </p:txBody>
      </p:sp>
      <p:sp>
        <p:nvSpPr>
          <p:cNvPr id="35" name="Text Box 9">
            <a:extLst>
              <a:ext uri="{FF2B5EF4-FFF2-40B4-BE49-F238E27FC236}">
                <a16:creationId xmlns:a16="http://schemas.microsoft.com/office/drawing/2014/main" id="{DFC8696E-9C75-4F3B-983A-FDB12FE0DDF5}"/>
              </a:ext>
            </a:extLst>
          </p:cNvPr>
          <p:cNvSpPr txBox="1">
            <a:spLocks noChangeArrowheads="1"/>
          </p:cNvSpPr>
          <p:nvPr/>
        </p:nvSpPr>
        <p:spPr bwMode="auto">
          <a:xfrm>
            <a:off x="7934455" y="6007724"/>
            <a:ext cx="2021607" cy="698806"/>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POWER PLAYER: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cs typeface="Arial" panose="020B0604020202020204" pitchFamily="34" charset="0"/>
              </a:rPr>
              <a:t>Leading, advancing, influence.</a:t>
            </a:r>
            <a:endParaRPr lang="en-US" altLang="en-US" sz="3200" dirty="0">
              <a:solidFill>
                <a:schemeClr val="bg1"/>
              </a:solidFill>
              <a:latin typeface="Century Gothic" panose="020B0502020202020204" pitchFamily="34" charset="0"/>
            </a:endParaRPr>
          </a:p>
        </p:txBody>
      </p:sp>
      <p:sp>
        <p:nvSpPr>
          <p:cNvPr id="2" name="Oval 1">
            <a:extLst>
              <a:ext uri="{FF2B5EF4-FFF2-40B4-BE49-F238E27FC236}">
                <a16:creationId xmlns:a16="http://schemas.microsoft.com/office/drawing/2014/main" id="{77BF992F-E12B-4D35-BE14-120DE04D7B92}"/>
              </a:ext>
            </a:extLst>
          </p:cNvPr>
          <p:cNvSpPr/>
          <p:nvPr/>
        </p:nvSpPr>
        <p:spPr>
          <a:xfrm>
            <a:off x="4482840" y="3154249"/>
            <a:ext cx="2029883" cy="16467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9BF458-8188-C8E1-3E97-C52B7165A31F}"/>
              </a:ext>
            </a:extLst>
          </p:cNvPr>
          <p:cNvPicPr>
            <a:picLocks noChangeAspect="1"/>
          </p:cNvPicPr>
          <p:nvPr/>
        </p:nvPicPr>
        <p:blipFill>
          <a:blip r:embed="rId4"/>
          <a:stretch>
            <a:fillRect/>
          </a:stretch>
        </p:blipFill>
        <p:spPr>
          <a:xfrm>
            <a:off x="10588390" y="0"/>
            <a:ext cx="1621869" cy="1582150"/>
          </a:xfrm>
          <a:prstGeom prst="rect">
            <a:avLst/>
          </a:prstGeom>
        </p:spPr>
      </p:pic>
    </p:spTree>
    <p:extLst>
      <p:ext uri="{BB962C8B-B14F-4D97-AF65-F5344CB8AC3E}">
        <p14:creationId xmlns:p14="http://schemas.microsoft.com/office/powerpoint/2010/main" val="2114106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870C6B-643B-DC41-AC86-48AE1BB9B728}"/>
              </a:ext>
            </a:extLst>
          </p:cNvPr>
          <p:cNvPicPr>
            <a:picLocks noChangeAspect="1"/>
          </p:cNvPicPr>
          <p:nvPr/>
        </p:nvPicPr>
        <p:blipFill>
          <a:blip r:embed="rId3"/>
          <a:stretch>
            <a:fillRect/>
          </a:stretch>
        </p:blipFill>
        <p:spPr>
          <a:xfrm>
            <a:off x="2529758" y="1401547"/>
            <a:ext cx="6078047" cy="5172797"/>
          </a:xfrm>
          <a:prstGeom prst="rect">
            <a:avLst/>
          </a:prstGeom>
        </p:spPr>
      </p:pic>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6007" y="-129028"/>
            <a:ext cx="12192000" cy="1325563"/>
          </a:xfrm>
        </p:spPr>
        <p:txBody>
          <a:bodyPr/>
          <a:lstStyle/>
          <a:p>
            <a:pPr algn="ctr"/>
            <a:r>
              <a:rPr lang="en-US" dirty="0"/>
              <a:t>Workplace Motivators: #1 and #2</a:t>
            </a:r>
          </a:p>
        </p:txBody>
      </p:sp>
      <p:sp>
        <p:nvSpPr>
          <p:cNvPr id="19" name="Rectangle 18">
            <a:extLst>
              <a:ext uri="{FF2B5EF4-FFF2-40B4-BE49-F238E27FC236}">
                <a16:creationId xmlns:a16="http://schemas.microsoft.com/office/drawing/2014/main" id="{54945876-F192-BC4F-BE4A-97C10510D821}"/>
              </a:ext>
            </a:extLst>
          </p:cNvPr>
          <p:cNvSpPr/>
          <p:nvPr/>
        </p:nvSpPr>
        <p:spPr>
          <a:xfrm>
            <a:off x="9869710" y="4665836"/>
            <a:ext cx="1975760" cy="954107"/>
          </a:xfrm>
          <a:prstGeom prst="rect">
            <a:avLst/>
          </a:prstGeom>
          <a:solidFill>
            <a:schemeClr val="bg1"/>
          </a:solidFill>
          <a:ln w="57150">
            <a:solidFill>
              <a:schemeClr val="accent5"/>
            </a:solidFill>
          </a:ln>
          <a:effectLst>
            <a:outerShdw blurRad="50800" dist="38100" dir="5400000" algn="t" rotWithShape="0">
              <a:prstClr val="black">
                <a:alpha val="40000"/>
              </a:prstClr>
            </a:outerShdw>
          </a:effectLst>
        </p:spPr>
        <p:txBody>
          <a:bodyPr wrap="square">
            <a:spAutoFit/>
          </a:bodyPr>
          <a:lstStyle/>
          <a:p>
            <a:pPr algn="ctr"/>
            <a:r>
              <a:rPr lang="en-US" sz="1400" b="1" dirty="0">
                <a:solidFill>
                  <a:schemeClr val="accent5"/>
                </a:solidFill>
              </a:rPr>
              <a:t>According to the Assessment:</a:t>
            </a:r>
          </a:p>
          <a:p>
            <a:pPr algn="ctr"/>
            <a:r>
              <a:rPr lang="en-US" sz="1400" b="1" dirty="0">
                <a:solidFill>
                  <a:schemeClr val="accent5"/>
                </a:solidFill>
              </a:rPr>
              <a:t>My #1, #2 = </a:t>
            </a:r>
            <a:br>
              <a:rPr lang="en-US" sz="1400" b="1" dirty="0">
                <a:solidFill>
                  <a:schemeClr val="accent5"/>
                </a:solidFill>
              </a:rPr>
            </a:br>
            <a:r>
              <a:rPr lang="en-US" sz="1400" b="1" dirty="0">
                <a:solidFill>
                  <a:schemeClr val="accent5"/>
                </a:solidFill>
              </a:rPr>
              <a:t>Most Interested</a:t>
            </a:r>
          </a:p>
        </p:txBody>
      </p:sp>
      <p:sp>
        <p:nvSpPr>
          <p:cNvPr id="22" name="TextBox 21">
            <a:extLst>
              <a:ext uri="{FF2B5EF4-FFF2-40B4-BE49-F238E27FC236}">
                <a16:creationId xmlns:a16="http://schemas.microsoft.com/office/drawing/2014/main" id="{467FA695-F228-984C-A73F-65DE35BBA47D}"/>
              </a:ext>
            </a:extLst>
          </p:cNvPr>
          <p:cNvSpPr txBox="1"/>
          <p:nvPr/>
        </p:nvSpPr>
        <p:spPr>
          <a:xfrm>
            <a:off x="5090400" y="1864215"/>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#1 </a:t>
            </a:r>
          </a:p>
        </p:txBody>
      </p:sp>
      <p:sp>
        <p:nvSpPr>
          <p:cNvPr id="23" name="TextBox 22">
            <a:extLst>
              <a:ext uri="{FF2B5EF4-FFF2-40B4-BE49-F238E27FC236}">
                <a16:creationId xmlns:a16="http://schemas.microsoft.com/office/drawing/2014/main" id="{1F8848EB-BB60-2941-9159-B714D2791D98}"/>
              </a:ext>
            </a:extLst>
          </p:cNvPr>
          <p:cNvSpPr txBox="1"/>
          <p:nvPr/>
        </p:nvSpPr>
        <p:spPr>
          <a:xfrm>
            <a:off x="5090400" y="2511052"/>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#2 </a:t>
            </a:r>
          </a:p>
        </p:txBody>
      </p:sp>
      <p:sp>
        <p:nvSpPr>
          <p:cNvPr id="29" name="Text Box 6">
            <a:extLst>
              <a:ext uri="{FF2B5EF4-FFF2-40B4-BE49-F238E27FC236}">
                <a16:creationId xmlns:a16="http://schemas.microsoft.com/office/drawing/2014/main" id="{79A5B30D-5CD6-4635-8BF4-CC0DDDE458D7}"/>
              </a:ext>
            </a:extLst>
          </p:cNvPr>
          <p:cNvSpPr txBox="1">
            <a:spLocks noChangeArrowheads="1"/>
          </p:cNvSpPr>
          <p:nvPr/>
        </p:nvSpPr>
        <p:spPr bwMode="auto">
          <a:xfrm>
            <a:off x="963011" y="5835482"/>
            <a:ext cx="2545853" cy="94486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BALANCE AND </a:t>
            </a:r>
          </a:p>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HARMONY SEEKER:</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Creativity, beauty,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harmony &amp; balance.</a:t>
            </a:r>
            <a:endParaRPr lang="en-US" altLang="en-US" sz="3200" dirty="0">
              <a:solidFill>
                <a:schemeClr val="bg1"/>
              </a:solidFill>
              <a:latin typeface="Arial" panose="020B0604020202020204" pitchFamily="34" charset="0"/>
            </a:endParaRPr>
          </a:p>
        </p:txBody>
      </p:sp>
      <p:sp>
        <p:nvSpPr>
          <p:cNvPr id="25" name="Text Box 10">
            <a:extLst>
              <a:ext uri="{FF2B5EF4-FFF2-40B4-BE49-F238E27FC236}">
                <a16:creationId xmlns:a16="http://schemas.microsoft.com/office/drawing/2014/main" id="{38D7A133-8A73-4BD5-8536-6AE2EFA1D294}"/>
              </a:ext>
            </a:extLst>
          </p:cNvPr>
          <p:cNvSpPr txBox="1">
            <a:spLocks noChangeArrowheads="1"/>
          </p:cNvSpPr>
          <p:nvPr/>
        </p:nvSpPr>
        <p:spPr bwMode="auto">
          <a:xfrm>
            <a:off x="0" y="3576854"/>
            <a:ext cx="2398437" cy="914090"/>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ALTRUISTIC/SERVICE/ </a:t>
            </a:r>
            <a:b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HELPING OTHERS:</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Generous helper,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remove pain.</a:t>
            </a:r>
            <a:endParaRPr lang="en-US" altLang="en-US" sz="3200" dirty="0">
              <a:solidFill>
                <a:schemeClr val="bg1"/>
              </a:solidFill>
              <a:latin typeface="Arial" panose="020B0604020202020204" pitchFamily="34" charset="0"/>
            </a:endParaRPr>
          </a:p>
        </p:txBody>
      </p:sp>
      <p:sp>
        <p:nvSpPr>
          <p:cNvPr id="27" name="TextBox 26">
            <a:extLst>
              <a:ext uri="{FF2B5EF4-FFF2-40B4-BE49-F238E27FC236}">
                <a16:creationId xmlns:a16="http://schemas.microsoft.com/office/drawing/2014/main" id="{D48D3DC2-24D2-4DC9-B90C-8160020B9D25}"/>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31" name="Text Box 11">
            <a:extLst>
              <a:ext uri="{FF2B5EF4-FFF2-40B4-BE49-F238E27FC236}">
                <a16:creationId xmlns:a16="http://schemas.microsoft.com/office/drawing/2014/main" id="{EE1B18C0-82AC-4CAC-BB04-4FE10FF0932A}"/>
              </a:ext>
            </a:extLst>
          </p:cNvPr>
          <p:cNvSpPr txBox="1">
            <a:spLocks noChangeArrowheads="1"/>
          </p:cNvSpPr>
          <p:nvPr/>
        </p:nvSpPr>
        <p:spPr bwMode="auto">
          <a:xfrm>
            <a:off x="1199218" y="995953"/>
            <a:ext cx="2384979" cy="914090"/>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PROCESS AND ORDER KEEPER: </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Follow and enforce rules, process, structure.</a:t>
            </a:r>
            <a:endParaRPr lang="en-US" altLang="en-US" sz="3200" dirty="0">
              <a:solidFill>
                <a:schemeClr val="bg1"/>
              </a:solidFill>
              <a:latin typeface="Arial" panose="020B0604020202020204" pitchFamily="34" charset="0"/>
            </a:endParaRPr>
          </a:p>
        </p:txBody>
      </p:sp>
      <p:sp>
        <p:nvSpPr>
          <p:cNvPr id="33" name="Text Box 7">
            <a:extLst>
              <a:ext uri="{FF2B5EF4-FFF2-40B4-BE49-F238E27FC236}">
                <a16:creationId xmlns:a16="http://schemas.microsoft.com/office/drawing/2014/main" id="{50605D49-4EB7-4F0A-9373-1C4362AF8DC3}"/>
              </a:ext>
            </a:extLst>
          </p:cNvPr>
          <p:cNvSpPr txBox="1">
            <a:spLocks noChangeArrowheads="1"/>
          </p:cNvSpPr>
          <p:nvPr/>
        </p:nvSpPr>
        <p:spPr bwMode="auto">
          <a:xfrm>
            <a:off x="8001215" y="1050193"/>
            <a:ext cx="2455854" cy="698806"/>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LEARNER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Always Questioning, </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High Product Knowledge.</a:t>
            </a:r>
            <a:endParaRPr lang="en-US" altLang="en-US" sz="3200" dirty="0">
              <a:solidFill>
                <a:schemeClr val="bg1"/>
              </a:solidFill>
              <a:latin typeface="Century Gothic" panose="020B0502020202020204" pitchFamily="34" charset="0"/>
            </a:endParaRPr>
          </a:p>
        </p:txBody>
      </p:sp>
      <p:sp>
        <p:nvSpPr>
          <p:cNvPr id="34" name="Text Box 8">
            <a:extLst>
              <a:ext uri="{FF2B5EF4-FFF2-40B4-BE49-F238E27FC236}">
                <a16:creationId xmlns:a16="http://schemas.microsoft.com/office/drawing/2014/main" id="{3296A553-581B-42BA-B0D0-0C83538989CF}"/>
              </a:ext>
            </a:extLst>
          </p:cNvPr>
          <p:cNvSpPr txBox="1">
            <a:spLocks noChangeArrowheads="1"/>
          </p:cNvSpPr>
          <p:nvPr/>
        </p:nvSpPr>
        <p:spPr bwMode="auto">
          <a:xfrm>
            <a:off x="9055356" y="3329253"/>
            <a:ext cx="1802234" cy="914090"/>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BUSINESS PERSON: R.O.I.: </a:t>
            </a: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Money, Reduce waste</a:t>
            </a:r>
            <a:r>
              <a:rPr lang="en-US" altLang="en-US" sz="1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t>
            </a:r>
            <a:endParaRPr lang="en-US" altLang="en-US" dirty="0">
              <a:solidFill>
                <a:schemeClr val="bg1"/>
              </a:solidFill>
              <a:latin typeface="Century Gothic" panose="020B0502020202020204" pitchFamily="34" charset="0"/>
            </a:endParaRPr>
          </a:p>
        </p:txBody>
      </p:sp>
      <p:sp>
        <p:nvSpPr>
          <p:cNvPr id="35" name="Text Box 9">
            <a:extLst>
              <a:ext uri="{FF2B5EF4-FFF2-40B4-BE49-F238E27FC236}">
                <a16:creationId xmlns:a16="http://schemas.microsoft.com/office/drawing/2014/main" id="{DFC8696E-9C75-4F3B-983A-FDB12FE0DDF5}"/>
              </a:ext>
            </a:extLst>
          </p:cNvPr>
          <p:cNvSpPr txBox="1">
            <a:spLocks noChangeArrowheads="1"/>
          </p:cNvSpPr>
          <p:nvPr/>
        </p:nvSpPr>
        <p:spPr bwMode="auto">
          <a:xfrm>
            <a:off x="7934455" y="6007724"/>
            <a:ext cx="2021607" cy="698806"/>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POWER PLAYER: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cs typeface="Arial" panose="020B0604020202020204" pitchFamily="34" charset="0"/>
              </a:rPr>
              <a:t>Leading, advancing, influence.</a:t>
            </a:r>
            <a:endParaRPr lang="en-US" altLang="en-US" sz="3200" dirty="0">
              <a:solidFill>
                <a:schemeClr val="bg1"/>
              </a:solidFill>
              <a:latin typeface="Century Gothic" panose="020B0502020202020204" pitchFamily="34" charset="0"/>
            </a:endParaRPr>
          </a:p>
        </p:txBody>
      </p:sp>
      <p:sp>
        <p:nvSpPr>
          <p:cNvPr id="2" name="Oval 1">
            <a:extLst>
              <a:ext uri="{FF2B5EF4-FFF2-40B4-BE49-F238E27FC236}">
                <a16:creationId xmlns:a16="http://schemas.microsoft.com/office/drawing/2014/main" id="{77BF992F-E12B-4D35-BE14-120DE04D7B92}"/>
              </a:ext>
            </a:extLst>
          </p:cNvPr>
          <p:cNvSpPr/>
          <p:nvPr/>
        </p:nvSpPr>
        <p:spPr>
          <a:xfrm>
            <a:off x="4482840" y="3154249"/>
            <a:ext cx="2029883" cy="16467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9BF458-8188-C8E1-3E97-C52B7165A31F}"/>
              </a:ext>
            </a:extLst>
          </p:cNvPr>
          <p:cNvPicPr>
            <a:picLocks noChangeAspect="1"/>
          </p:cNvPicPr>
          <p:nvPr/>
        </p:nvPicPr>
        <p:blipFill>
          <a:blip r:embed="rId4"/>
          <a:stretch>
            <a:fillRect/>
          </a:stretch>
        </p:blipFill>
        <p:spPr>
          <a:xfrm>
            <a:off x="10588390" y="0"/>
            <a:ext cx="1621869" cy="1582150"/>
          </a:xfrm>
          <a:prstGeom prst="rect">
            <a:avLst/>
          </a:prstGeom>
        </p:spPr>
      </p:pic>
    </p:spTree>
    <p:extLst>
      <p:ext uri="{BB962C8B-B14F-4D97-AF65-F5344CB8AC3E}">
        <p14:creationId xmlns:p14="http://schemas.microsoft.com/office/powerpoint/2010/main" val="2994336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F61A-9222-48F8-B2AC-C8CE3615C22D}"/>
              </a:ext>
            </a:extLst>
          </p:cNvPr>
          <p:cNvSpPr>
            <a:spLocks noGrp="1"/>
          </p:cNvSpPr>
          <p:nvPr>
            <p:ph type="title"/>
          </p:nvPr>
        </p:nvSpPr>
        <p:spPr>
          <a:xfrm>
            <a:off x="655449" y="-72236"/>
            <a:ext cx="10515600" cy="1032081"/>
          </a:xfrm>
        </p:spPr>
        <p:txBody>
          <a:bodyPr>
            <a:normAutofit/>
          </a:bodyPr>
          <a:lstStyle/>
          <a:p>
            <a:pPr algn="ctr"/>
            <a:r>
              <a:rPr lang="en-US" sz="2400" dirty="0"/>
              <a:t>Motivators Memory Jogger Card</a:t>
            </a:r>
          </a:p>
        </p:txBody>
      </p:sp>
      <p:sp>
        <p:nvSpPr>
          <p:cNvPr id="13" name="TextBox 12">
            <a:extLst>
              <a:ext uri="{FF2B5EF4-FFF2-40B4-BE49-F238E27FC236}">
                <a16:creationId xmlns:a16="http://schemas.microsoft.com/office/drawing/2014/main" id="{E6C957E1-B7FD-44FA-93B6-4F39543908E6}"/>
              </a:ext>
            </a:extLst>
          </p:cNvPr>
          <p:cNvSpPr txBox="1"/>
          <p:nvPr/>
        </p:nvSpPr>
        <p:spPr>
          <a:xfrm>
            <a:off x="10941704" y="2167283"/>
            <a:ext cx="1066800" cy="3046988"/>
          </a:xfrm>
          <a:prstGeom prst="rect">
            <a:avLst/>
          </a:prstGeom>
          <a:noFill/>
          <a:ln w="38100">
            <a:solidFill>
              <a:schemeClr val="tx1"/>
            </a:solidFill>
          </a:ln>
        </p:spPr>
        <p:txBody>
          <a:bodyPr wrap="square" rtlCol="0">
            <a:spAutoFit/>
          </a:bodyPr>
          <a:lstStyle/>
          <a:p>
            <a:pPr algn="ctr"/>
            <a:r>
              <a:rPr lang="en-US" sz="4000" b="1" dirty="0"/>
              <a:t>#1</a:t>
            </a:r>
            <a:br>
              <a:rPr lang="en-US" sz="4000" b="1" dirty="0"/>
            </a:br>
            <a:r>
              <a:rPr lang="en-US" sz="4000" b="1" dirty="0"/>
              <a:t>#2</a:t>
            </a:r>
          </a:p>
          <a:p>
            <a:pPr algn="ctr"/>
            <a:r>
              <a:rPr lang="en-US" sz="2800" b="1" dirty="0"/>
              <a:t>=</a:t>
            </a:r>
          </a:p>
          <a:p>
            <a:pPr algn="ctr"/>
            <a:r>
              <a:rPr lang="en-US" sz="2800" b="1" dirty="0"/>
              <a:t>Gas in Tank</a:t>
            </a:r>
          </a:p>
        </p:txBody>
      </p:sp>
      <p:sp>
        <p:nvSpPr>
          <p:cNvPr id="14" name="TextBox 13">
            <a:extLst>
              <a:ext uri="{FF2B5EF4-FFF2-40B4-BE49-F238E27FC236}">
                <a16:creationId xmlns:a16="http://schemas.microsoft.com/office/drawing/2014/main" id="{883BA8FC-463C-4F54-872C-794206FB4AF3}"/>
              </a:ext>
            </a:extLst>
          </p:cNvPr>
          <p:cNvSpPr txBox="1"/>
          <p:nvPr/>
        </p:nvSpPr>
        <p:spPr>
          <a:xfrm>
            <a:off x="10985672" y="5362924"/>
            <a:ext cx="1066800" cy="1323439"/>
          </a:xfrm>
          <a:prstGeom prst="rect">
            <a:avLst/>
          </a:prstGeom>
          <a:noFill/>
          <a:ln w="38100">
            <a:solidFill>
              <a:schemeClr val="tx1"/>
            </a:solidFill>
          </a:ln>
        </p:spPr>
        <p:txBody>
          <a:bodyPr wrap="square" rtlCol="0">
            <a:spAutoFit/>
          </a:bodyPr>
          <a:lstStyle/>
          <a:p>
            <a:pPr algn="ctr"/>
            <a:r>
              <a:rPr lang="en-US" sz="2000" b="1" dirty="0"/>
              <a:t>#6</a:t>
            </a:r>
          </a:p>
          <a:p>
            <a:pPr algn="ctr"/>
            <a:r>
              <a:rPr lang="en-US" sz="2000" b="1" dirty="0"/>
              <a:t>=</a:t>
            </a:r>
          </a:p>
          <a:p>
            <a:pPr algn="ctr"/>
            <a:r>
              <a:rPr lang="en-US" sz="2000" b="1" dirty="0"/>
              <a:t>Empty</a:t>
            </a:r>
          </a:p>
          <a:p>
            <a:pPr algn="ctr"/>
            <a:r>
              <a:rPr lang="en-US" sz="2000" b="1" dirty="0"/>
              <a:t>Tank</a:t>
            </a:r>
            <a:endParaRPr lang="en-US" sz="2400" b="1" dirty="0"/>
          </a:p>
        </p:txBody>
      </p:sp>
      <p:pic>
        <p:nvPicPr>
          <p:cNvPr id="17" name="Picture 16">
            <a:extLst>
              <a:ext uri="{FF2B5EF4-FFF2-40B4-BE49-F238E27FC236}">
                <a16:creationId xmlns:a16="http://schemas.microsoft.com/office/drawing/2014/main" id="{2283C983-BED2-4B90-8840-52AC3E55E586}"/>
              </a:ext>
            </a:extLst>
          </p:cNvPr>
          <p:cNvPicPr>
            <a:picLocks noChangeAspect="1"/>
          </p:cNvPicPr>
          <p:nvPr/>
        </p:nvPicPr>
        <p:blipFill>
          <a:blip r:embed="rId3"/>
          <a:stretch>
            <a:fillRect/>
          </a:stretch>
        </p:blipFill>
        <p:spPr>
          <a:xfrm>
            <a:off x="136609" y="5027174"/>
            <a:ext cx="1722379" cy="1476325"/>
          </a:xfrm>
          <a:prstGeom prst="rect">
            <a:avLst/>
          </a:prstGeom>
          <a:ln w="28575">
            <a:solidFill>
              <a:srgbClr val="F37124"/>
            </a:solidFill>
          </a:ln>
        </p:spPr>
      </p:pic>
      <p:pic>
        <p:nvPicPr>
          <p:cNvPr id="3" name="Picture 2">
            <a:extLst>
              <a:ext uri="{FF2B5EF4-FFF2-40B4-BE49-F238E27FC236}">
                <a16:creationId xmlns:a16="http://schemas.microsoft.com/office/drawing/2014/main" id="{0542E7B2-6374-36F2-41CA-8509FF00A0FE}"/>
              </a:ext>
            </a:extLst>
          </p:cNvPr>
          <p:cNvPicPr>
            <a:picLocks noChangeAspect="1"/>
          </p:cNvPicPr>
          <p:nvPr/>
        </p:nvPicPr>
        <p:blipFill>
          <a:blip r:embed="rId4"/>
          <a:stretch>
            <a:fillRect/>
          </a:stretch>
        </p:blipFill>
        <p:spPr>
          <a:xfrm>
            <a:off x="1966187" y="1860450"/>
            <a:ext cx="4426429" cy="4923379"/>
          </a:xfrm>
          <a:prstGeom prst="rect">
            <a:avLst/>
          </a:prstGeom>
          <a:ln>
            <a:solidFill>
              <a:schemeClr val="accent1"/>
            </a:solidFill>
          </a:ln>
        </p:spPr>
      </p:pic>
      <p:pic>
        <p:nvPicPr>
          <p:cNvPr id="5" name="Picture 4">
            <a:extLst>
              <a:ext uri="{FF2B5EF4-FFF2-40B4-BE49-F238E27FC236}">
                <a16:creationId xmlns:a16="http://schemas.microsoft.com/office/drawing/2014/main" id="{16F4413C-5245-BF55-95F6-418A11D98611}"/>
              </a:ext>
            </a:extLst>
          </p:cNvPr>
          <p:cNvPicPr>
            <a:picLocks noChangeAspect="1"/>
          </p:cNvPicPr>
          <p:nvPr/>
        </p:nvPicPr>
        <p:blipFill>
          <a:blip r:embed="rId5"/>
          <a:stretch>
            <a:fillRect/>
          </a:stretch>
        </p:blipFill>
        <p:spPr>
          <a:xfrm>
            <a:off x="6518880" y="1860450"/>
            <a:ext cx="4340528" cy="4923379"/>
          </a:xfrm>
          <a:prstGeom prst="rect">
            <a:avLst/>
          </a:prstGeom>
          <a:ln>
            <a:solidFill>
              <a:schemeClr val="accent1"/>
            </a:solidFill>
          </a:ln>
        </p:spPr>
      </p:pic>
      <p:pic>
        <p:nvPicPr>
          <p:cNvPr id="12" name="Picture 11">
            <a:extLst>
              <a:ext uri="{FF2B5EF4-FFF2-40B4-BE49-F238E27FC236}">
                <a16:creationId xmlns:a16="http://schemas.microsoft.com/office/drawing/2014/main" id="{E9542599-239A-8752-781A-9878DD81F88A}"/>
              </a:ext>
            </a:extLst>
          </p:cNvPr>
          <p:cNvPicPr>
            <a:picLocks noChangeAspect="1"/>
          </p:cNvPicPr>
          <p:nvPr/>
        </p:nvPicPr>
        <p:blipFill>
          <a:blip r:embed="rId6"/>
          <a:stretch>
            <a:fillRect/>
          </a:stretch>
        </p:blipFill>
        <p:spPr>
          <a:xfrm>
            <a:off x="206239" y="3423997"/>
            <a:ext cx="1618099" cy="1476325"/>
          </a:xfrm>
          <a:prstGeom prst="rect">
            <a:avLst/>
          </a:prstGeom>
          <a:ln w="28575">
            <a:solidFill>
              <a:srgbClr val="F7611C"/>
            </a:solidFill>
          </a:ln>
        </p:spPr>
      </p:pic>
      <p:sp>
        <p:nvSpPr>
          <p:cNvPr id="16" name="TextBox 15">
            <a:extLst>
              <a:ext uri="{FF2B5EF4-FFF2-40B4-BE49-F238E27FC236}">
                <a16:creationId xmlns:a16="http://schemas.microsoft.com/office/drawing/2014/main" id="{D0BAC462-32C2-5384-24BE-C3EEE761FDF6}"/>
              </a:ext>
            </a:extLst>
          </p:cNvPr>
          <p:cNvSpPr txBox="1"/>
          <p:nvPr/>
        </p:nvSpPr>
        <p:spPr>
          <a:xfrm>
            <a:off x="378685" y="550954"/>
            <a:ext cx="11768328" cy="1200329"/>
          </a:xfrm>
          <a:prstGeom prst="rect">
            <a:avLst/>
          </a:prstGeom>
          <a:noFill/>
        </p:spPr>
        <p:txBody>
          <a:bodyPr wrap="square">
            <a:spAutoFit/>
          </a:bodyPr>
          <a:lstStyle/>
          <a:p>
            <a:r>
              <a:rPr lang="en-US" dirty="0"/>
              <a:t>1) Read the Sections Related to Your </a:t>
            </a:r>
            <a:r>
              <a:rPr lang="en-US" b="1" dirty="0"/>
              <a:t>Most Interested, #1 &amp;#2 </a:t>
            </a:r>
            <a:r>
              <a:rPr lang="en-US" dirty="0"/>
              <a:t>Motivators.  </a:t>
            </a:r>
            <a:r>
              <a:rPr lang="en-US" b="1" dirty="0"/>
              <a:t>Pick two statements  </a:t>
            </a:r>
            <a:r>
              <a:rPr lang="en-US" dirty="0"/>
              <a:t>that stand out and be ready to share.  </a:t>
            </a:r>
            <a:r>
              <a:rPr lang="en-US" b="1" dirty="0"/>
              <a:t>How has this shown up in your life and work? </a:t>
            </a:r>
            <a:endParaRPr lang="en-US" dirty="0"/>
          </a:p>
          <a:p>
            <a:r>
              <a:rPr lang="en-US" dirty="0"/>
              <a:t>2) Read the Section Related to Your </a:t>
            </a:r>
            <a:r>
              <a:rPr lang="en-US" b="1" dirty="0"/>
              <a:t>Least Interested, #6  </a:t>
            </a:r>
            <a:r>
              <a:rPr lang="en-US" dirty="0"/>
              <a:t>Motivator. </a:t>
            </a:r>
            <a:r>
              <a:rPr lang="en-US" b="1" dirty="0"/>
              <a:t>How has this shown up in your life and work? </a:t>
            </a:r>
          </a:p>
        </p:txBody>
      </p:sp>
    </p:spTree>
    <p:extLst>
      <p:ext uri="{BB962C8B-B14F-4D97-AF65-F5344CB8AC3E}">
        <p14:creationId xmlns:p14="http://schemas.microsoft.com/office/powerpoint/2010/main" val="332028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00151E-142E-4CF4-988C-534C295885B7}"/>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E34D2843-D61F-4619-96C0-AAC7DD163F3A}"/>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pic>
        <p:nvPicPr>
          <p:cNvPr id="2050" name="Picture 2" descr="Image concept by Tara Ahmed">
            <a:extLst>
              <a:ext uri="{FF2B5EF4-FFF2-40B4-BE49-F238E27FC236}">
                <a16:creationId xmlns:a16="http://schemas.microsoft.com/office/drawing/2014/main" id="{4F70B597-E1C0-43B3-98E2-56AF390A9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17" y="-232107"/>
            <a:ext cx="12298017" cy="73222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1152B5D-94B8-4305-842C-68E0A75884A2}"/>
              </a:ext>
            </a:extLst>
          </p:cNvPr>
          <p:cNvSpPr txBox="1"/>
          <p:nvPr/>
        </p:nvSpPr>
        <p:spPr>
          <a:xfrm>
            <a:off x="5687188" y="3578895"/>
            <a:ext cx="6096000" cy="3046988"/>
          </a:xfrm>
          <a:prstGeom prst="rect">
            <a:avLst/>
          </a:prstGeom>
          <a:noFill/>
        </p:spPr>
        <p:txBody>
          <a:bodyPr wrap="square">
            <a:spAutoFit/>
          </a:bodyPr>
          <a:lstStyle/>
          <a:p>
            <a:pPr algn="ctr"/>
            <a:r>
              <a:rPr lang="en-US" sz="3200" b="1" dirty="0">
                <a:solidFill>
                  <a:schemeClr val="bg1"/>
                </a:solidFill>
              </a:rPr>
              <a:t>“The person </a:t>
            </a:r>
            <a:r>
              <a:rPr lang="en-US" sz="3200" dirty="0">
                <a:solidFill>
                  <a:schemeClr val="bg1"/>
                </a:solidFill>
              </a:rPr>
              <a:t>(people)</a:t>
            </a:r>
            <a:r>
              <a:rPr lang="en-US" sz="3200" b="1" dirty="0">
                <a:solidFill>
                  <a:schemeClr val="bg1"/>
                </a:solidFill>
              </a:rPr>
              <a:t> who most influenced my</a:t>
            </a:r>
            <a:br>
              <a:rPr lang="en-US" sz="3200" b="1" dirty="0">
                <a:solidFill>
                  <a:schemeClr val="bg1"/>
                </a:solidFill>
              </a:rPr>
            </a:br>
            <a:r>
              <a:rPr lang="en-US" sz="3200" b="1" dirty="0">
                <a:solidFill>
                  <a:schemeClr val="bg1"/>
                </a:solidFill>
              </a:rPr>
              <a:t> motivators </a:t>
            </a:r>
            <a:r>
              <a:rPr lang="en-US" sz="3200" dirty="0">
                <a:solidFill>
                  <a:schemeClr val="bg1"/>
                </a:solidFill>
              </a:rPr>
              <a:t>(my greatest and least interests) </a:t>
            </a:r>
            <a:r>
              <a:rPr lang="en-US" sz="3200" b="1" dirty="0">
                <a:solidFill>
                  <a:schemeClr val="bg1"/>
                </a:solidFill>
              </a:rPr>
              <a:t>may have been…”</a:t>
            </a:r>
            <a:br>
              <a:rPr lang="en-US" sz="3200" b="1" dirty="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val="2174017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282631" y="210189"/>
            <a:ext cx="619753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dirty="0">
                <a:latin typeface="Arial" panose="020B0604020202020204" pitchFamily="34" charset="0"/>
              </a:rPr>
            </a:br>
            <a:r>
              <a:rPr lang="en-US" sz="3600" dirty="0">
                <a:latin typeface="+mj-lt"/>
              </a:rPr>
              <a:t>For More Gas in </a:t>
            </a:r>
            <a:r>
              <a:rPr lang="en-US" sz="3600" b="1" dirty="0">
                <a:latin typeface="+mj-lt"/>
              </a:rPr>
              <a:t>Your</a:t>
            </a:r>
            <a:r>
              <a:rPr lang="en-US" sz="3600" dirty="0">
                <a:latin typeface="+mj-lt"/>
              </a:rPr>
              <a:t> Tank</a:t>
            </a:r>
            <a:r>
              <a:rPr lang="en-US" sz="1800" dirty="0"/>
              <a:t>…</a:t>
            </a:r>
            <a:endParaRPr lang="en-US" altLang="en-US" sz="4000" dirty="0">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 Box 10">
            <a:extLst>
              <a:ext uri="{FF2B5EF4-FFF2-40B4-BE49-F238E27FC236}">
                <a16:creationId xmlns:a16="http://schemas.microsoft.com/office/drawing/2014/main" id="{7D00C554-CF62-B442-A5DC-4FA3779A1317}"/>
              </a:ext>
            </a:extLst>
          </p:cNvPr>
          <p:cNvSpPr txBox="1">
            <a:spLocks noChangeArrowheads="1"/>
          </p:cNvSpPr>
          <p:nvPr/>
        </p:nvSpPr>
        <p:spPr bwMode="auto">
          <a:xfrm>
            <a:off x="282625" y="3869755"/>
            <a:ext cx="11504815" cy="668182"/>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eaLnBrk="0" fontAlgn="base" hangingPunct="0">
              <a:spcBef>
                <a:spcPct val="0"/>
              </a:spcBef>
              <a:spcAft>
                <a:spcPct val="0"/>
              </a:spcAft>
            </a:pPr>
            <a:r>
              <a:rPr lang="en-US" altLang="en-US" sz="2000" b="1" dirty="0">
                <a:solidFill>
                  <a:schemeClr val="bg1"/>
                </a:solidFill>
                <a:ea typeface="Times New Roman" panose="02020603050405020304" pitchFamily="18" charset="0"/>
                <a:cs typeface="Arial" panose="020B0604020202020204" pitchFamily="34" charset="0"/>
              </a:rPr>
              <a:t>Social/Altruistic. </a:t>
            </a:r>
            <a:r>
              <a:rPr lang="en-US" sz="2000" i="1" dirty="0">
                <a:solidFill>
                  <a:schemeClr val="bg1"/>
                </a:solidFill>
              </a:rPr>
              <a:t>Do you have time to coach, counsel, support, and help others?  Are you involved in organizations with causes you care about?</a:t>
            </a:r>
            <a:endParaRPr lang="en-US" altLang="en-US" sz="4400" dirty="0">
              <a:solidFill>
                <a:schemeClr val="bg1"/>
              </a:solidFill>
            </a:endParaRPr>
          </a:p>
        </p:txBody>
      </p:sp>
      <p:sp>
        <p:nvSpPr>
          <p:cNvPr id="20" name="TextBox 19">
            <a:extLst>
              <a:ext uri="{FF2B5EF4-FFF2-40B4-BE49-F238E27FC236}">
                <a16:creationId xmlns:a16="http://schemas.microsoft.com/office/drawing/2014/main" id="{3CC8FE36-DDAB-4A74-A5C9-90C0F92D85D9}"/>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15" name="Text Box 9">
            <a:extLst>
              <a:ext uri="{FF2B5EF4-FFF2-40B4-BE49-F238E27FC236}">
                <a16:creationId xmlns:a16="http://schemas.microsoft.com/office/drawing/2014/main" id="{98CCCF82-2C7F-2C41-8E6D-429AE4D8F16B}"/>
              </a:ext>
            </a:extLst>
          </p:cNvPr>
          <p:cNvSpPr txBox="1">
            <a:spLocks noChangeArrowheads="1"/>
          </p:cNvSpPr>
          <p:nvPr/>
        </p:nvSpPr>
        <p:spPr bwMode="auto">
          <a:xfrm>
            <a:off x="282626" y="2896541"/>
            <a:ext cx="11504815" cy="668182"/>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eaLnBrk="0" fontAlgn="base" hangingPunct="0">
              <a:spcBef>
                <a:spcPct val="0"/>
              </a:spcBef>
              <a:spcAft>
                <a:spcPct val="0"/>
              </a:spcAft>
            </a:pPr>
            <a:r>
              <a:rPr lang="en-US" altLang="en-US" sz="20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Individualistic/Political.</a:t>
            </a:r>
            <a:r>
              <a:rPr lang="en-US" altLang="en-US" sz="2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 </a:t>
            </a:r>
            <a:r>
              <a:rPr lang="en-US" sz="2000" i="1" dirty="0">
                <a:solidFill>
                  <a:schemeClr val="bg1"/>
                </a:solidFill>
              </a:rPr>
              <a:t>Are you able to lead and be out front?  Are you able to advance and receive recognition? In what ways can you be the spokesperson?</a:t>
            </a:r>
            <a:r>
              <a:rPr lang="en-US" altLang="en-US" sz="2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                    </a:t>
            </a:r>
          </a:p>
        </p:txBody>
      </p:sp>
      <p:sp>
        <p:nvSpPr>
          <p:cNvPr id="16" name="Text Box 8">
            <a:extLst>
              <a:ext uri="{FF2B5EF4-FFF2-40B4-BE49-F238E27FC236}">
                <a16:creationId xmlns:a16="http://schemas.microsoft.com/office/drawing/2014/main" id="{56DDC813-EF1E-F14C-9044-714290AB2292}"/>
              </a:ext>
            </a:extLst>
          </p:cNvPr>
          <p:cNvSpPr txBox="1">
            <a:spLocks noChangeArrowheads="1"/>
          </p:cNvSpPr>
          <p:nvPr/>
        </p:nvSpPr>
        <p:spPr bwMode="auto">
          <a:xfrm>
            <a:off x="282627" y="2015030"/>
            <a:ext cx="11504815" cy="668182"/>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eaLnBrk="0" fontAlgn="base" hangingPunct="0">
              <a:spcBef>
                <a:spcPct val="0"/>
              </a:spcBef>
              <a:spcAft>
                <a:spcPct val="0"/>
              </a:spcAft>
            </a:pPr>
            <a:r>
              <a:rPr lang="en-US" altLang="en-US" sz="2000" b="1" dirty="0">
                <a:solidFill>
                  <a:schemeClr val="bg1"/>
                </a:solidFill>
                <a:latin typeface="Century Gothic" panose="020B0502020202020204" pitchFamily="34" charset="0"/>
              </a:rPr>
              <a:t>Utilitarian/Economic.  </a:t>
            </a:r>
            <a:r>
              <a:rPr lang="en-US" sz="2000" i="1" dirty="0">
                <a:solidFill>
                  <a:schemeClr val="bg1"/>
                </a:solidFill>
              </a:rPr>
              <a:t>Are your long hours paying off?  Are you able to make more and get more results? Are helping track ROI and eliminate waste of time and resources?</a:t>
            </a:r>
          </a:p>
        </p:txBody>
      </p:sp>
      <p:sp>
        <p:nvSpPr>
          <p:cNvPr id="17" name="Text Box 7">
            <a:extLst>
              <a:ext uri="{FF2B5EF4-FFF2-40B4-BE49-F238E27FC236}">
                <a16:creationId xmlns:a16="http://schemas.microsoft.com/office/drawing/2014/main" id="{FB559823-EA4F-904C-A338-C1A9792AED69}"/>
              </a:ext>
            </a:extLst>
          </p:cNvPr>
          <p:cNvSpPr txBox="1">
            <a:spLocks noChangeArrowheads="1"/>
          </p:cNvSpPr>
          <p:nvPr/>
        </p:nvSpPr>
        <p:spPr bwMode="auto">
          <a:xfrm>
            <a:off x="282628" y="1141570"/>
            <a:ext cx="11504815" cy="668182"/>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eaLnBrk="0" fontAlgn="base" hangingPunct="0">
              <a:spcBef>
                <a:spcPct val="0"/>
              </a:spcBef>
              <a:spcAft>
                <a:spcPct val="0"/>
              </a:spcAft>
            </a:pPr>
            <a:r>
              <a:rPr lang="en-US" altLang="en-US" sz="20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Theoretical/Knowledge. </a:t>
            </a:r>
            <a:r>
              <a:rPr lang="en-US" sz="2000" i="1" dirty="0">
                <a:solidFill>
                  <a:schemeClr val="bg1"/>
                </a:solidFill>
              </a:rPr>
              <a:t>Are you learning new things and able to solve problems every day?  Are you working on becoming an expert in something? </a:t>
            </a:r>
            <a:endParaRPr lang="en-US" altLang="en-US" sz="2000" dirty="0">
              <a:solidFill>
                <a:schemeClr val="bg1"/>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18" name="Text Box 6">
            <a:extLst>
              <a:ext uri="{FF2B5EF4-FFF2-40B4-BE49-F238E27FC236}">
                <a16:creationId xmlns:a16="http://schemas.microsoft.com/office/drawing/2014/main" id="{B605D474-EE66-F64E-B50B-2805DB72CA37}"/>
              </a:ext>
            </a:extLst>
          </p:cNvPr>
          <p:cNvSpPr txBox="1">
            <a:spLocks noChangeArrowheads="1"/>
          </p:cNvSpPr>
          <p:nvPr/>
        </p:nvSpPr>
        <p:spPr bwMode="auto">
          <a:xfrm>
            <a:off x="282629" y="4842970"/>
            <a:ext cx="11504815" cy="70399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eaLnBrk="0" fontAlgn="base" hangingPunct="0">
              <a:spcBef>
                <a:spcPct val="0"/>
              </a:spcBef>
              <a:spcAft>
                <a:spcPct val="0"/>
              </a:spcAft>
            </a:pPr>
            <a:r>
              <a:rPr lang="en-US" altLang="en-US" sz="2000" b="1" dirty="0">
                <a:solidFill>
                  <a:schemeClr val="bg1"/>
                </a:solidFill>
                <a:ea typeface="Times New Roman" panose="02020603050405020304" pitchFamily="18" charset="0"/>
                <a:cs typeface="Arial" panose="020B0604020202020204" pitchFamily="34" charset="0"/>
              </a:rPr>
              <a:t>Aesthetic. </a:t>
            </a:r>
            <a:r>
              <a:rPr lang="en-US" sz="2000" i="1" dirty="0">
                <a:solidFill>
                  <a:schemeClr val="bg1"/>
                </a:solidFill>
              </a:rPr>
              <a:t>Are you able to have the life balance you </a:t>
            </a:r>
            <a:r>
              <a:rPr lang="en-US" sz="2000" i="1" u="sng" dirty="0">
                <a:solidFill>
                  <a:schemeClr val="bg1"/>
                </a:solidFill>
              </a:rPr>
              <a:t>need</a:t>
            </a:r>
            <a:r>
              <a:rPr lang="en-US" sz="2000" i="1" dirty="0">
                <a:solidFill>
                  <a:schemeClr val="bg1"/>
                </a:solidFill>
              </a:rPr>
              <a:t>?  Are you able to express your creative interests and explore self-improvement?  </a:t>
            </a:r>
            <a:endParaRPr lang="en-US" altLang="en-US" sz="4400" dirty="0">
              <a:solidFill>
                <a:schemeClr val="bg1"/>
              </a:solidFill>
            </a:endParaRPr>
          </a:p>
        </p:txBody>
      </p:sp>
      <p:sp>
        <p:nvSpPr>
          <p:cNvPr id="19" name="TextBox 18">
            <a:extLst>
              <a:ext uri="{FF2B5EF4-FFF2-40B4-BE49-F238E27FC236}">
                <a16:creationId xmlns:a16="http://schemas.microsoft.com/office/drawing/2014/main" id="{F33B0040-DFF5-420D-BAE7-846C380D567C}"/>
              </a:ext>
            </a:extLst>
          </p:cNvPr>
          <p:cNvSpPr txBox="1"/>
          <p:nvPr/>
        </p:nvSpPr>
        <p:spPr>
          <a:xfrm>
            <a:off x="629529" y="5996497"/>
            <a:ext cx="7144042" cy="814181"/>
          </a:xfrm>
          <a:prstGeom prst="rect">
            <a:avLst/>
          </a:prstGeom>
          <a:solidFill>
            <a:schemeClr val="bg1"/>
          </a:solidFill>
        </p:spPr>
        <p:txBody>
          <a:bodyPr wrap="square" rtlCol="0">
            <a:spAutoFit/>
          </a:bodyPr>
          <a:lstStyle/>
          <a:p>
            <a:endParaRPr lang="en-US" dirty="0"/>
          </a:p>
        </p:txBody>
      </p:sp>
      <p:sp>
        <p:nvSpPr>
          <p:cNvPr id="13" name="Text Box 11">
            <a:extLst>
              <a:ext uri="{FF2B5EF4-FFF2-40B4-BE49-F238E27FC236}">
                <a16:creationId xmlns:a16="http://schemas.microsoft.com/office/drawing/2014/main" id="{58CB1988-B81A-924C-8F2E-70821AD7EF8C}"/>
              </a:ext>
            </a:extLst>
          </p:cNvPr>
          <p:cNvSpPr txBox="1">
            <a:spLocks noChangeArrowheads="1"/>
          </p:cNvSpPr>
          <p:nvPr/>
        </p:nvSpPr>
        <p:spPr bwMode="auto">
          <a:xfrm>
            <a:off x="282629" y="5798807"/>
            <a:ext cx="11504815" cy="668182"/>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eaLnBrk="1" hangingPunct="1">
              <a:spcBef>
                <a:spcPct val="0"/>
              </a:spcBef>
            </a:pPr>
            <a:r>
              <a:rPr lang="en-US" altLang="en-US" sz="2000" b="1" dirty="0">
                <a:solidFill>
                  <a:schemeClr val="bg1"/>
                </a:solidFill>
                <a:ea typeface="Times New Roman" panose="02020603050405020304" pitchFamily="18" charset="0"/>
                <a:cs typeface="Arial" panose="020B0604020202020204" pitchFamily="34" charset="0"/>
              </a:rPr>
              <a:t>Traditional/Regulatory.</a:t>
            </a:r>
            <a:r>
              <a:rPr lang="en-US" altLang="en-US" sz="2000" dirty="0">
                <a:solidFill>
                  <a:schemeClr val="bg1"/>
                </a:solidFill>
                <a:ea typeface="Times New Roman" panose="02020603050405020304" pitchFamily="18" charset="0"/>
                <a:cs typeface="Arial" panose="020B0604020202020204" pitchFamily="34" charset="0"/>
              </a:rPr>
              <a:t> </a:t>
            </a:r>
            <a:r>
              <a:rPr lang="en-US" sz="2000" i="1" dirty="0"/>
              <a:t> </a:t>
            </a:r>
            <a:r>
              <a:rPr lang="en-US" sz="2000" i="1" dirty="0">
                <a:solidFill>
                  <a:schemeClr val="bg1"/>
                </a:solidFill>
              </a:rPr>
              <a:t>Are you able to enforce order and structure in your world via policy, meetings, processes, and tradition?  Are you able to stand by and share your beliefs?</a:t>
            </a:r>
            <a:endParaRPr lang="en-US" altLang="en-US" sz="16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0271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Badge Question Mark with solid fill">
            <a:extLst>
              <a:ext uri="{FF2B5EF4-FFF2-40B4-BE49-F238E27FC236}">
                <a16:creationId xmlns:a16="http://schemas.microsoft.com/office/drawing/2014/main" id="{51A5EDB3-C6C5-4A79-823F-263D801633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4400" y="4020155"/>
            <a:ext cx="1361966" cy="1361966"/>
          </a:xfrm>
          <a:prstGeom prst="rect">
            <a:avLst/>
          </a:prstGeom>
        </p:spPr>
      </p:pic>
      <p:pic>
        <p:nvPicPr>
          <p:cNvPr id="14" name="Graphic 13" descr="Checkbox Checked with solid fill">
            <a:extLst>
              <a:ext uri="{FF2B5EF4-FFF2-40B4-BE49-F238E27FC236}">
                <a16:creationId xmlns:a16="http://schemas.microsoft.com/office/drawing/2014/main" id="{26BB196C-0C09-45AA-B672-805C1C1A5D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8906" y="1068360"/>
            <a:ext cx="1994188" cy="1994188"/>
          </a:xfrm>
          <a:prstGeom prst="rect">
            <a:avLst/>
          </a:prstGeom>
        </p:spPr>
      </p:pic>
      <p:pic>
        <p:nvPicPr>
          <p:cNvPr id="16" name="Graphic 15" descr="Badge Cross with solid fill">
            <a:extLst>
              <a:ext uri="{FF2B5EF4-FFF2-40B4-BE49-F238E27FC236}">
                <a16:creationId xmlns:a16="http://schemas.microsoft.com/office/drawing/2014/main" id="{F5CFE20B-B939-4158-9D63-AED76FB01E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1992" y="2641570"/>
            <a:ext cx="1428015" cy="1428015"/>
          </a:xfrm>
          <a:prstGeom prst="rect">
            <a:avLst/>
          </a:prstGeom>
        </p:spPr>
      </p:pic>
      <p:sp>
        <p:nvSpPr>
          <p:cNvPr id="7" name="TextBox 6">
            <a:extLst>
              <a:ext uri="{FF2B5EF4-FFF2-40B4-BE49-F238E27FC236}">
                <a16:creationId xmlns:a16="http://schemas.microsoft.com/office/drawing/2014/main" id="{38651F73-2859-4DD0-8709-8CF42DBAF9B1}"/>
              </a:ext>
            </a:extLst>
          </p:cNvPr>
          <p:cNvSpPr txBox="1"/>
          <p:nvPr/>
        </p:nvSpPr>
        <p:spPr>
          <a:xfrm>
            <a:off x="7489570" y="1068360"/>
            <a:ext cx="3432971" cy="461665"/>
          </a:xfrm>
          <a:prstGeom prst="rect">
            <a:avLst/>
          </a:prstGeom>
          <a:noFill/>
        </p:spPr>
        <p:txBody>
          <a:bodyPr wrap="square" rtlCol="0">
            <a:spAutoFit/>
          </a:bodyPr>
          <a:lstStyle/>
          <a:p>
            <a:r>
              <a:rPr lang="en-US" sz="2400" dirty="0"/>
              <a:t>            Debrief Video:</a:t>
            </a:r>
          </a:p>
        </p:txBody>
      </p:sp>
      <p:pic>
        <p:nvPicPr>
          <p:cNvPr id="4" name="Picture 3">
            <a:extLst>
              <a:ext uri="{FF2B5EF4-FFF2-40B4-BE49-F238E27FC236}">
                <a16:creationId xmlns:a16="http://schemas.microsoft.com/office/drawing/2014/main" id="{8BA4901B-1B10-C45E-0F64-B3F6E8419740}"/>
              </a:ext>
            </a:extLst>
          </p:cNvPr>
          <p:cNvPicPr>
            <a:picLocks noChangeAspect="1"/>
          </p:cNvPicPr>
          <p:nvPr/>
        </p:nvPicPr>
        <p:blipFill>
          <a:blip r:embed="rId9"/>
          <a:stretch>
            <a:fillRect/>
          </a:stretch>
        </p:blipFill>
        <p:spPr>
          <a:xfrm>
            <a:off x="466186" y="618151"/>
            <a:ext cx="4761629" cy="5621698"/>
          </a:xfrm>
          <a:prstGeom prst="rect">
            <a:avLst/>
          </a:prstGeom>
          <a:ln w="28575">
            <a:solidFill>
              <a:srgbClr val="F7611C"/>
            </a:solidFill>
          </a:ln>
        </p:spPr>
      </p:pic>
      <p:sp>
        <p:nvSpPr>
          <p:cNvPr id="5" name="TextBox 4">
            <a:extLst>
              <a:ext uri="{FF2B5EF4-FFF2-40B4-BE49-F238E27FC236}">
                <a16:creationId xmlns:a16="http://schemas.microsoft.com/office/drawing/2014/main" id="{FCE859BA-8D8D-6DD6-C209-4845345906E9}"/>
              </a:ext>
            </a:extLst>
          </p:cNvPr>
          <p:cNvSpPr txBox="1"/>
          <p:nvPr/>
        </p:nvSpPr>
        <p:spPr>
          <a:xfrm>
            <a:off x="2169619" y="6339729"/>
            <a:ext cx="7619839" cy="461665"/>
          </a:xfrm>
          <a:prstGeom prst="rect">
            <a:avLst/>
          </a:prstGeom>
          <a:solidFill>
            <a:schemeClr val="tx1"/>
          </a:solidFill>
        </p:spPr>
        <p:txBody>
          <a:bodyPr wrap="square" rtlCol="0">
            <a:spAutoFit/>
          </a:bodyPr>
          <a:lstStyle/>
          <a:p>
            <a:r>
              <a:rPr lang="en-US" sz="2400" b="1" dirty="0">
                <a:solidFill>
                  <a:schemeClr val="bg1"/>
                </a:solidFill>
                <a:hlinkClick r:id="rId10">
                  <a:extLst>
                    <a:ext uri="{A12FA001-AC4F-418D-AE19-62706E023703}">
                      <ahyp:hlinkClr xmlns:ahyp="http://schemas.microsoft.com/office/drawing/2018/hyperlinkcolor" val="tx"/>
                    </a:ext>
                  </a:extLst>
                </a:hlinkClick>
              </a:rPr>
              <a:t>www.pricelessprofessional.com/myassessment</a:t>
            </a:r>
            <a:r>
              <a:rPr lang="en-US" sz="2400" b="1" dirty="0">
                <a:solidFill>
                  <a:schemeClr val="bg1"/>
                </a:solidFill>
              </a:rPr>
              <a:t> </a:t>
            </a:r>
          </a:p>
        </p:txBody>
      </p:sp>
      <p:pic>
        <p:nvPicPr>
          <p:cNvPr id="3" name="Picture 2">
            <a:extLst>
              <a:ext uri="{FF2B5EF4-FFF2-40B4-BE49-F238E27FC236}">
                <a16:creationId xmlns:a16="http://schemas.microsoft.com/office/drawing/2014/main" id="{F5D10B13-8E59-B421-B56D-C289CB0AFD7A}"/>
              </a:ext>
            </a:extLst>
          </p:cNvPr>
          <p:cNvPicPr>
            <a:picLocks noChangeAspect="1"/>
          </p:cNvPicPr>
          <p:nvPr/>
        </p:nvPicPr>
        <p:blipFill>
          <a:blip r:embed="rId11"/>
          <a:stretch>
            <a:fillRect/>
          </a:stretch>
        </p:blipFill>
        <p:spPr>
          <a:xfrm>
            <a:off x="7505089" y="2091570"/>
            <a:ext cx="4138822" cy="23902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a:extLst>
              <a:ext uri="{FF2B5EF4-FFF2-40B4-BE49-F238E27FC236}">
                <a16:creationId xmlns:a16="http://schemas.microsoft.com/office/drawing/2014/main" id="{3C93B8FC-2045-E5B4-8235-A53B7EB83961}"/>
              </a:ext>
            </a:extLst>
          </p:cNvPr>
          <p:cNvSpPr txBox="1"/>
          <p:nvPr/>
        </p:nvSpPr>
        <p:spPr>
          <a:xfrm>
            <a:off x="1268997" y="2272238"/>
            <a:ext cx="313630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9456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59A2D-779F-B73E-3668-E41369B370E7}"/>
            </a:ext>
          </a:extLst>
        </p:cNvPr>
        <p:cNvGrpSpPr/>
        <p:nvPr/>
      </p:nvGrpSpPr>
      <p:grpSpPr>
        <a:xfrm>
          <a:off x="0" y="0"/>
          <a:ext cx="0" cy="0"/>
          <a:chOff x="0" y="0"/>
          <a:chExt cx="0" cy="0"/>
        </a:xfrm>
      </p:grpSpPr>
      <p:pic>
        <p:nvPicPr>
          <p:cNvPr id="1026" name="Picture 2" descr="Make Self-Reflection a Daily Part of Your Life | TeenLife">
            <a:extLst>
              <a:ext uri="{FF2B5EF4-FFF2-40B4-BE49-F238E27FC236}">
                <a16:creationId xmlns:a16="http://schemas.microsoft.com/office/drawing/2014/main" id="{168324DE-4EAF-8FD9-8848-ACBC9C3AE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1165C3-29D3-3349-B11E-C56A135F39C1}"/>
              </a:ext>
            </a:extLst>
          </p:cNvPr>
          <p:cNvSpPr>
            <a:spLocks noGrp="1"/>
          </p:cNvSpPr>
          <p:nvPr>
            <p:ph type="title"/>
          </p:nvPr>
        </p:nvSpPr>
        <p:spPr>
          <a:xfrm>
            <a:off x="3901440" y="136525"/>
            <a:ext cx="10515600" cy="1032081"/>
          </a:xfrm>
        </p:spPr>
        <p:txBody>
          <a:bodyPr/>
          <a:lstStyle/>
          <a:p>
            <a:r>
              <a:rPr lang="en-US" dirty="0">
                <a:solidFill>
                  <a:schemeClr val="bg1"/>
                </a:solidFill>
              </a:rPr>
              <a:t>Personal Reflection Exercise*</a:t>
            </a:r>
          </a:p>
        </p:txBody>
      </p:sp>
      <p:sp>
        <p:nvSpPr>
          <p:cNvPr id="6" name="Content Placeholder 2">
            <a:extLst>
              <a:ext uri="{FF2B5EF4-FFF2-40B4-BE49-F238E27FC236}">
                <a16:creationId xmlns:a16="http://schemas.microsoft.com/office/drawing/2014/main" id="{1749AABD-211B-0247-F94A-4194D1B04455}"/>
              </a:ext>
            </a:extLst>
          </p:cNvPr>
          <p:cNvSpPr>
            <a:spLocks noGrp="1"/>
          </p:cNvSpPr>
          <p:nvPr>
            <p:ph idx="1"/>
          </p:nvPr>
        </p:nvSpPr>
        <p:spPr>
          <a:xfrm>
            <a:off x="126908" y="2576895"/>
            <a:ext cx="10515600" cy="4164012"/>
          </a:xfrm>
        </p:spPr>
        <p:txBody>
          <a:bodyPr>
            <a:normAutofit fontScale="77500" lnSpcReduction="20000"/>
          </a:bodyPr>
          <a:lstStyle/>
          <a:p>
            <a:pPr marL="0" marR="0" indent="0">
              <a:spcBef>
                <a:spcPts val="0"/>
              </a:spcBef>
              <a:spcAft>
                <a:spcPts val="0"/>
              </a:spcAft>
              <a:buNone/>
            </a:pPr>
            <a:br>
              <a:rPr lang="en-US" sz="1800" dirty="0">
                <a:solidFill>
                  <a:schemeClr val="bg1"/>
                </a:solidFill>
                <a:effectLst/>
                <a:latin typeface="Calibri" panose="020F0502020204030204" pitchFamily="34" charset="0"/>
                <a:ea typeface="Calibri" panose="020F0502020204030204" pitchFamily="34" charset="0"/>
              </a:rPr>
            </a:br>
            <a:endParaRPr lang="en-US" sz="18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br>
              <a:rPr lang="en-US" sz="4000" dirty="0">
                <a:solidFill>
                  <a:schemeClr val="bg1"/>
                </a:solidFill>
                <a:effectLst/>
                <a:latin typeface="Calibri" panose="020F0502020204030204" pitchFamily="34" charset="0"/>
                <a:ea typeface="Calibri" panose="020F0502020204030204" pitchFamily="34" charset="0"/>
              </a:rPr>
            </a:br>
            <a:r>
              <a:rPr lang="en-US" sz="4000" dirty="0">
                <a:solidFill>
                  <a:schemeClr val="bg1"/>
                </a:solidFill>
                <a:effectLst/>
                <a:latin typeface="Calibri" panose="020F0502020204030204" pitchFamily="34" charset="0"/>
                <a:ea typeface="Calibri" panose="020F0502020204030204" pitchFamily="34" charset="0"/>
              </a:rPr>
              <a:t>1. “I am a </a:t>
            </a:r>
            <a:r>
              <a:rPr lang="en-US" sz="4000" i="1" dirty="0">
                <a:solidFill>
                  <a:schemeClr val="bg1"/>
                </a:solidFill>
                <a:effectLst/>
                <a:latin typeface="Calibri" panose="020F0502020204030204" pitchFamily="34" charset="0"/>
                <a:ea typeface="Calibri" panose="020F0502020204030204" pitchFamily="34" charset="0"/>
              </a:rPr>
              <a:t>(job title) </a:t>
            </a:r>
            <a:r>
              <a:rPr lang="en-US" sz="4000" dirty="0">
                <a:solidFill>
                  <a:schemeClr val="bg1"/>
                </a:solidFill>
                <a:effectLst/>
                <a:latin typeface="Calibri" panose="020F0502020204030204" pitchFamily="34" charset="0"/>
                <a:ea typeface="Calibri" panose="020F0502020204030204" pitchFamily="34" charset="0"/>
              </a:rPr>
              <a:t>because I…”</a:t>
            </a:r>
            <a:br>
              <a:rPr lang="en-US" sz="4000" dirty="0">
                <a:solidFill>
                  <a:schemeClr val="bg1"/>
                </a:solidFill>
                <a:effectLst/>
                <a:latin typeface="Calibri" panose="020F0502020204030204" pitchFamily="34" charset="0"/>
                <a:ea typeface="Calibri" panose="020F0502020204030204" pitchFamily="34" charset="0"/>
              </a:rPr>
            </a:br>
            <a:endParaRPr lang="en-US" sz="40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4000" dirty="0">
                <a:solidFill>
                  <a:schemeClr val="bg1"/>
                </a:solidFill>
                <a:effectLst/>
                <a:latin typeface="Calibri" panose="020F0502020204030204" pitchFamily="34" charset="0"/>
                <a:ea typeface="Calibri" panose="020F0502020204030204" pitchFamily="34" charset="0"/>
              </a:rPr>
              <a:t>2. “I work at </a:t>
            </a:r>
            <a:r>
              <a:rPr lang="en-US" sz="4000" i="1" dirty="0">
                <a:solidFill>
                  <a:schemeClr val="bg1"/>
                </a:solidFill>
                <a:effectLst/>
                <a:latin typeface="Calibri" panose="020F0502020204030204" pitchFamily="34" charset="0"/>
                <a:ea typeface="Calibri" panose="020F0502020204030204" pitchFamily="34" charset="0"/>
              </a:rPr>
              <a:t>(company) </a:t>
            </a:r>
            <a:r>
              <a:rPr lang="en-US" sz="4000" dirty="0">
                <a:solidFill>
                  <a:schemeClr val="bg1"/>
                </a:solidFill>
                <a:effectLst/>
                <a:latin typeface="Calibri" panose="020F0502020204030204" pitchFamily="34" charset="0"/>
                <a:ea typeface="Calibri" panose="020F0502020204030204" pitchFamily="34" charset="0"/>
              </a:rPr>
              <a:t>because…”</a:t>
            </a:r>
            <a:br>
              <a:rPr lang="en-US" sz="4000" dirty="0">
                <a:solidFill>
                  <a:schemeClr val="bg1"/>
                </a:solidFill>
                <a:effectLst/>
                <a:latin typeface="Calibri" panose="020F0502020204030204" pitchFamily="34" charset="0"/>
                <a:ea typeface="Calibri" panose="020F0502020204030204" pitchFamily="34" charset="0"/>
              </a:rPr>
            </a:br>
            <a:endParaRPr lang="en-US" sz="40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4000" dirty="0">
                <a:solidFill>
                  <a:schemeClr val="bg1"/>
                </a:solidFill>
                <a:effectLst/>
                <a:latin typeface="Calibri" panose="020F0502020204030204" pitchFamily="34" charset="0"/>
                <a:ea typeface="Calibri" panose="020F0502020204030204" pitchFamily="34" charset="0"/>
              </a:rPr>
              <a:t>3. “While working at </a:t>
            </a:r>
            <a:r>
              <a:rPr lang="en-US" sz="4000" i="1" dirty="0">
                <a:solidFill>
                  <a:schemeClr val="bg1"/>
                </a:solidFill>
                <a:effectLst/>
                <a:latin typeface="Calibri" panose="020F0502020204030204" pitchFamily="34" charset="0"/>
                <a:ea typeface="Calibri" panose="020F0502020204030204" pitchFamily="34" charset="0"/>
              </a:rPr>
              <a:t>(company) </a:t>
            </a:r>
            <a:r>
              <a:rPr lang="en-US" sz="4000" dirty="0">
                <a:solidFill>
                  <a:schemeClr val="bg1"/>
                </a:solidFill>
                <a:effectLst/>
                <a:latin typeface="Calibri" panose="020F0502020204030204" pitchFamily="34" charset="0"/>
                <a:ea typeface="Calibri" panose="020F0502020204030204" pitchFamily="34" charset="0"/>
              </a:rPr>
              <a:t>, I want to gain…”</a:t>
            </a:r>
          </a:p>
          <a:p>
            <a:pPr marL="0" marR="0" indent="0">
              <a:spcBef>
                <a:spcPts val="0"/>
              </a:spcBef>
              <a:spcAft>
                <a:spcPts val="0"/>
              </a:spcAft>
              <a:buNone/>
            </a:pPr>
            <a:endParaRPr lang="en-US" sz="26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600" i="1" dirty="0">
                <a:solidFill>
                  <a:schemeClr val="bg1"/>
                </a:solidFill>
                <a:effectLst/>
                <a:latin typeface="Calibri" panose="020F0502020204030204" pitchFamily="34" charset="0"/>
                <a:ea typeface="Calibri" panose="020F0502020204030204" pitchFamily="34" charset="0"/>
              </a:rPr>
              <a:t>                *</a:t>
            </a:r>
            <a:r>
              <a:rPr lang="en-US" sz="2600" i="1" dirty="0">
                <a:solidFill>
                  <a:schemeClr val="bg1"/>
                </a:solidFill>
                <a:latin typeface="Calibri" panose="020F0502020204030204" pitchFamily="34" charset="0"/>
                <a:ea typeface="Calibri" panose="020F0502020204030204" pitchFamily="34" charset="0"/>
              </a:rPr>
              <a:t>These</a:t>
            </a:r>
            <a:r>
              <a:rPr lang="en-US" sz="2600" i="1" dirty="0">
                <a:solidFill>
                  <a:schemeClr val="bg1"/>
                </a:solidFill>
                <a:effectLst/>
                <a:latin typeface="Calibri" panose="020F0502020204030204" pitchFamily="34" charset="0"/>
                <a:ea typeface="Calibri" panose="020F0502020204030204" pitchFamily="34" charset="0"/>
              </a:rPr>
              <a:t> answers are private and will not be shared </a:t>
            </a:r>
            <a:r>
              <a:rPr lang="en-US" sz="2600" i="1" dirty="0">
                <a:solidFill>
                  <a:schemeClr val="bg1"/>
                </a:solidFill>
                <a:latin typeface="Calibri" panose="020F0502020204030204" pitchFamily="34" charset="0"/>
                <a:ea typeface="Calibri" panose="020F0502020204030204" pitchFamily="34" charset="0"/>
              </a:rPr>
              <a:t>with the group.*</a:t>
            </a:r>
            <a:endParaRPr lang="en-US" sz="2600" i="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endParaRPr>
          </a:p>
          <a:p>
            <a:pPr marL="0" indent="0">
              <a:spcBef>
                <a:spcPts val="0"/>
              </a:spcBef>
              <a:buNone/>
            </a:pPr>
            <a:r>
              <a:rPr lang="en-US" sz="1800" dirty="0">
                <a:solidFill>
                  <a:schemeClr val="bg1"/>
                </a:solidFill>
                <a:latin typeface="Calibri" panose="020F0502020204030204" pitchFamily="34" charset="0"/>
                <a:ea typeface="Calibri" panose="020F0502020204030204" pitchFamily="34" charset="0"/>
              </a:rPr>
              <a:t>                                                               </a:t>
            </a:r>
            <a:r>
              <a:rPr lang="en-US" sz="1800" dirty="0">
                <a:solidFill>
                  <a:schemeClr val="bg1"/>
                </a:solidFill>
                <a:effectLst/>
                <a:latin typeface="Calibri" panose="020F0502020204030204" pitchFamily="34" charset="0"/>
                <a:ea typeface="Calibri" panose="020F0502020204030204" pitchFamily="34" charset="0"/>
              </a:rPr>
              <a:t> (UTI / AES / IND / SOC / THEO / TRAD)</a:t>
            </a:r>
            <a:r>
              <a:rPr lang="en-US" sz="1800" dirty="0">
                <a:effectLst/>
                <a:latin typeface="Calibri" panose="020F0502020204030204" pitchFamily="34" charset="0"/>
                <a:ea typeface="Calibri" panose="020F0502020204030204" pitchFamily="34" charset="0"/>
              </a:rPr>
              <a:t>)</a:t>
            </a:r>
          </a:p>
          <a:p>
            <a:pPr marL="0" marR="0" indent="0">
              <a:spcBef>
                <a:spcPts val="0"/>
              </a:spcBef>
              <a:spcAft>
                <a:spcPts val="0"/>
              </a:spcAft>
              <a:buNone/>
            </a:pPr>
            <a:endParaRPr lang="en-US" sz="1800"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indent="0">
              <a:buNone/>
            </a:pPr>
            <a:endParaRPr lang="en-US" dirty="0"/>
          </a:p>
        </p:txBody>
      </p:sp>
      <p:cxnSp>
        <p:nvCxnSpPr>
          <p:cNvPr id="4" name="Straight Arrow Connector 3">
            <a:extLst>
              <a:ext uri="{FF2B5EF4-FFF2-40B4-BE49-F238E27FC236}">
                <a16:creationId xmlns:a16="http://schemas.microsoft.com/office/drawing/2014/main" id="{69DC4B33-20CE-87CC-4AA0-D50423285340}"/>
              </a:ext>
            </a:extLst>
          </p:cNvPr>
          <p:cNvCxnSpPr>
            <a:cxnSpLocks/>
          </p:cNvCxnSpPr>
          <p:nvPr/>
        </p:nvCxnSpPr>
        <p:spPr>
          <a:xfrm flipH="1">
            <a:off x="5585876" y="5569977"/>
            <a:ext cx="1647028" cy="0"/>
          </a:xfrm>
          <a:prstGeom prst="straightConnector1">
            <a:avLst/>
          </a:prstGeom>
          <a:ln w="76200">
            <a:solidFill>
              <a:srgbClr val="FEFAF8"/>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3AE7170-808A-FD26-792F-E17EDC931F00}"/>
              </a:ext>
            </a:extLst>
          </p:cNvPr>
          <p:cNvCxnSpPr>
            <a:cxnSpLocks/>
          </p:cNvCxnSpPr>
          <p:nvPr/>
        </p:nvCxnSpPr>
        <p:spPr>
          <a:xfrm>
            <a:off x="0" y="5569977"/>
            <a:ext cx="2631948" cy="0"/>
          </a:xfrm>
          <a:prstGeom prst="straightConnector1">
            <a:avLst/>
          </a:prstGeom>
          <a:ln w="76200">
            <a:solidFill>
              <a:srgbClr val="FEFAF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454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F160-EF36-A341-1874-B35DDC39B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D58A0-0E64-BF18-374A-F44272EF414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CFC92D2-6948-5A12-CDDE-9AB005C40EF8}"/>
              </a:ext>
            </a:extLst>
          </p:cNvPr>
          <p:cNvPicPr>
            <a:picLocks noChangeAspect="1"/>
          </p:cNvPicPr>
          <p:nvPr/>
        </p:nvPicPr>
        <p:blipFill rotWithShape="1">
          <a:blip r:embed="rId3"/>
          <a:srcRect t="714" b="27816"/>
          <a:stretch/>
        </p:blipFill>
        <p:spPr>
          <a:xfrm>
            <a:off x="0" y="-85164"/>
            <a:ext cx="12244750" cy="3784921"/>
          </a:xfrm>
          <a:prstGeom prst="rect">
            <a:avLst/>
          </a:prstGeom>
        </p:spPr>
      </p:pic>
      <p:sp>
        <p:nvSpPr>
          <p:cNvPr id="9" name="TextBox 8">
            <a:extLst>
              <a:ext uri="{FF2B5EF4-FFF2-40B4-BE49-F238E27FC236}">
                <a16:creationId xmlns:a16="http://schemas.microsoft.com/office/drawing/2014/main" id="{875A0FD4-2E1F-09AC-3C5D-8C0812A2D74F}"/>
              </a:ext>
            </a:extLst>
          </p:cNvPr>
          <p:cNvSpPr txBox="1"/>
          <p:nvPr/>
        </p:nvSpPr>
        <p:spPr>
          <a:xfrm>
            <a:off x="3372444" y="4578250"/>
            <a:ext cx="7981356" cy="1954381"/>
          </a:xfrm>
          <a:prstGeom prst="rect">
            <a:avLst/>
          </a:prstGeom>
          <a:noFill/>
        </p:spPr>
        <p:txBody>
          <a:bodyPr wrap="square" rtlCol="0">
            <a:spAutoFit/>
          </a:bodyPr>
          <a:lstStyle/>
          <a:p>
            <a:pPr marL="342900" indent="-342900">
              <a:spcAft>
                <a:spcPts val="600"/>
              </a:spcAft>
              <a:buFont typeface="Wingdings" pitchFamily="2" charset="2"/>
              <a:buChar char="ü"/>
            </a:pPr>
            <a:r>
              <a:rPr lang="en-US" sz="1600" dirty="0"/>
              <a:t>The “Why” of our actions</a:t>
            </a:r>
          </a:p>
          <a:p>
            <a:pPr marL="342900" indent="-342900">
              <a:spcAft>
                <a:spcPts val="600"/>
              </a:spcAft>
              <a:buFont typeface="Wingdings" pitchFamily="2" charset="2"/>
              <a:buChar char="ü"/>
            </a:pPr>
            <a:r>
              <a:rPr lang="en-US" sz="1600" dirty="0"/>
              <a:t>Drives our choices and decisions</a:t>
            </a:r>
          </a:p>
          <a:p>
            <a:pPr marL="342900" indent="-342900">
              <a:spcAft>
                <a:spcPts val="600"/>
              </a:spcAft>
              <a:buFont typeface="Wingdings" pitchFamily="2" charset="2"/>
              <a:buChar char="ü"/>
            </a:pPr>
            <a:r>
              <a:rPr lang="en-US" sz="1600" dirty="0"/>
              <a:t>Creates engagement when fulfilled</a:t>
            </a:r>
          </a:p>
          <a:p>
            <a:pPr marL="342900" indent="-342900">
              <a:spcAft>
                <a:spcPts val="600"/>
              </a:spcAft>
              <a:buFont typeface="Wingdings" pitchFamily="2" charset="2"/>
              <a:buChar char="ü"/>
            </a:pPr>
            <a:r>
              <a:rPr lang="en-US" sz="1600" dirty="0"/>
              <a:t>What is automatically important to you</a:t>
            </a:r>
          </a:p>
          <a:p>
            <a:pPr marL="342900" indent="-342900">
              <a:spcAft>
                <a:spcPts val="600"/>
              </a:spcAft>
              <a:buFont typeface="Wingdings" pitchFamily="2" charset="2"/>
              <a:buChar char="ü"/>
            </a:pPr>
            <a:r>
              <a:rPr lang="en-US" sz="1600" dirty="0"/>
              <a:t>How you judge people or situations (Conflict – Three Reasons…)</a:t>
            </a:r>
          </a:p>
          <a:p>
            <a:pPr marL="342900" indent="-342900">
              <a:spcAft>
                <a:spcPts val="600"/>
              </a:spcAft>
              <a:buFont typeface="Wingdings" pitchFamily="2" charset="2"/>
              <a:buChar char="ü"/>
            </a:pPr>
            <a:r>
              <a:rPr lang="en-US" sz="1600" dirty="0"/>
              <a:t>The arena in which you like to communicate (‘your peeps’)</a:t>
            </a:r>
          </a:p>
        </p:txBody>
      </p:sp>
      <p:pic>
        <p:nvPicPr>
          <p:cNvPr id="3" name="Graphic 2">
            <a:extLst>
              <a:ext uri="{FF2B5EF4-FFF2-40B4-BE49-F238E27FC236}">
                <a16:creationId xmlns:a16="http://schemas.microsoft.com/office/drawing/2014/main" id="{08607AF6-C56E-CF6B-D873-2E6CFF4B5C3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25731" y="4663105"/>
            <a:ext cx="1750626" cy="1697114"/>
          </a:xfrm>
          <a:prstGeom prst="rect">
            <a:avLst/>
          </a:prstGeom>
        </p:spPr>
      </p:pic>
      <p:sp>
        <p:nvSpPr>
          <p:cNvPr id="8" name="Rectangle 7">
            <a:extLst>
              <a:ext uri="{FF2B5EF4-FFF2-40B4-BE49-F238E27FC236}">
                <a16:creationId xmlns:a16="http://schemas.microsoft.com/office/drawing/2014/main" id="{1E3D024C-0763-3725-671D-23CB4C58EE38}"/>
              </a:ext>
            </a:extLst>
          </p:cNvPr>
          <p:cNvSpPr/>
          <p:nvPr/>
        </p:nvSpPr>
        <p:spPr>
          <a:xfrm>
            <a:off x="2105247" y="3334713"/>
            <a:ext cx="7073044" cy="976951"/>
          </a:xfrm>
          <a:prstGeom prst="rect">
            <a:avLst/>
          </a:prstGeom>
          <a:solidFill>
            <a:schemeClr val="tx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dirty="0">
                <a:solidFill>
                  <a:schemeClr val="tx1"/>
                </a:solidFill>
              </a:rPr>
              <a:t>In summary, what are Workplace Motivators?</a:t>
            </a:r>
          </a:p>
        </p:txBody>
      </p:sp>
    </p:spTree>
    <p:extLst>
      <p:ext uri="{BB962C8B-B14F-4D97-AF65-F5344CB8AC3E}">
        <p14:creationId xmlns:p14="http://schemas.microsoft.com/office/powerpoint/2010/main" val="330296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5" descr="PIAV_wheel_chapman">
            <a:extLst>
              <a:ext uri="{FF2B5EF4-FFF2-40B4-BE49-F238E27FC236}">
                <a16:creationId xmlns:a16="http://schemas.microsoft.com/office/drawing/2014/main" id="{02916B8B-179E-F449-B6DB-8D698E9F468F}"/>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2690116" y="1315359"/>
            <a:ext cx="6811767" cy="4940606"/>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07576" y="-66056"/>
            <a:ext cx="12192000" cy="1325563"/>
          </a:xfrm>
        </p:spPr>
        <p:txBody>
          <a:bodyPr/>
          <a:lstStyle/>
          <a:p>
            <a:pPr algn="ctr"/>
            <a:r>
              <a:rPr lang="en-US" dirty="0"/>
              <a:t> ‘Gas in Tank’ Tension or Synergy?</a:t>
            </a:r>
          </a:p>
        </p:txBody>
      </p:sp>
      <p:pic>
        <p:nvPicPr>
          <p:cNvPr id="4" name="Graphic 3">
            <a:extLst>
              <a:ext uri="{FF2B5EF4-FFF2-40B4-BE49-F238E27FC236}">
                <a16:creationId xmlns:a16="http://schemas.microsoft.com/office/drawing/2014/main" id="{09A8C819-9686-585B-7CEC-2DC5A9A435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791530" y="1113088"/>
            <a:ext cx="2292894" cy="2222806"/>
          </a:xfrm>
          <a:prstGeom prst="rect">
            <a:avLst/>
          </a:prstGeom>
        </p:spPr>
      </p:pic>
      <p:sp>
        <p:nvSpPr>
          <p:cNvPr id="5" name="TextBox 4">
            <a:extLst>
              <a:ext uri="{FF2B5EF4-FFF2-40B4-BE49-F238E27FC236}">
                <a16:creationId xmlns:a16="http://schemas.microsoft.com/office/drawing/2014/main" id="{B0F8A44A-AA47-1E33-6154-912A237B0621}"/>
              </a:ext>
            </a:extLst>
          </p:cNvPr>
          <p:cNvSpPr txBox="1"/>
          <p:nvPr/>
        </p:nvSpPr>
        <p:spPr>
          <a:xfrm>
            <a:off x="4877350" y="3400941"/>
            <a:ext cx="2715756" cy="769441"/>
          </a:xfrm>
          <a:prstGeom prst="rect">
            <a:avLst/>
          </a:prstGeom>
          <a:solidFill>
            <a:srgbClr val="F7611C"/>
          </a:solidFill>
        </p:spPr>
        <p:txBody>
          <a:bodyPr wrap="square" rtlCol="0">
            <a:spAutoFit/>
          </a:bodyPr>
          <a:lstStyle/>
          <a:p>
            <a:pPr algn="ctr"/>
            <a:r>
              <a:rPr lang="en-US" sz="4400" b="1" dirty="0">
                <a:solidFill>
                  <a:schemeClr val="bg1"/>
                </a:solidFill>
              </a:rPr>
              <a:t>ME / ME</a:t>
            </a:r>
          </a:p>
        </p:txBody>
      </p:sp>
    </p:spTree>
    <p:extLst>
      <p:ext uri="{BB962C8B-B14F-4D97-AF65-F5344CB8AC3E}">
        <p14:creationId xmlns:p14="http://schemas.microsoft.com/office/powerpoint/2010/main" val="419828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5" descr="PIAV_wheel_chapman">
            <a:extLst>
              <a:ext uri="{FF2B5EF4-FFF2-40B4-BE49-F238E27FC236}">
                <a16:creationId xmlns:a16="http://schemas.microsoft.com/office/drawing/2014/main" id="{02916B8B-179E-F449-B6DB-8D698E9F468F}"/>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2690116" y="1315359"/>
            <a:ext cx="6471813" cy="4694036"/>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07576" y="-66056"/>
            <a:ext cx="12192000" cy="1325563"/>
          </a:xfrm>
        </p:spPr>
        <p:txBody>
          <a:bodyPr/>
          <a:lstStyle/>
          <a:p>
            <a:pPr algn="ctr"/>
            <a:r>
              <a:rPr lang="en-US" dirty="0"/>
              <a:t>‘Gas in Tank’ With Others – Tension or Synergy?</a:t>
            </a:r>
          </a:p>
        </p:txBody>
      </p:sp>
      <p:pic>
        <p:nvPicPr>
          <p:cNvPr id="4" name="Graphic 3">
            <a:extLst>
              <a:ext uri="{FF2B5EF4-FFF2-40B4-BE49-F238E27FC236}">
                <a16:creationId xmlns:a16="http://schemas.microsoft.com/office/drawing/2014/main" id="{09A8C819-9686-585B-7CEC-2DC5A9A435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791530" y="1113088"/>
            <a:ext cx="2292894" cy="2222806"/>
          </a:xfrm>
          <a:prstGeom prst="rect">
            <a:avLst/>
          </a:prstGeom>
        </p:spPr>
      </p:pic>
      <p:sp>
        <p:nvSpPr>
          <p:cNvPr id="5" name="TextBox 4">
            <a:extLst>
              <a:ext uri="{FF2B5EF4-FFF2-40B4-BE49-F238E27FC236}">
                <a16:creationId xmlns:a16="http://schemas.microsoft.com/office/drawing/2014/main" id="{B0F8A44A-AA47-1E33-6154-912A237B0621}"/>
              </a:ext>
            </a:extLst>
          </p:cNvPr>
          <p:cNvSpPr txBox="1"/>
          <p:nvPr/>
        </p:nvSpPr>
        <p:spPr>
          <a:xfrm>
            <a:off x="4469180" y="3364582"/>
            <a:ext cx="3253638" cy="769441"/>
          </a:xfrm>
          <a:prstGeom prst="rect">
            <a:avLst/>
          </a:prstGeom>
          <a:solidFill>
            <a:srgbClr val="F7611C"/>
          </a:solidFill>
        </p:spPr>
        <p:txBody>
          <a:bodyPr wrap="square" rtlCol="0">
            <a:spAutoFit/>
          </a:bodyPr>
          <a:lstStyle/>
          <a:p>
            <a:pPr algn="ctr"/>
            <a:r>
              <a:rPr lang="en-US" sz="4400" b="1" dirty="0">
                <a:solidFill>
                  <a:schemeClr val="bg1"/>
                </a:solidFill>
              </a:rPr>
              <a:t>ME / YOU</a:t>
            </a:r>
          </a:p>
        </p:txBody>
      </p:sp>
      <p:sp>
        <p:nvSpPr>
          <p:cNvPr id="2" name="Rectangle 1">
            <a:extLst>
              <a:ext uri="{FF2B5EF4-FFF2-40B4-BE49-F238E27FC236}">
                <a16:creationId xmlns:a16="http://schemas.microsoft.com/office/drawing/2014/main" id="{89EDD9A0-0B7A-A168-1BB0-FE3FC9C8FA65}"/>
              </a:ext>
            </a:extLst>
          </p:cNvPr>
          <p:cNvSpPr/>
          <p:nvPr/>
        </p:nvSpPr>
        <p:spPr>
          <a:xfrm>
            <a:off x="2411506" y="6311199"/>
            <a:ext cx="8076495" cy="460723"/>
          </a:xfrm>
          <a:prstGeom prst="rect">
            <a:avLst/>
          </a:prstGeom>
          <a:solidFill>
            <a:schemeClr val="accent2"/>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Navigating Situations Outside Your Comfort Zone, pages ___ and ___. </a:t>
            </a:r>
            <a:endParaRPr lang="en-US" sz="2400" b="1" dirty="0">
              <a:solidFill>
                <a:schemeClr val="bg1"/>
              </a:solidFill>
            </a:endParaRPr>
          </a:p>
        </p:txBody>
      </p:sp>
    </p:spTree>
    <p:extLst>
      <p:ext uri="{BB962C8B-B14F-4D97-AF65-F5344CB8AC3E}">
        <p14:creationId xmlns:p14="http://schemas.microsoft.com/office/powerpoint/2010/main" val="223808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6007" y="-129028"/>
            <a:ext cx="12192000" cy="1325563"/>
          </a:xfrm>
        </p:spPr>
        <p:txBody>
          <a:bodyPr/>
          <a:lstStyle/>
          <a:p>
            <a:pPr algn="ctr"/>
            <a:r>
              <a:rPr lang="en-US" dirty="0"/>
              <a:t>Workplace Motivators: #1 and #2</a:t>
            </a:r>
          </a:p>
        </p:txBody>
      </p:sp>
      <p:sp>
        <p:nvSpPr>
          <p:cNvPr id="19" name="Rectangle 18">
            <a:extLst>
              <a:ext uri="{FF2B5EF4-FFF2-40B4-BE49-F238E27FC236}">
                <a16:creationId xmlns:a16="http://schemas.microsoft.com/office/drawing/2014/main" id="{54945876-F192-BC4F-BE4A-97C10510D821}"/>
              </a:ext>
            </a:extLst>
          </p:cNvPr>
          <p:cNvSpPr/>
          <p:nvPr/>
        </p:nvSpPr>
        <p:spPr>
          <a:xfrm>
            <a:off x="9869710" y="4665836"/>
            <a:ext cx="1975760" cy="954107"/>
          </a:xfrm>
          <a:prstGeom prst="rect">
            <a:avLst/>
          </a:prstGeom>
          <a:solidFill>
            <a:schemeClr val="bg1"/>
          </a:solidFill>
          <a:ln w="57150">
            <a:solidFill>
              <a:schemeClr val="accent5"/>
            </a:solidFill>
          </a:ln>
          <a:effectLst>
            <a:outerShdw blurRad="50800" dist="38100" dir="5400000" algn="t" rotWithShape="0">
              <a:prstClr val="black">
                <a:alpha val="40000"/>
              </a:prstClr>
            </a:outerShdw>
          </a:effectLst>
        </p:spPr>
        <p:txBody>
          <a:bodyPr wrap="square">
            <a:spAutoFit/>
          </a:bodyPr>
          <a:lstStyle/>
          <a:p>
            <a:pPr algn="ctr"/>
            <a:r>
              <a:rPr lang="en-US" sz="1400" b="1" dirty="0">
                <a:solidFill>
                  <a:schemeClr val="accent5"/>
                </a:solidFill>
              </a:rPr>
              <a:t>According to the Assessment:</a:t>
            </a:r>
          </a:p>
          <a:p>
            <a:pPr algn="ctr"/>
            <a:r>
              <a:rPr lang="en-US" sz="1400" b="1" dirty="0">
                <a:solidFill>
                  <a:schemeClr val="accent5"/>
                </a:solidFill>
              </a:rPr>
              <a:t>My #1, #2 = </a:t>
            </a:r>
            <a:br>
              <a:rPr lang="en-US" sz="1400" b="1" dirty="0">
                <a:solidFill>
                  <a:schemeClr val="accent5"/>
                </a:solidFill>
              </a:rPr>
            </a:br>
            <a:r>
              <a:rPr lang="en-US" sz="1400" b="1" dirty="0">
                <a:solidFill>
                  <a:schemeClr val="accent5"/>
                </a:solidFill>
                <a:highlight>
                  <a:srgbClr val="FFFF00"/>
                </a:highlight>
              </a:rPr>
              <a:t>Most Interested</a:t>
            </a:r>
          </a:p>
        </p:txBody>
      </p:sp>
      <p:sp>
        <p:nvSpPr>
          <p:cNvPr id="26" name="TextBox 25">
            <a:extLst>
              <a:ext uri="{FF2B5EF4-FFF2-40B4-BE49-F238E27FC236}">
                <a16:creationId xmlns:a16="http://schemas.microsoft.com/office/drawing/2014/main" id="{03426406-C811-4A4D-B270-002D4F10A1FA}"/>
              </a:ext>
            </a:extLst>
          </p:cNvPr>
          <p:cNvSpPr txBox="1"/>
          <p:nvPr/>
        </p:nvSpPr>
        <p:spPr>
          <a:xfrm>
            <a:off x="629529" y="5950037"/>
            <a:ext cx="7144042" cy="814181"/>
          </a:xfrm>
          <a:prstGeom prst="rect">
            <a:avLst/>
          </a:prstGeom>
          <a:solidFill>
            <a:schemeClr val="bg1"/>
          </a:solidFill>
        </p:spPr>
        <p:txBody>
          <a:bodyPr wrap="square" rtlCol="0">
            <a:spAutoFit/>
          </a:bodyPr>
          <a:lstStyle/>
          <a:p>
            <a:endParaRPr lang="en-US" dirty="0"/>
          </a:p>
        </p:txBody>
      </p:sp>
      <p:sp>
        <p:nvSpPr>
          <p:cNvPr id="25" name="Text Box 10">
            <a:extLst>
              <a:ext uri="{FF2B5EF4-FFF2-40B4-BE49-F238E27FC236}">
                <a16:creationId xmlns:a16="http://schemas.microsoft.com/office/drawing/2014/main" id="{38D7A133-8A73-4BD5-8536-6AE2EFA1D294}"/>
              </a:ext>
            </a:extLst>
          </p:cNvPr>
          <p:cNvSpPr txBox="1">
            <a:spLocks noChangeArrowheads="1"/>
          </p:cNvSpPr>
          <p:nvPr/>
        </p:nvSpPr>
        <p:spPr bwMode="auto">
          <a:xfrm>
            <a:off x="0" y="3576854"/>
            <a:ext cx="2398437" cy="914090"/>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ALTRUISTIC/SERVICE/ </a:t>
            </a:r>
            <a:b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HELPING OTHERS:</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Generous helper,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remove pain.</a:t>
            </a:r>
            <a:endParaRPr lang="en-US" altLang="en-US" sz="3200" dirty="0">
              <a:solidFill>
                <a:schemeClr val="bg1"/>
              </a:solidFill>
              <a:latin typeface="Arial" panose="020B0604020202020204" pitchFamily="34" charset="0"/>
            </a:endParaRPr>
          </a:p>
        </p:txBody>
      </p:sp>
      <p:sp>
        <p:nvSpPr>
          <p:cNvPr id="27" name="TextBox 26">
            <a:extLst>
              <a:ext uri="{FF2B5EF4-FFF2-40B4-BE49-F238E27FC236}">
                <a16:creationId xmlns:a16="http://schemas.microsoft.com/office/drawing/2014/main" id="{D48D3DC2-24D2-4DC9-B90C-8160020B9D25}"/>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34" name="Text Box 8">
            <a:extLst>
              <a:ext uri="{FF2B5EF4-FFF2-40B4-BE49-F238E27FC236}">
                <a16:creationId xmlns:a16="http://schemas.microsoft.com/office/drawing/2014/main" id="{3296A553-581B-42BA-B0D0-0C83538989CF}"/>
              </a:ext>
            </a:extLst>
          </p:cNvPr>
          <p:cNvSpPr txBox="1">
            <a:spLocks noChangeArrowheads="1"/>
          </p:cNvSpPr>
          <p:nvPr/>
        </p:nvSpPr>
        <p:spPr bwMode="auto">
          <a:xfrm>
            <a:off x="9055356" y="3329253"/>
            <a:ext cx="1802234" cy="914090"/>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BUSINESS PERSON: R.O.I.: </a:t>
            </a: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Money, Reduce waste</a:t>
            </a:r>
            <a:r>
              <a:rPr lang="en-US" altLang="en-US" sz="1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t>
            </a:r>
            <a:endParaRPr lang="en-US" altLang="en-US"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9B805FAF-21E6-4119-A541-FF8E48ADA0D2}"/>
              </a:ext>
            </a:extLst>
          </p:cNvPr>
          <p:cNvPicPr>
            <a:picLocks noChangeAspect="1"/>
          </p:cNvPicPr>
          <p:nvPr/>
        </p:nvPicPr>
        <p:blipFill>
          <a:blip r:embed="rId3"/>
          <a:stretch>
            <a:fillRect/>
          </a:stretch>
        </p:blipFill>
        <p:spPr>
          <a:xfrm>
            <a:off x="2634608" y="1299996"/>
            <a:ext cx="5920683" cy="5297811"/>
          </a:xfrm>
          <a:prstGeom prst="rect">
            <a:avLst/>
          </a:prstGeom>
        </p:spPr>
      </p:pic>
      <p:sp>
        <p:nvSpPr>
          <p:cNvPr id="2" name="Oval 1">
            <a:extLst>
              <a:ext uri="{FF2B5EF4-FFF2-40B4-BE49-F238E27FC236}">
                <a16:creationId xmlns:a16="http://schemas.microsoft.com/office/drawing/2014/main" id="{77BF992F-E12B-4D35-BE14-120DE04D7B92}"/>
              </a:ext>
            </a:extLst>
          </p:cNvPr>
          <p:cNvSpPr/>
          <p:nvPr/>
        </p:nvSpPr>
        <p:spPr>
          <a:xfrm>
            <a:off x="4607948" y="3074563"/>
            <a:ext cx="1771627" cy="16080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7">
            <a:extLst>
              <a:ext uri="{FF2B5EF4-FFF2-40B4-BE49-F238E27FC236}">
                <a16:creationId xmlns:a16="http://schemas.microsoft.com/office/drawing/2014/main" id="{9FA0826E-A721-4491-9674-C17BFF831B33}"/>
              </a:ext>
            </a:extLst>
          </p:cNvPr>
          <p:cNvSpPr txBox="1">
            <a:spLocks noChangeArrowheads="1"/>
          </p:cNvSpPr>
          <p:nvPr/>
        </p:nvSpPr>
        <p:spPr bwMode="auto">
          <a:xfrm>
            <a:off x="8001215" y="1050193"/>
            <a:ext cx="2455854" cy="698806"/>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LEARNER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Always Questioning, </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High Product Knowledge.</a:t>
            </a:r>
            <a:endParaRPr lang="en-US" altLang="en-US" sz="3200" dirty="0">
              <a:solidFill>
                <a:schemeClr val="bg1"/>
              </a:solidFill>
              <a:latin typeface="Century Gothic" panose="020B0502020202020204" pitchFamily="34" charset="0"/>
            </a:endParaRPr>
          </a:p>
        </p:txBody>
      </p:sp>
      <p:sp>
        <p:nvSpPr>
          <p:cNvPr id="36" name="Text Box 9">
            <a:extLst>
              <a:ext uri="{FF2B5EF4-FFF2-40B4-BE49-F238E27FC236}">
                <a16:creationId xmlns:a16="http://schemas.microsoft.com/office/drawing/2014/main" id="{71A5E4F8-7F0E-4536-8DDD-A580952BB72C}"/>
              </a:ext>
            </a:extLst>
          </p:cNvPr>
          <p:cNvSpPr txBox="1">
            <a:spLocks noChangeArrowheads="1"/>
          </p:cNvSpPr>
          <p:nvPr/>
        </p:nvSpPr>
        <p:spPr bwMode="auto">
          <a:xfrm>
            <a:off x="8493255" y="5944224"/>
            <a:ext cx="2021607" cy="698806"/>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POWER PLAYER: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cs typeface="Arial" panose="020B0604020202020204" pitchFamily="34" charset="0"/>
              </a:rPr>
              <a:t>Leading, advancing, influence.</a:t>
            </a:r>
            <a:endParaRPr lang="en-US" altLang="en-US" sz="3200" dirty="0">
              <a:solidFill>
                <a:schemeClr val="bg1"/>
              </a:solidFill>
              <a:latin typeface="Century Gothic" panose="020B0502020202020204" pitchFamily="34" charset="0"/>
            </a:endParaRPr>
          </a:p>
        </p:txBody>
      </p:sp>
      <p:sp>
        <p:nvSpPr>
          <p:cNvPr id="39" name="TextBox 38">
            <a:extLst>
              <a:ext uri="{FF2B5EF4-FFF2-40B4-BE49-F238E27FC236}">
                <a16:creationId xmlns:a16="http://schemas.microsoft.com/office/drawing/2014/main" id="{F1F6DA0D-6042-4375-87E7-0804AE1CEFF9}"/>
              </a:ext>
            </a:extLst>
          </p:cNvPr>
          <p:cNvSpPr txBox="1"/>
          <p:nvPr/>
        </p:nvSpPr>
        <p:spPr>
          <a:xfrm>
            <a:off x="4982004" y="1866520"/>
            <a:ext cx="520282" cy="379141"/>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#1 </a:t>
            </a:r>
          </a:p>
        </p:txBody>
      </p:sp>
      <p:sp>
        <p:nvSpPr>
          <p:cNvPr id="40" name="TextBox 39">
            <a:extLst>
              <a:ext uri="{FF2B5EF4-FFF2-40B4-BE49-F238E27FC236}">
                <a16:creationId xmlns:a16="http://schemas.microsoft.com/office/drawing/2014/main" id="{6027FB16-94AC-4A88-B46D-3B334676152D}"/>
              </a:ext>
            </a:extLst>
          </p:cNvPr>
          <p:cNvSpPr txBox="1"/>
          <p:nvPr/>
        </p:nvSpPr>
        <p:spPr>
          <a:xfrm>
            <a:off x="4982004" y="2352391"/>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#2 </a:t>
            </a:r>
          </a:p>
        </p:txBody>
      </p:sp>
      <p:sp>
        <p:nvSpPr>
          <p:cNvPr id="41" name="Text Box 11">
            <a:extLst>
              <a:ext uri="{FF2B5EF4-FFF2-40B4-BE49-F238E27FC236}">
                <a16:creationId xmlns:a16="http://schemas.microsoft.com/office/drawing/2014/main" id="{C7A631B2-3B00-4A82-9448-A01AB187FD92}"/>
              </a:ext>
            </a:extLst>
          </p:cNvPr>
          <p:cNvSpPr txBox="1">
            <a:spLocks noChangeArrowheads="1"/>
          </p:cNvSpPr>
          <p:nvPr/>
        </p:nvSpPr>
        <p:spPr bwMode="auto">
          <a:xfrm>
            <a:off x="1199218" y="995953"/>
            <a:ext cx="2384979" cy="914090"/>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PROCESS AND ORDER KEEPER: </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Follow and enforce rules, process, structure.</a:t>
            </a:r>
            <a:endParaRPr lang="en-US" altLang="en-US" sz="3200" dirty="0">
              <a:solidFill>
                <a:schemeClr val="bg1"/>
              </a:solidFill>
              <a:latin typeface="Arial" panose="020B0604020202020204" pitchFamily="34" charset="0"/>
            </a:endParaRPr>
          </a:p>
        </p:txBody>
      </p:sp>
      <p:sp>
        <p:nvSpPr>
          <p:cNvPr id="42" name="Text Box 6">
            <a:extLst>
              <a:ext uri="{FF2B5EF4-FFF2-40B4-BE49-F238E27FC236}">
                <a16:creationId xmlns:a16="http://schemas.microsoft.com/office/drawing/2014/main" id="{532E21EC-6C18-41DE-984F-A1A64F2958FF}"/>
              </a:ext>
            </a:extLst>
          </p:cNvPr>
          <p:cNvSpPr txBox="1">
            <a:spLocks noChangeArrowheads="1"/>
          </p:cNvSpPr>
          <p:nvPr/>
        </p:nvSpPr>
        <p:spPr bwMode="auto">
          <a:xfrm>
            <a:off x="1052669" y="5870336"/>
            <a:ext cx="2545853" cy="94486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BALANCE AND </a:t>
            </a:r>
          </a:p>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HARMONY SEEKER:</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Creativity, beauty,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harmony &amp; balance.</a:t>
            </a:r>
            <a:endParaRPr lang="en-US" altLang="en-US" sz="3200" dirty="0">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443FF95B-34ED-422B-B3D3-92F5582D48C2}"/>
              </a:ext>
            </a:extLst>
          </p:cNvPr>
          <p:cNvPicPr>
            <a:picLocks noChangeAspect="1"/>
          </p:cNvPicPr>
          <p:nvPr/>
        </p:nvPicPr>
        <p:blipFill>
          <a:blip r:embed="rId4"/>
          <a:stretch>
            <a:fillRect/>
          </a:stretch>
        </p:blipFill>
        <p:spPr>
          <a:xfrm>
            <a:off x="9956473" y="2018160"/>
            <a:ext cx="1802234" cy="1037794"/>
          </a:xfrm>
          <a:prstGeom prst="rect">
            <a:avLst/>
          </a:prstGeom>
        </p:spPr>
      </p:pic>
      <p:sp>
        <p:nvSpPr>
          <p:cNvPr id="3" name="TextBox 2">
            <a:extLst>
              <a:ext uri="{FF2B5EF4-FFF2-40B4-BE49-F238E27FC236}">
                <a16:creationId xmlns:a16="http://schemas.microsoft.com/office/drawing/2014/main" id="{DBFBF57B-AFB4-4637-A525-BCD7394B63E9}"/>
              </a:ext>
            </a:extLst>
          </p:cNvPr>
          <p:cNvSpPr txBox="1"/>
          <p:nvPr/>
        </p:nvSpPr>
        <p:spPr>
          <a:xfrm>
            <a:off x="9956473" y="2018160"/>
            <a:ext cx="1802234" cy="1037794"/>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6A6AD34F-6D43-731D-2AE8-2C75052D9650}"/>
              </a:ext>
            </a:extLst>
          </p:cNvPr>
          <p:cNvSpPr txBox="1"/>
          <p:nvPr/>
        </p:nvSpPr>
        <p:spPr>
          <a:xfrm>
            <a:off x="4189446" y="1057269"/>
            <a:ext cx="3872607" cy="2677656"/>
          </a:xfrm>
          <a:prstGeom prst="rect">
            <a:avLst/>
          </a:prstGeom>
          <a:solidFill>
            <a:schemeClr val="bg1"/>
          </a:solidFill>
        </p:spPr>
        <p:txBody>
          <a:bodyPr wrap="square" rtlCol="0">
            <a:spAutoFit/>
          </a:bodyPr>
          <a:lstStyle/>
          <a:p>
            <a:pPr algn="ctr"/>
            <a:r>
              <a:rPr lang="en-US" sz="2400" dirty="0">
                <a:solidFill>
                  <a:schemeClr val="tx2"/>
                </a:solidFill>
                <a:highlight>
                  <a:srgbClr val="FFFF00"/>
                </a:highlight>
              </a:rPr>
              <a:t>FACILITATOR NOTE: Insert this team’s motivator wheel onto this page. Notice that we’ve covered up the info on the #6 – that is covered on the next page</a:t>
            </a:r>
          </a:p>
        </p:txBody>
      </p:sp>
    </p:spTree>
    <p:extLst>
      <p:ext uri="{BB962C8B-B14F-4D97-AF65-F5344CB8AC3E}">
        <p14:creationId xmlns:p14="http://schemas.microsoft.com/office/powerpoint/2010/main" val="1038999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6007" y="-129028"/>
            <a:ext cx="12192000" cy="1325563"/>
          </a:xfrm>
        </p:spPr>
        <p:txBody>
          <a:bodyPr/>
          <a:lstStyle/>
          <a:p>
            <a:pPr algn="ctr"/>
            <a:r>
              <a:rPr lang="en-US" dirty="0"/>
              <a:t>Workplace Motivators: #6</a:t>
            </a:r>
          </a:p>
        </p:txBody>
      </p:sp>
      <p:sp>
        <p:nvSpPr>
          <p:cNvPr id="19" name="Rectangle 18">
            <a:extLst>
              <a:ext uri="{FF2B5EF4-FFF2-40B4-BE49-F238E27FC236}">
                <a16:creationId xmlns:a16="http://schemas.microsoft.com/office/drawing/2014/main" id="{54945876-F192-BC4F-BE4A-97C10510D821}"/>
              </a:ext>
            </a:extLst>
          </p:cNvPr>
          <p:cNvSpPr/>
          <p:nvPr/>
        </p:nvSpPr>
        <p:spPr>
          <a:xfrm>
            <a:off x="9869710" y="4665836"/>
            <a:ext cx="1975760" cy="954107"/>
          </a:xfrm>
          <a:prstGeom prst="rect">
            <a:avLst/>
          </a:prstGeom>
          <a:solidFill>
            <a:schemeClr val="bg1"/>
          </a:solidFill>
          <a:ln w="57150">
            <a:solidFill>
              <a:schemeClr val="accent5"/>
            </a:solidFill>
          </a:ln>
          <a:effectLst>
            <a:outerShdw blurRad="50800" dist="38100" dir="5400000" algn="t" rotWithShape="0">
              <a:prstClr val="black">
                <a:alpha val="40000"/>
              </a:prstClr>
            </a:outerShdw>
          </a:effectLst>
        </p:spPr>
        <p:txBody>
          <a:bodyPr wrap="square">
            <a:spAutoFit/>
          </a:bodyPr>
          <a:lstStyle/>
          <a:p>
            <a:pPr algn="ctr"/>
            <a:r>
              <a:rPr lang="en-US" sz="1400" b="1" dirty="0">
                <a:solidFill>
                  <a:schemeClr val="accent5"/>
                </a:solidFill>
              </a:rPr>
              <a:t>According to the Assessment:</a:t>
            </a:r>
          </a:p>
          <a:p>
            <a:pPr algn="ctr"/>
            <a:r>
              <a:rPr lang="en-US" sz="1400" b="1" dirty="0">
                <a:solidFill>
                  <a:schemeClr val="accent5"/>
                </a:solidFill>
              </a:rPr>
              <a:t>My #6= </a:t>
            </a:r>
            <a:br>
              <a:rPr lang="en-US" sz="1400" b="1" dirty="0">
                <a:solidFill>
                  <a:schemeClr val="accent5"/>
                </a:solidFill>
              </a:rPr>
            </a:br>
            <a:r>
              <a:rPr lang="en-US" sz="1400" b="1" dirty="0">
                <a:solidFill>
                  <a:schemeClr val="accent5"/>
                </a:solidFill>
                <a:highlight>
                  <a:srgbClr val="FFFF00"/>
                </a:highlight>
              </a:rPr>
              <a:t>Least Interested</a:t>
            </a:r>
          </a:p>
        </p:txBody>
      </p:sp>
      <p:sp>
        <p:nvSpPr>
          <p:cNvPr id="26" name="TextBox 25">
            <a:extLst>
              <a:ext uri="{FF2B5EF4-FFF2-40B4-BE49-F238E27FC236}">
                <a16:creationId xmlns:a16="http://schemas.microsoft.com/office/drawing/2014/main" id="{03426406-C811-4A4D-B270-002D4F10A1FA}"/>
              </a:ext>
            </a:extLst>
          </p:cNvPr>
          <p:cNvSpPr txBox="1"/>
          <p:nvPr/>
        </p:nvSpPr>
        <p:spPr>
          <a:xfrm>
            <a:off x="629529" y="5950037"/>
            <a:ext cx="7144042" cy="814181"/>
          </a:xfrm>
          <a:prstGeom prst="rect">
            <a:avLst/>
          </a:prstGeom>
          <a:solidFill>
            <a:schemeClr val="bg1"/>
          </a:solidFill>
        </p:spPr>
        <p:txBody>
          <a:bodyPr wrap="square" rtlCol="0">
            <a:spAutoFit/>
          </a:bodyPr>
          <a:lstStyle/>
          <a:p>
            <a:endParaRPr lang="en-US" dirty="0"/>
          </a:p>
        </p:txBody>
      </p:sp>
      <p:sp>
        <p:nvSpPr>
          <p:cNvPr id="25" name="Text Box 10">
            <a:extLst>
              <a:ext uri="{FF2B5EF4-FFF2-40B4-BE49-F238E27FC236}">
                <a16:creationId xmlns:a16="http://schemas.microsoft.com/office/drawing/2014/main" id="{38D7A133-8A73-4BD5-8536-6AE2EFA1D294}"/>
              </a:ext>
            </a:extLst>
          </p:cNvPr>
          <p:cNvSpPr txBox="1">
            <a:spLocks noChangeArrowheads="1"/>
          </p:cNvSpPr>
          <p:nvPr/>
        </p:nvSpPr>
        <p:spPr bwMode="auto">
          <a:xfrm>
            <a:off x="0" y="3576854"/>
            <a:ext cx="2398437" cy="914090"/>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ALTRUISTIC/SERVICE/ </a:t>
            </a:r>
            <a:b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HELPING OTHERS:</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Generous helper,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remove pain.</a:t>
            </a:r>
            <a:endParaRPr lang="en-US" altLang="en-US" sz="3200" dirty="0">
              <a:solidFill>
                <a:schemeClr val="bg1"/>
              </a:solidFill>
              <a:latin typeface="Arial" panose="020B0604020202020204" pitchFamily="34" charset="0"/>
            </a:endParaRPr>
          </a:p>
        </p:txBody>
      </p:sp>
      <p:sp>
        <p:nvSpPr>
          <p:cNvPr id="27" name="TextBox 26">
            <a:extLst>
              <a:ext uri="{FF2B5EF4-FFF2-40B4-BE49-F238E27FC236}">
                <a16:creationId xmlns:a16="http://schemas.microsoft.com/office/drawing/2014/main" id="{D48D3DC2-24D2-4DC9-B90C-8160020B9D25}"/>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34" name="Text Box 8">
            <a:extLst>
              <a:ext uri="{FF2B5EF4-FFF2-40B4-BE49-F238E27FC236}">
                <a16:creationId xmlns:a16="http://schemas.microsoft.com/office/drawing/2014/main" id="{3296A553-581B-42BA-B0D0-0C83538989CF}"/>
              </a:ext>
            </a:extLst>
          </p:cNvPr>
          <p:cNvSpPr txBox="1">
            <a:spLocks noChangeArrowheads="1"/>
          </p:cNvSpPr>
          <p:nvPr/>
        </p:nvSpPr>
        <p:spPr bwMode="auto">
          <a:xfrm>
            <a:off x="9055356" y="3329253"/>
            <a:ext cx="1802234" cy="914090"/>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BUSINESS PERSON: R.O.I.: </a:t>
            </a: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Money, Reduce waste</a:t>
            </a:r>
            <a:r>
              <a:rPr lang="en-US" altLang="en-US" sz="1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t>
            </a:r>
            <a:endParaRPr lang="en-US" altLang="en-US" dirty="0">
              <a:solidFill>
                <a:schemeClr val="bg1"/>
              </a:solidFill>
              <a:latin typeface="Century Gothic" panose="020B0502020202020204" pitchFamily="34" charset="0"/>
            </a:endParaRPr>
          </a:p>
        </p:txBody>
      </p:sp>
      <p:pic>
        <p:nvPicPr>
          <p:cNvPr id="24" name="Picture 23">
            <a:extLst>
              <a:ext uri="{FF2B5EF4-FFF2-40B4-BE49-F238E27FC236}">
                <a16:creationId xmlns:a16="http://schemas.microsoft.com/office/drawing/2014/main" id="{78421086-D1AC-4E92-8EBB-E402ADB00BA2}"/>
              </a:ext>
            </a:extLst>
          </p:cNvPr>
          <p:cNvPicPr>
            <a:picLocks noChangeAspect="1"/>
          </p:cNvPicPr>
          <p:nvPr/>
        </p:nvPicPr>
        <p:blipFill>
          <a:blip r:embed="rId3"/>
          <a:stretch>
            <a:fillRect/>
          </a:stretch>
        </p:blipFill>
        <p:spPr>
          <a:xfrm>
            <a:off x="2836028" y="1355168"/>
            <a:ext cx="5920683" cy="5297811"/>
          </a:xfrm>
          <a:prstGeom prst="rect">
            <a:avLst/>
          </a:prstGeom>
        </p:spPr>
      </p:pic>
      <p:sp>
        <p:nvSpPr>
          <p:cNvPr id="38" name="Text Box 9">
            <a:extLst>
              <a:ext uri="{FF2B5EF4-FFF2-40B4-BE49-F238E27FC236}">
                <a16:creationId xmlns:a16="http://schemas.microsoft.com/office/drawing/2014/main" id="{DAB65A88-4E9D-44A9-A82D-0C55FF99D598}"/>
              </a:ext>
            </a:extLst>
          </p:cNvPr>
          <p:cNvSpPr txBox="1">
            <a:spLocks noChangeArrowheads="1"/>
          </p:cNvSpPr>
          <p:nvPr/>
        </p:nvSpPr>
        <p:spPr bwMode="auto">
          <a:xfrm>
            <a:off x="8835983" y="6007724"/>
            <a:ext cx="2021607" cy="698806"/>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POWER PLAYER: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cs typeface="Arial" panose="020B0604020202020204" pitchFamily="34" charset="0"/>
              </a:rPr>
              <a:t>Leading, advancing, influence.</a:t>
            </a:r>
            <a:endParaRPr lang="en-US" altLang="en-US" sz="3200" dirty="0">
              <a:solidFill>
                <a:schemeClr val="bg1"/>
              </a:solidFill>
              <a:latin typeface="Century Gothic" panose="020B0502020202020204" pitchFamily="34" charset="0"/>
            </a:endParaRPr>
          </a:p>
        </p:txBody>
      </p:sp>
      <p:sp>
        <p:nvSpPr>
          <p:cNvPr id="40" name="Text Box 7">
            <a:extLst>
              <a:ext uri="{FF2B5EF4-FFF2-40B4-BE49-F238E27FC236}">
                <a16:creationId xmlns:a16="http://schemas.microsoft.com/office/drawing/2014/main" id="{5BCBDA4C-ECEB-4290-8CE6-F7B91FC01D27}"/>
              </a:ext>
            </a:extLst>
          </p:cNvPr>
          <p:cNvSpPr txBox="1">
            <a:spLocks noChangeArrowheads="1"/>
          </p:cNvSpPr>
          <p:nvPr/>
        </p:nvSpPr>
        <p:spPr bwMode="auto">
          <a:xfrm>
            <a:off x="8001215" y="1050193"/>
            <a:ext cx="2455854" cy="698806"/>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LEARNER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Always Questioning, </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High Product Knowledge.</a:t>
            </a:r>
            <a:endParaRPr lang="en-US" altLang="en-US" sz="3200" dirty="0">
              <a:solidFill>
                <a:schemeClr val="bg1"/>
              </a:solidFill>
              <a:latin typeface="Century Gothic" panose="020B0502020202020204" pitchFamily="34" charset="0"/>
            </a:endParaRPr>
          </a:p>
        </p:txBody>
      </p:sp>
      <p:sp>
        <p:nvSpPr>
          <p:cNvPr id="41" name="Text Box 11">
            <a:extLst>
              <a:ext uri="{FF2B5EF4-FFF2-40B4-BE49-F238E27FC236}">
                <a16:creationId xmlns:a16="http://schemas.microsoft.com/office/drawing/2014/main" id="{1D2D2C02-8D86-48C8-846E-1AF5B22972F2}"/>
              </a:ext>
            </a:extLst>
          </p:cNvPr>
          <p:cNvSpPr txBox="1">
            <a:spLocks noChangeArrowheads="1"/>
          </p:cNvSpPr>
          <p:nvPr/>
        </p:nvSpPr>
        <p:spPr bwMode="auto">
          <a:xfrm>
            <a:off x="1199218" y="995953"/>
            <a:ext cx="2384979" cy="914090"/>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PROCESS AND ORDER KEEPER: </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Follow and enforce rules, process, structure.</a:t>
            </a:r>
            <a:endParaRPr lang="en-US" altLang="en-US" sz="3200" dirty="0">
              <a:solidFill>
                <a:schemeClr val="bg1"/>
              </a:solidFill>
              <a:latin typeface="Arial" panose="020B0604020202020204" pitchFamily="34" charset="0"/>
            </a:endParaRPr>
          </a:p>
        </p:txBody>
      </p:sp>
      <p:sp>
        <p:nvSpPr>
          <p:cNvPr id="42" name="Text Box 6">
            <a:extLst>
              <a:ext uri="{FF2B5EF4-FFF2-40B4-BE49-F238E27FC236}">
                <a16:creationId xmlns:a16="http://schemas.microsoft.com/office/drawing/2014/main" id="{743EEAC4-0C33-4AF6-8015-75811C971F74}"/>
              </a:ext>
            </a:extLst>
          </p:cNvPr>
          <p:cNvSpPr txBox="1">
            <a:spLocks noChangeArrowheads="1"/>
          </p:cNvSpPr>
          <p:nvPr/>
        </p:nvSpPr>
        <p:spPr bwMode="auto">
          <a:xfrm>
            <a:off x="1052669" y="5895736"/>
            <a:ext cx="2545853" cy="94486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BALANCE AND </a:t>
            </a:r>
          </a:p>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HARMONY SEEKER:</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Creativity, beauty,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harmony &amp; balance.</a:t>
            </a:r>
            <a:endParaRPr lang="en-US" altLang="en-US" sz="3200" dirty="0">
              <a:solidFill>
                <a:schemeClr val="bg1"/>
              </a:solidFill>
              <a:latin typeface="Arial" panose="020B0604020202020204" pitchFamily="34" charset="0"/>
            </a:endParaRPr>
          </a:p>
        </p:txBody>
      </p:sp>
      <p:sp>
        <p:nvSpPr>
          <p:cNvPr id="43" name="TextBox 42">
            <a:extLst>
              <a:ext uri="{FF2B5EF4-FFF2-40B4-BE49-F238E27FC236}">
                <a16:creationId xmlns:a16="http://schemas.microsoft.com/office/drawing/2014/main" id="{2A3FBC5A-FC7A-4C19-92BA-64AEFA8FBC70}"/>
              </a:ext>
            </a:extLst>
          </p:cNvPr>
          <p:cNvSpPr txBox="1"/>
          <p:nvPr/>
        </p:nvSpPr>
        <p:spPr>
          <a:xfrm>
            <a:off x="5783670" y="3329469"/>
            <a:ext cx="501774"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#6 </a:t>
            </a:r>
          </a:p>
        </p:txBody>
      </p:sp>
      <p:pic>
        <p:nvPicPr>
          <p:cNvPr id="21" name="Picture 20">
            <a:extLst>
              <a:ext uri="{FF2B5EF4-FFF2-40B4-BE49-F238E27FC236}">
                <a16:creationId xmlns:a16="http://schemas.microsoft.com/office/drawing/2014/main" id="{C453023D-7D0A-4837-ACA5-F63305415610}"/>
              </a:ext>
            </a:extLst>
          </p:cNvPr>
          <p:cNvPicPr>
            <a:picLocks noChangeAspect="1"/>
          </p:cNvPicPr>
          <p:nvPr/>
        </p:nvPicPr>
        <p:blipFill>
          <a:blip r:embed="rId4"/>
          <a:stretch>
            <a:fillRect/>
          </a:stretch>
        </p:blipFill>
        <p:spPr>
          <a:xfrm>
            <a:off x="9956473" y="2018160"/>
            <a:ext cx="1802234" cy="1037794"/>
          </a:xfrm>
          <a:prstGeom prst="rect">
            <a:avLst/>
          </a:prstGeom>
        </p:spPr>
      </p:pic>
      <p:sp>
        <p:nvSpPr>
          <p:cNvPr id="20" name="TextBox 19">
            <a:extLst>
              <a:ext uri="{FF2B5EF4-FFF2-40B4-BE49-F238E27FC236}">
                <a16:creationId xmlns:a16="http://schemas.microsoft.com/office/drawing/2014/main" id="{29FF5A5B-8873-4106-A5A1-C49E772F79D1}"/>
              </a:ext>
            </a:extLst>
          </p:cNvPr>
          <p:cNvSpPr txBox="1"/>
          <p:nvPr/>
        </p:nvSpPr>
        <p:spPr>
          <a:xfrm>
            <a:off x="10017835" y="2049754"/>
            <a:ext cx="1802234" cy="1037794"/>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40DE445F-985B-A4F1-1950-028A7DC80BC9}"/>
              </a:ext>
            </a:extLst>
          </p:cNvPr>
          <p:cNvSpPr txBox="1"/>
          <p:nvPr/>
        </p:nvSpPr>
        <p:spPr>
          <a:xfrm>
            <a:off x="4365579" y="282659"/>
            <a:ext cx="2944673" cy="1938992"/>
          </a:xfrm>
          <a:prstGeom prst="rect">
            <a:avLst/>
          </a:prstGeom>
          <a:solidFill>
            <a:schemeClr val="bg1"/>
          </a:solidFill>
        </p:spPr>
        <p:txBody>
          <a:bodyPr wrap="square" rtlCol="0">
            <a:spAutoFit/>
          </a:bodyPr>
          <a:lstStyle/>
          <a:p>
            <a:pPr algn="ctr"/>
            <a:r>
              <a:rPr lang="en-US" sz="2000" dirty="0">
                <a:solidFill>
                  <a:schemeClr val="tx2"/>
                </a:solidFill>
                <a:highlight>
                  <a:srgbClr val="FFFF00"/>
                </a:highlight>
              </a:rPr>
              <a:t>FACILITATOR NOTE – insert the team wheel here too,  this slide is for discussing the summary of the team’s #6 </a:t>
            </a:r>
          </a:p>
        </p:txBody>
      </p:sp>
    </p:spTree>
    <p:extLst>
      <p:ext uri="{BB962C8B-B14F-4D97-AF65-F5344CB8AC3E}">
        <p14:creationId xmlns:p14="http://schemas.microsoft.com/office/powerpoint/2010/main" val="73866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loud shaped speech balloon on white background stock video  1370314464">
            <a:extLst>
              <a:ext uri="{FF2B5EF4-FFF2-40B4-BE49-F238E27FC236}">
                <a16:creationId xmlns:a16="http://schemas.microsoft.com/office/drawing/2014/main" id="{EF0F31F0-E9FE-A818-B476-AB6506555B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8384" y="1104375"/>
            <a:ext cx="9357064" cy="44449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2DBC81-ABC2-B157-790C-41C638EBE25C}"/>
              </a:ext>
            </a:extLst>
          </p:cNvPr>
          <p:cNvSpPr txBox="1"/>
          <p:nvPr/>
        </p:nvSpPr>
        <p:spPr>
          <a:xfrm>
            <a:off x="3819970" y="2281349"/>
            <a:ext cx="4443813" cy="954107"/>
          </a:xfrm>
          <a:prstGeom prst="rect">
            <a:avLst/>
          </a:prstGeom>
          <a:noFill/>
        </p:spPr>
        <p:txBody>
          <a:bodyPr wrap="square">
            <a:spAutoFit/>
          </a:bodyPr>
          <a:lstStyle/>
          <a:p>
            <a:pPr algn="ctr"/>
            <a:r>
              <a:rPr lang="en-US" sz="2800" i="1" dirty="0"/>
              <a:t>“You’d be perfect,</a:t>
            </a:r>
            <a:br>
              <a:rPr lang="en-US" sz="2800" i="1" dirty="0"/>
            </a:br>
            <a:r>
              <a:rPr lang="en-US" sz="2800" i="1" dirty="0"/>
              <a:t> if you were different …”</a:t>
            </a:r>
            <a:endParaRPr lang="en-US" sz="2800" dirty="0"/>
          </a:p>
        </p:txBody>
      </p:sp>
      <p:pic>
        <p:nvPicPr>
          <p:cNvPr id="7" name="Picture 15" descr="PIAV_wheel_chapman">
            <a:extLst>
              <a:ext uri="{FF2B5EF4-FFF2-40B4-BE49-F238E27FC236}">
                <a16:creationId xmlns:a16="http://schemas.microsoft.com/office/drawing/2014/main" id="{FBDCACE7-1122-7388-C204-4A722FB3C71C}"/>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4422821" y="3326842"/>
            <a:ext cx="1319894" cy="1176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1" descr="discwheel">
            <a:extLst>
              <a:ext uri="{FF2B5EF4-FFF2-40B4-BE49-F238E27FC236}">
                <a16:creationId xmlns:a16="http://schemas.microsoft.com/office/drawing/2014/main" id="{A7D0AACB-97D6-E9FE-9496-003F947C5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1876" y="3235456"/>
            <a:ext cx="1522564" cy="1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2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9CC98-A6D0-6C8A-8671-040E0CF8F67A}"/>
              </a:ext>
            </a:extLst>
          </p:cNvPr>
          <p:cNvPicPr>
            <a:picLocks noChangeAspect="1"/>
          </p:cNvPicPr>
          <p:nvPr/>
        </p:nvPicPr>
        <p:blipFill>
          <a:blip r:embed="rId2"/>
          <a:stretch>
            <a:fillRect/>
          </a:stretch>
        </p:blipFill>
        <p:spPr>
          <a:xfrm>
            <a:off x="653765" y="694864"/>
            <a:ext cx="10015671" cy="5787907"/>
          </a:xfrm>
          <a:prstGeom prst="rect">
            <a:avLst/>
          </a:prstGeom>
        </p:spPr>
      </p:pic>
      <p:pic>
        <p:nvPicPr>
          <p:cNvPr id="7" name="Picture 15" descr="PIAV_wheel_chapman">
            <a:extLst>
              <a:ext uri="{FF2B5EF4-FFF2-40B4-BE49-F238E27FC236}">
                <a16:creationId xmlns:a16="http://schemas.microsoft.com/office/drawing/2014/main" id="{FBDCACE7-1122-7388-C204-4A722FB3C71C}"/>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1630340" y="2477918"/>
            <a:ext cx="888617" cy="792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1" descr="discwheel">
            <a:extLst>
              <a:ext uri="{FF2B5EF4-FFF2-40B4-BE49-F238E27FC236}">
                <a16:creationId xmlns:a16="http://schemas.microsoft.com/office/drawing/2014/main" id="{A7D0AACB-97D6-E9FE-9496-003F947C5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7697" y="2477918"/>
            <a:ext cx="854662" cy="78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070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B705-0267-471D-9A7E-3CD79617E01A}"/>
              </a:ext>
            </a:extLst>
          </p:cNvPr>
          <p:cNvSpPr>
            <a:spLocks noGrp="1"/>
          </p:cNvSpPr>
          <p:nvPr>
            <p:ph type="title"/>
          </p:nvPr>
        </p:nvSpPr>
        <p:spPr>
          <a:xfrm>
            <a:off x="43070" y="130447"/>
            <a:ext cx="10515600" cy="1032081"/>
          </a:xfrm>
        </p:spPr>
        <p:txBody>
          <a:bodyPr/>
          <a:lstStyle/>
          <a:p>
            <a:r>
              <a:rPr lang="en-US" dirty="0"/>
              <a:t>Evolve Your View - See With New Eyes…</a:t>
            </a:r>
          </a:p>
        </p:txBody>
      </p:sp>
      <p:graphicFrame>
        <p:nvGraphicFramePr>
          <p:cNvPr id="4" name="Content Placeholder 3">
            <a:extLst>
              <a:ext uri="{FF2B5EF4-FFF2-40B4-BE49-F238E27FC236}">
                <a16:creationId xmlns:a16="http://schemas.microsoft.com/office/drawing/2014/main" id="{7A3046C4-9FDE-4238-BB65-E78CB040D027}"/>
              </a:ext>
            </a:extLst>
          </p:cNvPr>
          <p:cNvGraphicFramePr>
            <a:graphicFrameLocks noGrp="1"/>
          </p:cNvGraphicFramePr>
          <p:nvPr>
            <p:ph idx="1"/>
          </p:nvPr>
        </p:nvGraphicFramePr>
        <p:xfrm>
          <a:off x="838200" y="1065506"/>
          <a:ext cx="10515600" cy="416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0CF91329-03BB-4158-947E-58A7CCE74086}"/>
              </a:ext>
            </a:extLst>
          </p:cNvPr>
          <p:cNvSpPr txBox="1"/>
          <p:nvPr/>
        </p:nvSpPr>
        <p:spPr>
          <a:xfrm>
            <a:off x="4346713" y="940904"/>
            <a:ext cx="3525078" cy="3578087"/>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0747C132-32C0-4370-AB32-D0FFB6D7A899}"/>
              </a:ext>
            </a:extLst>
          </p:cNvPr>
          <p:cNvSpPr txBox="1"/>
          <p:nvPr/>
        </p:nvSpPr>
        <p:spPr>
          <a:xfrm>
            <a:off x="7705018" y="940903"/>
            <a:ext cx="3525078" cy="3578087"/>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1DEE2DC5-EE2C-140E-1779-998074C1C7A0}"/>
              </a:ext>
            </a:extLst>
          </p:cNvPr>
          <p:cNvPicPr>
            <a:picLocks noChangeAspect="1"/>
          </p:cNvPicPr>
          <p:nvPr/>
        </p:nvPicPr>
        <p:blipFill>
          <a:blip r:embed="rId8"/>
          <a:stretch>
            <a:fillRect/>
          </a:stretch>
        </p:blipFill>
        <p:spPr>
          <a:xfrm>
            <a:off x="10558670" y="5059727"/>
            <a:ext cx="1562318" cy="1714739"/>
          </a:xfrm>
          <a:prstGeom prst="rect">
            <a:avLst/>
          </a:prstGeom>
        </p:spPr>
      </p:pic>
      <p:pic>
        <p:nvPicPr>
          <p:cNvPr id="13" name="Picture 12">
            <a:extLst>
              <a:ext uri="{FF2B5EF4-FFF2-40B4-BE49-F238E27FC236}">
                <a16:creationId xmlns:a16="http://schemas.microsoft.com/office/drawing/2014/main" id="{30E5C531-EB07-7614-D302-29DE540CB619}"/>
              </a:ext>
            </a:extLst>
          </p:cNvPr>
          <p:cNvPicPr>
            <a:picLocks noChangeAspect="1"/>
          </p:cNvPicPr>
          <p:nvPr/>
        </p:nvPicPr>
        <p:blipFill>
          <a:blip r:embed="rId9"/>
          <a:stretch>
            <a:fillRect/>
          </a:stretch>
        </p:blipFill>
        <p:spPr>
          <a:xfrm>
            <a:off x="43070" y="3583473"/>
            <a:ext cx="3952609" cy="3144080"/>
          </a:xfrm>
          <a:prstGeom prst="rect">
            <a:avLst/>
          </a:prstGeom>
        </p:spPr>
      </p:pic>
      <p:sp>
        <p:nvSpPr>
          <p:cNvPr id="3" name="TextBox 2">
            <a:extLst>
              <a:ext uri="{FF2B5EF4-FFF2-40B4-BE49-F238E27FC236}">
                <a16:creationId xmlns:a16="http://schemas.microsoft.com/office/drawing/2014/main" id="{2D126EC8-3EAB-9DBB-91EB-505E1C1008CA}"/>
              </a:ext>
            </a:extLst>
          </p:cNvPr>
          <p:cNvSpPr txBox="1"/>
          <p:nvPr/>
        </p:nvSpPr>
        <p:spPr>
          <a:xfrm>
            <a:off x="1609344" y="4279392"/>
            <a:ext cx="1362456" cy="1200329"/>
          </a:xfrm>
          <a:prstGeom prst="rect">
            <a:avLst/>
          </a:prstGeom>
          <a:noFill/>
        </p:spPr>
        <p:txBody>
          <a:bodyPr wrap="square" rtlCol="0">
            <a:spAutoFit/>
          </a:bodyPr>
          <a:lstStyle/>
          <a:p>
            <a:r>
              <a:rPr lang="en-US" dirty="0">
                <a:highlight>
                  <a:srgbClr val="FFFF00"/>
                </a:highlight>
              </a:rPr>
              <a:t>INSERT TEAM WHEEL HERE</a:t>
            </a:r>
          </a:p>
        </p:txBody>
      </p:sp>
    </p:spTree>
    <p:extLst>
      <p:ext uri="{BB962C8B-B14F-4D97-AF65-F5344CB8AC3E}">
        <p14:creationId xmlns:p14="http://schemas.microsoft.com/office/powerpoint/2010/main" val="2947673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B705-0267-471D-9A7E-3CD79617E01A}"/>
              </a:ext>
            </a:extLst>
          </p:cNvPr>
          <p:cNvSpPr>
            <a:spLocks noGrp="1"/>
          </p:cNvSpPr>
          <p:nvPr>
            <p:ph type="title"/>
          </p:nvPr>
        </p:nvSpPr>
        <p:spPr>
          <a:xfrm>
            <a:off x="43070" y="130447"/>
            <a:ext cx="10515600" cy="1032081"/>
          </a:xfrm>
        </p:spPr>
        <p:txBody>
          <a:bodyPr/>
          <a:lstStyle/>
          <a:p>
            <a:r>
              <a:rPr lang="en-US" dirty="0"/>
              <a:t>Evolve - See With New Eyes…</a:t>
            </a:r>
          </a:p>
        </p:txBody>
      </p:sp>
      <p:graphicFrame>
        <p:nvGraphicFramePr>
          <p:cNvPr id="4" name="Content Placeholder 3">
            <a:extLst>
              <a:ext uri="{FF2B5EF4-FFF2-40B4-BE49-F238E27FC236}">
                <a16:creationId xmlns:a16="http://schemas.microsoft.com/office/drawing/2014/main" id="{7A3046C4-9FDE-4238-BB65-E78CB040D027}"/>
              </a:ext>
            </a:extLst>
          </p:cNvPr>
          <p:cNvGraphicFramePr>
            <a:graphicFrameLocks noGrp="1"/>
          </p:cNvGraphicFramePr>
          <p:nvPr>
            <p:ph idx="1"/>
          </p:nvPr>
        </p:nvGraphicFramePr>
        <p:xfrm>
          <a:off x="838200" y="1065506"/>
          <a:ext cx="10515600" cy="416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0747C132-32C0-4370-AB32-D0FFB6D7A899}"/>
              </a:ext>
            </a:extLst>
          </p:cNvPr>
          <p:cNvSpPr txBox="1"/>
          <p:nvPr/>
        </p:nvSpPr>
        <p:spPr>
          <a:xfrm>
            <a:off x="7705018" y="940903"/>
            <a:ext cx="3525078" cy="3578087"/>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1FFFA7D3-1212-61EA-1C33-535137CC07D0}"/>
              </a:ext>
            </a:extLst>
          </p:cNvPr>
          <p:cNvPicPr>
            <a:picLocks noChangeAspect="1"/>
          </p:cNvPicPr>
          <p:nvPr/>
        </p:nvPicPr>
        <p:blipFill>
          <a:blip r:embed="rId8"/>
          <a:stretch>
            <a:fillRect/>
          </a:stretch>
        </p:blipFill>
        <p:spPr>
          <a:xfrm>
            <a:off x="43070" y="3583473"/>
            <a:ext cx="3952609" cy="3144080"/>
          </a:xfrm>
          <a:prstGeom prst="rect">
            <a:avLst/>
          </a:prstGeom>
        </p:spPr>
      </p:pic>
      <p:sp>
        <p:nvSpPr>
          <p:cNvPr id="5" name="TextBox 4">
            <a:extLst>
              <a:ext uri="{FF2B5EF4-FFF2-40B4-BE49-F238E27FC236}">
                <a16:creationId xmlns:a16="http://schemas.microsoft.com/office/drawing/2014/main" id="{BDE2F282-C310-960B-4485-BBE67E901860}"/>
              </a:ext>
            </a:extLst>
          </p:cNvPr>
          <p:cNvSpPr txBox="1"/>
          <p:nvPr/>
        </p:nvSpPr>
        <p:spPr>
          <a:xfrm>
            <a:off x="1609344" y="4279392"/>
            <a:ext cx="1362456" cy="1200329"/>
          </a:xfrm>
          <a:prstGeom prst="rect">
            <a:avLst/>
          </a:prstGeom>
          <a:noFill/>
        </p:spPr>
        <p:txBody>
          <a:bodyPr wrap="square" rtlCol="0">
            <a:spAutoFit/>
          </a:bodyPr>
          <a:lstStyle/>
          <a:p>
            <a:r>
              <a:rPr lang="en-US" dirty="0">
                <a:highlight>
                  <a:srgbClr val="FFFF00"/>
                </a:highlight>
              </a:rPr>
              <a:t>INSERT TEAM WHEEL HERE</a:t>
            </a:r>
          </a:p>
        </p:txBody>
      </p:sp>
      <p:pic>
        <p:nvPicPr>
          <p:cNvPr id="6" name="Picture 5">
            <a:extLst>
              <a:ext uri="{FF2B5EF4-FFF2-40B4-BE49-F238E27FC236}">
                <a16:creationId xmlns:a16="http://schemas.microsoft.com/office/drawing/2014/main" id="{11F36D6C-B8DE-268C-7B83-87C748190931}"/>
              </a:ext>
            </a:extLst>
          </p:cNvPr>
          <p:cNvPicPr>
            <a:picLocks noChangeAspect="1"/>
          </p:cNvPicPr>
          <p:nvPr/>
        </p:nvPicPr>
        <p:blipFill>
          <a:blip r:embed="rId9"/>
          <a:stretch>
            <a:fillRect/>
          </a:stretch>
        </p:blipFill>
        <p:spPr>
          <a:xfrm>
            <a:off x="10558670" y="5059727"/>
            <a:ext cx="1562318" cy="1714739"/>
          </a:xfrm>
          <a:prstGeom prst="rect">
            <a:avLst/>
          </a:prstGeom>
        </p:spPr>
      </p:pic>
    </p:spTree>
    <p:extLst>
      <p:ext uri="{BB962C8B-B14F-4D97-AF65-F5344CB8AC3E}">
        <p14:creationId xmlns:p14="http://schemas.microsoft.com/office/powerpoint/2010/main" val="297473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88F4-4C2F-1492-BF41-9530626884F4}"/>
              </a:ext>
            </a:extLst>
          </p:cNvPr>
          <p:cNvSpPr>
            <a:spLocks noGrp="1"/>
          </p:cNvSpPr>
          <p:nvPr>
            <p:ph type="title"/>
          </p:nvPr>
        </p:nvSpPr>
        <p:spPr>
          <a:xfrm>
            <a:off x="0" y="224394"/>
            <a:ext cx="12676910" cy="1032081"/>
          </a:xfrm>
        </p:spPr>
        <p:txBody>
          <a:bodyPr>
            <a:normAutofit fontScale="90000"/>
          </a:bodyPr>
          <a:lstStyle/>
          <a:p>
            <a:pPr algn="ctr"/>
            <a:r>
              <a:rPr lang="en-US" b="1" dirty="0"/>
              <a:t>QUICK GROUP SHARE:</a:t>
            </a:r>
            <a:br>
              <a:rPr lang="en-US" b="1" dirty="0"/>
            </a:br>
            <a:r>
              <a:rPr lang="en-US" dirty="0"/>
              <a:t>What You Said and Felt After Reading Your Report…</a:t>
            </a:r>
          </a:p>
        </p:txBody>
      </p:sp>
      <p:sp>
        <p:nvSpPr>
          <p:cNvPr id="5" name="TextBox 4">
            <a:extLst>
              <a:ext uri="{FF2B5EF4-FFF2-40B4-BE49-F238E27FC236}">
                <a16:creationId xmlns:a16="http://schemas.microsoft.com/office/drawing/2014/main" id="{9A80A7CB-F852-341D-7719-5D01F37A4A3E}"/>
              </a:ext>
            </a:extLst>
          </p:cNvPr>
          <p:cNvSpPr txBox="1"/>
          <p:nvPr/>
        </p:nvSpPr>
        <p:spPr>
          <a:xfrm>
            <a:off x="9406065" y="5900219"/>
            <a:ext cx="2094914" cy="712511"/>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24FC039D-6ABC-F259-811D-B0C90D66DCBB}"/>
              </a:ext>
            </a:extLst>
          </p:cNvPr>
          <p:cNvSpPr txBox="1"/>
          <p:nvPr/>
        </p:nvSpPr>
        <p:spPr>
          <a:xfrm>
            <a:off x="9612999" y="5901161"/>
            <a:ext cx="2094914" cy="712511"/>
          </a:xfrm>
          <a:prstGeom prst="rect">
            <a:avLst/>
          </a:prstGeom>
          <a:solidFill>
            <a:schemeClr val="bg1"/>
          </a:solidFill>
        </p:spPr>
        <p:txBody>
          <a:bodyPr wrap="square" rtlCol="0">
            <a:spAutoFit/>
          </a:bodyPr>
          <a:lstStyle/>
          <a:p>
            <a:endParaRPr lang="en-US" dirty="0"/>
          </a:p>
        </p:txBody>
      </p:sp>
      <p:pic>
        <p:nvPicPr>
          <p:cNvPr id="2052" name="Picture 4" descr="The Business-Savvy Chief Human Resources Officer">
            <a:extLst>
              <a:ext uri="{FF2B5EF4-FFF2-40B4-BE49-F238E27FC236}">
                <a16:creationId xmlns:a16="http://schemas.microsoft.com/office/drawing/2014/main" id="{647D0F8E-1A82-4132-0F65-D8DF595D5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20" y="1309704"/>
            <a:ext cx="10581817" cy="532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89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B705-0267-471D-9A7E-3CD79617E01A}"/>
              </a:ext>
            </a:extLst>
          </p:cNvPr>
          <p:cNvSpPr>
            <a:spLocks noGrp="1"/>
          </p:cNvSpPr>
          <p:nvPr>
            <p:ph type="title"/>
          </p:nvPr>
        </p:nvSpPr>
        <p:spPr>
          <a:xfrm>
            <a:off x="43070" y="130447"/>
            <a:ext cx="10515600" cy="1032081"/>
          </a:xfrm>
        </p:spPr>
        <p:txBody>
          <a:bodyPr/>
          <a:lstStyle/>
          <a:p>
            <a:r>
              <a:rPr lang="en-US" dirty="0"/>
              <a:t>Evolve - See With New Eyes…</a:t>
            </a:r>
          </a:p>
        </p:txBody>
      </p:sp>
      <p:graphicFrame>
        <p:nvGraphicFramePr>
          <p:cNvPr id="4" name="Content Placeholder 3">
            <a:extLst>
              <a:ext uri="{FF2B5EF4-FFF2-40B4-BE49-F238E27FC236}">
                <a16:creationId xmlns:a16="http://schemas.microsoft.com/office/drawing/2014/main" id="{7A3046C4-9FDE-4238-BB65-E78CB040D027}"/>
              </a:ext>
            </a:extLst>
          </p:cNvPr>
          <p:cNvGraphicFramePr>
            <a:graphicFrameLocks noGrp="1"/>
          </p:cNvGraphicFramePr>
          <p:nvPr>
            <p:ph idx="1"/>
          </p:nvPr>
        </p:nvGraphicFramePr>
        <p:xfrm>
          <a:off x="838200" y="1065506"/>
          <a:ext cx="10515600" cy="416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188A234-E73B-8B07-748A-B8C5504BE384}"/>
              </a:ext>
            </a:extLst>
          </p:cNvPr>
          <p:cNvPicPr>
            <a:picLocks noChangeAspect="1"/>
          </p:cNvPicPr>
          <p:nvPr/>
        </p:nvPicPr>
        <p:blipFill>
          <a:blip r:embed="rId8"/>
          <a:stretch>
            <a:fillRect/>
          </a:stretch>
        </p:blipFill>
        <p:spPr>
          <a:xfrm>
            <a:off x="43070" y="3583473"/>
            <a:ext cx="3952609" cy="3144080"/>
          </a:xfrm>
          <a:prstGeom prst="rect">
            <a:avLst/>
          </a:prstGeom>
        </p:spPr>
      </p:pic>
      <p:sp>
        <p:nvSpPr>
          <p:cNvPr id="5" name="TextBox 4">
            <a:extLst>
              <a:ext uri="{FF2B5EF4-FFF2-40B4-BE49-F238E27FC236}">
                <a16:creationId xmlns:a16="http://schemas.microsoft.com/office/drawing/2014/main" id="{937C2511-FB4A-A44B-EC76-410E54F27408}"/>
              </a:ext>
            </a:extLst>
          </p:cNvPr>
          <p:cNvSpPr txBox="1"/>
          <p:nvPr/>
        </p:nvSpPr>
        <p:spPr>
          <a:xfrm>
            <a:off x="1609344" y="4279392"/>
            <a:ext cx="1362456" cy="1200329"/>
          </a:xfrm>
          <a:prstGeom prst="rect">
            <a:avLst/>
          </a:prstGeom>
          <a:noFill/>
        </p:spPr>
        <p:txBody>
          <a:bodyPr wrap="square" rtlCol="0">
            <a:spAutoFit/>
          </a:bodyPr>
          <a:lstStyle/>
          <a:p>
            <a:r>
              <a:rPr lang="en-US" dirty="0">
                <a:highlight>
                  <a:srgbClr val="FFFF00"/>
                </a:highlight>
              </a:rPr>
              <a:t>INSERT TEAM WHEEL HERE</a:t>
            </a:r>
          </a:p>
        </p:txBody>
      </p:sp>
      <p:pic>
        <p:nvPicPr>
          <p:cNvPr id="6" name="Picture 5">
            <a:extLst>
              <a:ext uri="{FF2B5EF4-FFF2-40B4-BE49-F238E27FC236}">
                <a16:creationId xmlns:a16="http://schemas.microsoft.com/office/drawing/2014/main" id="{CBA27FBF-C14F-75CB-10A8-FF80EBBC5735}"/>
              </a:ext>
            </a:extLst>
          </p:cNvPr>
          <p:cNvPicPr>
            <a:picLocks noChangeAspect="1"/>
          </p:cNvPicPr>
          <p:nvPr/>
        </p:nvPicPr>
        <p:blipFill>
          <a:blip r:embed="rId9"/>
          <a:stretch>
            <a:fillRect/>
          </a:stretch>
        </p:blipFill>
        <p:spPr>
          <a:xfrm>
            <a:off x="10558670" y="5059727"/>
            <a:ext cx="1562318" cy="1714739"/>
          </a:xfrm>
          <a:prstGeom prst="rect">
            <a:avLst/>
          </a:prstGeom>
        </p:spPr>
      </p:pic>
    </p:spTree>
    <p:extLst>
      <p:ext uri="{BB962C8B-B14F-4D97-AF65-F5344CB8AC3E}">
        <p14:creationId xmlns:p14="http://schemas.microsoft.com/office/powerpoint/2010/main" val="2288106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22FB-C5BD-F350-5AEB-399B98532A90}"/>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E8510996-3112-ECD7-7D95-AE7A998E67BD}"/>
              </a:ext>
            </a:extLst>
          </p:cNvPr>
          <p:cNvSpPr txBox="1"/>
          <p:nvPr/>
        </p:nvSpPr>
        <p:spPr>
          <a:xfrm>
            <a:off x="2729552" y="4578250"/>
            <a:ext cx="8624248" cy="19543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Your #1, #2, (MOST) and #6 (LEAST) are what drives you to act</a:t>
            </a:r>
          </a:p>
          <a:p>
            <a:pPr marL="285750" indent="-285750">
              <a:spcAft>
                <a:spcPts val="600"/>
              </a:spcAft>
              <a:buFont typeface="Arial" panose="020B0604020202020204" pitchFamily="34" charset="0"/>
              <a:buChar char="•"/>
            </a:pPr>
            <a:r>
              <a:rPr lang="en-US" sz="1600" dirty="0"/>
              <a:t>Not “good or bad” or “right or wrong”</a:t>
            </a:r>
          </a:p>
          <a:p>
            <a:pPr marL="285750" indent="-285750">
              <a:spcAft>
                <a:spcPts val="600"/>
              </a:spcAft>
              <a:buFont typeface="Arial" panose="020B0604020202020204" pitchFamily="34" charset="0"/>
              <a:buChar char="•"/>
            </a:pPr>
            <a:r>
              <a:rPr lang="en-US" sz="1600" dirty="0"/>
              <a:t>Not about ability, but are about INTEREST</a:t>
            </a:r>
          </a:p>
          <a:p>
            <a:pPr marL="285750" indent="-285750">
              <a:spcAft>
                <a:spcPts val="600"/>
              </a:spcAft>
              <a:buFont typeface="Arial" panose="020B0604020202020204" pitchFamily="34" charset="0"/>
              <a:buChar char="•"/>
            </a:pPr>
            <a:r>
              <a:rPr lang="en-US" sz="1600" dirty="0"/>
              <a:t>They may reorder as life circumstances change</a:t>
            </a:r>
          </a:p>
          <a:p>
            <a:pPr marL="285750" indent="-285750">
              <a:spcAft>
                <a:spcPts val="600"/>
              </a:spcAft>
              <a:buFont typeface="Arial" panose="020B0604020202020204" pitchFamily="34" charset="0"/>
              <a:buChar char="•"/>
            </a:pPr>
            <a:r>
              <a:rPr lang="en-US" sz="1600" dirty="0"/>
              <a:t>They reveal what stresses us out and what we can tend to overdo</a:t>
            </a:r>
          </a:p>
          <a:p>
            <a:pPr marL="285750" indent="-285750">
              <a:spcAft>
                <a:spcPts val="600"/>
              </a:spcAft>
              <a:buFont typeface="Arial" panose="020B0604020202020204" pitchFamily="34" charset="0"/>
              <a:buChar char="•"/>
            </a:pPr>
            <a:r>
              <a:rPr lang="en-US" sz="1600" dirty="0"/>
              <a:t>With awareness, you can manage stress and what you may overdo</a:t>
            </a:r>
          </a:p>
        </p:txBody>
      </p:sp>
      <p:pic>
        <p:nvPicPr>
          <p:cNvPr id="5" name="Picture 4">
            <a:extLst>
              <a:ext uri="{FF2B5EF4-FFF2-40B4-BE49-F238E27FC236}">
                <a16:creationId xmlns:a16="http://schemas.microsoft.com/office/drawing/2014/main" id="{C9ECB197-6A51-35D4-12DD-EED2F9F60B59}"/>
              </a:ext>
            </a:extLst>
          </p:cNvPr>
          <p:cNvPicPr>
            <a:picLocks noChangeAspect="1"/>
          </p:cNvPicPr>
          <p:nvPr/>
        </p:nvPicPr>
        <p:blipFill rotWithShape="1">
          <a:blip r:embed="rId3"/>
          <a:srcRect t="12560" b="6042"/>
          <a:stretch/>
        </p:blipFill>
        <p:spPr>
          <a:xfrm>
            <a:off x="0" y="-1"/>
            <a:ext cx="12192000" cy="3699758"/>
          </a:xfrm>
          <a:prstGeom prst="rect">
            <a:avLst/>
          </a:prstGeom>
        </p:spPr>
      </p:pic>
      <p:sp>
        <p:nvSpPr>
          <p:cNvPr id="8" name="Rectangle 7">
            <a:extLst>
              <a:ext uri="{FF2B5EF4-FFF2-40B4-BE49-F238E27FC236}">
                <a16:creationId xmlns:a16="http://schemas.microsoft.com/office/drawing/2014/main" id="{9FA175EC-4F2E-22E6-FACC-7FB2D30F665A}"/>
              </a:ext>
            </a:extLst>
          </p:cNvPr>
          <p:cNvSpPr/>
          <p:nvPr/>
        </p:nvSpPr>
        <p:spPr>
          <a:xfrm>
            <a:off x="2896751" y="3334713"/>
            <a:ext cx="6398498" cy="976951"/>
          </a:xfrm>
          <a:prstGeom prst="rect">
            <a:avLst/>
          </a:prstGeom>
          <a:solidFill>
            <a:schemeClr val="accent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dirty="0">
                <a:solidFill>
                  <a:schemeClr val="tx1"/>
                </a:solidFill>
              </a:rPr>
              <a:t>Workplace Motivators Overview</a:t>
            </a:r>
          </a:p>
        </p:txBody>
      </p:sp>
    </p:spTree>
    <p:extLst>
      <p:ext uri="{BB962C8B-B14F-4D97-AF65-F5344CB8AC3E}">
        <p14:creationId xmlns:p14="http://schemas.microsoft.com/office/powerpoint/2010/main" val="2891070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B2514-51C9-9D5B-57B8-AD475805C66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E646C0B-5848-913A-293F-21D6DD86A576}"/>
              </a:ext>
            </a:extLst>
          </p:cNvPr>
          <p:cNvSpPr txBox="1"/>
          <p:nvPr/>
        </p:nvSpPr>
        <p:spPr>
          <a:xfrm>
            <a:off x="6396639" y="550842"/>
            <a:ext cx="2576859" cy="2327606"/>
          </a:xfrm>
          <a:prstGeom prst="rect">
            <a:avLst/>
          </a:prstGeom>
          <a:solidFill>
            <a:schemeClr val="tx1"/>
          </a:solidFill>
        </p:spPr>
        <p:txBody>
          <a:bodyPr wrap="square" rtlCol="0">
            <a:spAutoFit/>
          </a:bodyPr>
          <a:lstStyle/>
          <a:p>
            <a:endParaRPr lang="en-US" dirty="0">
              <a:highlight>
                <a:srgbClr val="000000"/>
              </a:highlight>
            </a:endParaRPr>
          </a:p>
        </p:txBody>
      </p:sp>
      <p:sp>
        <p:nvSpPr>
          <p:cNvPr id="7" name="TextBox 6">
            <a:extLst>
              <a:ext uri="{FF2B5EF4-FFF2-40B4-BE49-F238E27FC236}">
                <a16:creationId xmlns:a16="http://schemas.microsoft.com/office/drawing/2014/main" id="{2B57C421-1977-D73E-1AC9-83CA82FA1AEE}"/>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62151439-4D26-9AC6-5499-CFC83C6A8F7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810ACA9-1CA2-7904-8AE5-5DCD85D22D65}"/>
              </a:ext>
            </a:extLst>
          </p:cNvPr>
          <p:cNvPicPr>
            <a:picLocks noChangeAspect="1"/>
          </p:cNvPicPr>
          <p:nvPr/>
        </p:nvPicPr>
        <p:blipFill>
          <a:blip r:embed="rId5"/>
          <a:stretch>
            <a:fillRect/>
          </a:stretch>
        </p:blipFill>
        <p:spPr>
          <a:xfrm>
            <a:off x="0" y="-111512"/>
            <a:ext cx="12192000" cy="6969512"/>
          </a:xfrm>
          <a:prstGeom prst="rect">
            <a:avLst/>
          </a:prstGeom>
        </p:spPr>
      </p:pic>
      <p:pic>
        <p:nvPicPr>
          <p:cNvPr id="6" name="Picture 5">
            <a:extLst>
              <a:ext uri="{FF2B5EF4-FFF2-40B4-BE49-F238E27FC236}">
                <a16:creationId xmlns:a16="http://schemas.microsoft.com/office/drawing/2014/main" id="{6EA91E44-BC5F-6AA2-1886-3D219685C11B}"/>
              </a:ext>
            </a:extLst>
          </p:cNvPr>
          <p:cNvPicPr>
            <a:picLocks noChangeAspect="1"/>
          </p:cNvPicPr>
          <p:nvPr/>
        </p:nvPicPr>
        <p:blipFill>
          <a:blip r:embed="rId6"/>
          <a:stretch>
            <a:fillRect/>
          </a:stretch>
        </p:blipFill>
        <p:spPr>
          <a:xfrm>
            <a:off x="9333922" y="415922"/>
            <a:ext cx="2780433" cy="2462526"/>
          </a:xfrm>
          <a:prstGeom prst="rect">
            <a:avLst/>
          </a:prstGeom>
        </p:spPr>
      </p:pic>
      <p:pic>
        <p:nvPicPr>
          <p:cNvPr id="2" name="Picture 1">
            <a:extLst>
              <a:ext uri="{FF2B5EF4-FFF2-40B4-BE49-F238E27FC236}">
                <a16:creationId xmlns:a16="http://schemas.microsoft.com/office/drawing/2014/main" id="{052AA2C0-8254-1D1C-DFBF-27EE24854249}"/>
              </a:ext>
            </a:extLst>
          </p:cNvPr>
          <p:cNvPicPr>
            <a:picLocks noChangeAspect="1"/>
          </p:cNvPicPr>
          <p:nvPr/>
        </p:nvPicPr>
        <p:blipFill>
          <a:blip r:embed="rId7"/>
          <a:stretch>
            <a:fillRect/>
          </a:stretch>
        </p:blipFill>
        <p:spPr>
          <a:xfrm>
            <a:off x="277447" y="415922"/>
            <a:ext cx="2454735" cy="2190741"/>
          </a:xfrm>
          <a:prstGeom prst="rect">
            <a:avLst/>
          </a:prstGeom>
        </p:spPr>
      </p:pic>
      <p:pic>
        <p:nvPicPr>
          <p:cNvPr id="9" name="Picture 8">
            <a:extLst>
              <a:ext uri="{FF2B5EF4-FFF2-40B4-BE49-F238E27FC236}">
                <a16:creationId xmlns:a16="http://schemas.microsoft.com/office/drawing/2014/main" id="{BE9CCD69-E456-33E4-FD2F-C51F8D0DC284}"/>
              </a:ext>
            </a:extLst>
          </p:cNvPr>
          <p:cNvPicPr>
            <a:picLocks noChangeAspect="1"/>
          </p:cNvPicPr>
          <p:nvPr/>
        </p:nvPicPr>
        <p:blipFill>
          <a:blip r:embed="rId8"/>
          <a:stretch>
            <a:fillRect/>
          </a:stretch>
        </p:blipFill>
        <p:spPr>
          <a:xfrm>
            <a:off x="6252917" y="428741"/>
            <a:ext cx="2900793" cy="2415740"/>
          </a:xfrm>
          <a:prstGeom prst="rect">
            <a:avLst/>
          </a:prstGeom>
        </p:spPr>
      </p:pic>
      <p:pic>
        <p:nvPicPr>
          <p:cNvPr id="5" name="Picture 4">
            <a:extLst>
              <a:ext uri="{FF2B5EF4-FFF2-40B4-BE49-F238E27FC236}">
                <a16:creationId xmlns:a16="http://schemas.microsoft.com/office/drawing/2014/main" id="{C6D9AC3F-813D-BC98-79FD-D0B31D066A68}"/>
              </a:ext>
            </a:extLst>
          </p:cNvPr>
          <p:cNvPicPr>
            <a:picLocks noChangeAspect="1"/>
          </p:cNvPicPr>
          <p:nvPr/>
        </p:nvPicPr>
        <p:blipFill>
          <a:blip r:embed="rId9"/>
          <a:stretch>
            <a:fillRect/>
          </a:stretch>
        </p:blipFill>
        <p:spPr>
          <a:xfrm>
            <a:off x="189313" y="4375775"/>
            <a:ext cx="2054783" cy="2244040"/>
          </a:xfrm>
          <a:prstGeom prst="rect">
            <a:avLst/>
          </a:prstGeom>
        </p:spPr>
      </p:pic>
      <p:pic>
        <p:nvPicPr>
          <p:cNvPr id="10" name="Picture 9">
            <a:extLst>
              <a:ext uri="{FF2B5EF4-FFF2-40B4-BE49-F238E27FC236}">
                <a16:creationId xmlns:a16="http://schemas.microsoft.com/office/drawing/2014/main" id="{5ACDF7B5-7B2F-EF3E-DC7B-FD2D425787B0}"/>
              </a:ext>
            </a:extLst>
          </p:cNvPr>
          <p:cNvPicPr>
            <a:picLocks noChangeAspect="1"/>
          </p:cNvPicPr>
          <p:nvPr/>
        </p:nvPicPr>
        <p:blipFill>
          <a:blip r:embed="rId10"/>
          <a:stretch>
            <a:fillRect/>
          </a:stretch>
        </p:blipFill>
        <p:spPr>
          <a:xfrm>
            <a:off x="9921821" y="4777522"/>
            <a:ext cx="2157984" cy="1952462"/>
          </a:xfrm>
          <a:prstGeom prst="rect">
            <a:avLst/>
          </a:prstGeom>
        </p:spPr>
      </p:pic>
    </p:spTree>
    <p:extLst>
      <p:ext uri="{BB962C8B-B14F-4D97-AF65-F5344CB8AC3E}">
        <p14:creationId xmlns:p14="http://schemas.microsoft.com/office/powerpoint/2010/main" val="3298916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5"/>
          <a:stretch>
            <a:fillRect/>
          </a:stretch>
        </p:blipFill>
        <p:spPr>
          <a:xfrm>
            <a:off x="0" y="-34213"/>
            <a:ext cx="12192000" cy="6969512"/>
          </a:xfrm>
          <a:prstGeom prst="rect">
            <a:avLst/>
          </a:prstGeom>
        </p:spPr>
      </p:pic>
      <p:sp>
        <p:nvSpPr>
          <p:cNvPr id="2" name="TextBox 1">
            <a:extLst>
              <a:ext uri="{FF2B5EF4-FFF2-40B4-BE49-F238E27FC236}">
                <a16:creationId xmlns:a16="http://schemas.microsoft.com/office/drawing/2014/main" id="{FD7894E2-902D-B511-E863-86660FEC3534}"/>
              </a:ext>
            </a:extLst>
          </p:cNvPr>
          <p:cNvSpPr txBox="1"/>
          <p:nvPr/>
        </p:nvSpPr>
        <p:spPr>
          <a:xfrm>
            <a:off x="2479016" y="919368"/>
            <a:ext cx="4005904" cy="1754326"/>
          </a:xfrm>
          <a:prstGeom prst="rect">
            <a:avLst/>
          </a:prstGeom>
          <a:solidFill>
            <a:schemeClr val="tx1"/>
          </a:solidFill>
          <a:ln>
            <a:solidFill>
              <a:srgbClr val="DE361E"/>
            </a:solidFill>
          </a:ln>
        </p:spPr>
        <p:txBody>
          <a:bodyPr wrap="square" rtlCol="0">
            <a:spAutoFit/>
          </a:bodyPr>
          <a:lstStyle/>
          <a:p>
            <a:pPr algn="ctr"/>
            <a:r>
              <a:rPr lang="en-US" sz="3600" dirty="0">
                <a:solidFill>
                  <a:schemeClr val="bg1"/>
                </a:solidFill>
              </a:rPr>
              <a:t>HOW WE WANT TO INTERACT FIVE DAYS A WEEK</a:t>
            </a:r>
            <a:r>
              <a:rPr lang="en-US" sz="3600" b="1" dirty="0">
                <a:solidFill>
                  <a:schemeClr val="bg1"/>
                </a:solidFill>
              </a:rPr>
              <a:t>…</a:t>
            </a:r>
          </a:p>
        </p:txBody>
      </p:sp>
      <p:pic>
        <p:nvPicPr>
          <p:cNvPr id="4" name="Picture 3">
            <a:extLst>
              <a:ext uri="{FF2B5EF4-FFF2-40B4-BE49-F238E27FC236}">
                <a16:creationId xmlns:a16="http://schemas.microsoft.com/office/drawing/2014/main" id="{78E04E67-1632-551F-2925-12DCB55D80AA}"/>
              </a:ext>
            </a:extLst>
          </p:cNvPr>
          <p:cNvPicPr>
            <a:picLocks noChangeAspect="1"/>
          </p:cNvPicPr>
          <p:nvPr/>
        </p:nvPicPr>
        <p:blipFill>
          <a:blip r:embed="rId6"/>
          <a:stretch>
            <a:fillRect/>
          </a:stretch>
        </p:blipFill>
        <p:spPr>
          <a:xfrm>
            <a:off x="6569039" y="714614"/>
            <a:ext cx="2576859" cy="2282228"/>
          </a:xfrm>
          <a:prstGeom prst="rect">
            <a:avLst/>
          </a:prstGeom>
          <a:ln>
            <a:solidFill>
              <a:srgbClr val="D43C6F"/>
            </a:solidFill>
          </a:ln>
        </p:spPr>
      </p:pic>
    </p:spTree>
    <p:extLst>
      <p:ext uri="{BB962C8B-B14F-4D97-AF65-F5344CB8AC3E}">
        <p14:creationId xmlns:p14="http://schemas.microsoft.com/office/powerpoint/2010/main" val="1399298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8C8A-1A35-B94B-2142-9A3D14B8434C}"/>
              </a:ext>
            </a:extLst>
          </p:cNvPr>
          <p:cNvSpPr>
            <a:spLocks noGrp="1"/>
          </p:cNvSpPr>
          <p:nvPr>
            <p:ph type="title"/>
          </p:nvPr>
        </p:nvSpPr>
        <p:spPr>
          <a:xfrm>
            <a:off x="503480" y="496713"/>
            <a:ext cx="11350679" cy="1032081"/>
          </a:xfrm>
        </p:spPr>
        <p:txBody>
          <a:bodyPr>
            <a:normAutofit fontScale="90000"/>
          </a:bodyPr>
          <a:lstStyle/>
          <a:p>
            <a:r>
              <a:rPr lang="en-US" dirty="0"/>
              <a:t>DISC - </a:t>
            </a:r>
            <a:r>
              <a:rPr lang="en-US" sz="3600" dirty="0"/>
              <a:t>HOW WE WANT TO INTERACT FIVE DAYS A WEEK</a:t>
            </a:r>
            <a:r>
              <a:rPr lang="en-US" sz="3600" b="1" dirty="0"/>
              <a:t>…</a:t>
            </a:r>
            <a:br>
              <a:rPr lang="en-US" sz="3600" b="1" dirty="0">
                <a:solidFill>
                  <a:schemeClr val="bg1"/>
                </a:solidFill>
              </a:rPr>
            </a:br>
            <a:endParaRPr lang="en-US" dirty="0"/>
          </a:p>
        </p:txBody>
      </p:sp>
      <p:pic>
        <p:nvPicPr>
          <p:cNvPr id="4" name="Picture 3">
            <a:extLst>
              <a:ext uri="{FF2B5EF4-FFF2-40B4-BE49-F238E27FC236}">
                <a16:creationId xmlns:a16="http://schemas.microsoft.com/office/drawing/2014/main" id="{FFE8B20D-780A-5C69-3420-1A3FF6C1EA5C}"/>
              </a:ext>
            </a:extLst>
          </p:cNvPr>
          <p:cNvPicPr>
            <a:picLocks noChangeAspect="1"/>
          </p:cNvPicPr>
          <p:nvPr/>
        </p:nvPicPr>
        <p:blipFill>
          <a:blip r:embed="rId3"/>
          <a:stretch>
            <a:fillRect/>
          </a:stretch>
        </p:blipFill>
        <p:spPr>
          <a:xfrm>
            <a:off x="2416021" y="1699166"/>
            <a:ext cx="3762799" cy="4019183"/>
          </a:xfrm>
          <a:prstGeom prst="rect">
            <a:avLst/>
          </a:prstGeom>
          <a:ln>
            <a:solidFill>
              <a:srgbClr val="C00000"/>
            </a:solidFill>
          </a:ln>
        </p:spPr>
      </p:pic>
      <p:pic>
        <p:nvPicPr>
          <p:cNvPr id="5" name="Picture 4">
            <a:extLst>
              <a:ext uri="{FF2B5EF4-FFF2-40B4-BE49-F238E27FC236}">
                <a16:creationId xmlns:a16="http://schemas.microsoft.com/office/drawing/2014/main" id="{B148EAAC-6F12-D756-3621-539F36BAA2C6}"/>
              </a:ext>
            </a:extLst>
          </p:cNvPr>
          <p:cNvPicPr>
            <a:picLocks noChangeAspect="1"/>
          </p:cNvPicPr>
          <p:nvPr/>
        </p:nvPicPr>
        <p:blipFill>
          <a:blip r:embed="rId4"/>
          <a:stretch>
            <a:fillRect/>
          </a:stretch>
        </p:blipFill>
        <p:spPr>
          <a:xfrm>
            <a:off x="6420602" y="1373065"/>
            <a:ext cx="5242072" cy="4854266"/>
          </a:xfrm>
          <a:prstGeom prst="rect">
            <a:avLst/>
          </a:prstGeom>
          <a:ln>
            <a:solidFill>
              <a:srgbClr val="C00000"/>
            </a:solidFill>
          </a:ln>
        </p:spPr>
      </p:pic>
      <p:pic>
        <p:nvPicPr>
          <p:cNvPr id="6" name="Picture 5">
            <a:extLst>
              <a:ext uri="{FF2B5EF4-FFF2-40B4-BE49-F238E27FC236}">
                <a16:creationId xmlns:a16="http://schemas.microsoft.com/office/drawing/2014/main" id="{6595A0AC-DF1F-4402-4BF4-844A3A3B5F8D}"/>
              </a:ext>
            </a:extLst>
          </p:cNvPr>
          <p:cNvPicPr>
            <a:picLocks noChangeAspect="1"/>
          </p:cNvPicPr>
          <p:nvPr/>
        </p:nvPicPr>
        <p:blipFill>
          <a:blip r:embed="rId5"/>
          <a:stretch>
            <a:fillRect/>
          </a:stretch>
        </p:blipFill>
        <p:spPr>
          <a:xfrm>
            <a:off x="3121" y="2587390"/>
            <a:ext cx="2104026" cy="1683220"/>
          </a:xfrm>
          <a:prstGeom prst="rect">
            <a:avLst/>
          </a:prstGeom>
          <a:ln>
            <a:solidFill>
              <a:srgbClr val="F7611C"/>
            </a:solidFill>
          </a:ln>
        </p:spPr>
      </p:pic>
    </p:spTree>
    <p:extLst>
      <p:ext uri="{BB962C8B-B14F-4D97-AF65-F5344CB8AC3E}">
        <p14:creationId xmlns:p14="http://schemas.microsoft.com/office/powerpoint/2010/main" val="2370538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5ADDC4-4F38-AF59-F3C8-D9F7F10369CE}"/>
              </a:ext>
            </a:extLst>
          </p:cNvPr>
          <p:cNvPicPr>
            <a:picLocks noChangeAspect="1"/>
          </p:cNvPicPr>
          <p:nvPr/>
        </p:nvPicPr>
        <p:blipFill>
          <a:blip r:embed="rId3"/>
          <a:stretch>
            <a:fillRect/>
          </a:stretch>
        </p:blipFill>
        <p:spPr>
          <a:xfrm>
            <a:off x="4084474" y="1950219"/>
            <a:ext cx="5242072" cy="4854266"/>
          </a:xfrm>
          <a:prstGeom prst="rect">
            <a:avLst/>
          </a:prstGeom>
          <a:ln>
            <a:solidFill>
              <a:srgbClr val="C00000"/>
            </a:solidFill>
          </a:ln>
        </p:spPr>
      </p:pic>
      <p:sp>
        <p:nvSpPr>
          <p:cNvPr id="2" name="Date Placeholder 1">
            <a:extLst>
              <a:ext uri="{FF2B5EF4-FFF2-40B4-BE49-F238E27FC236}">
                <a16:creationId xmlns:a16="http://schemas.microsoft.com/office/drawing/2014/main" id="{953D9EDB-2575-C1BC-0FFB-AE219538B716}"/>
              </a:ext>
            </a:extLst>
          </p:cNvPr>
          <p:cNvSpPr>
            <a:spLocks noGrp="1"/>
          </p:cNvSpPr>
          <p:nvPr>
            <p:ph type="dt" sz="half" idx="10"/>
          </p:nvPr>
        </p:nvSpPr>
        <p:spPr/>
        <p:txBody>
          <a:bodyPr/>
          <a:lstStyle/>
          <a:p>
            <a:pPr>
              <a:defRPr/>
            </a:pPr>
            <a:endParaRPr lang="en-US" dirty="0"/>
          </a:p>
        </p:txBody>
      </p:sp>
      <p:sp>
        <p:nvSpPr>
          <p:cNvPr id="7" name="Footer Placeholder 6">
            <a:extLst>
              <a:ext uri="{FF2B5EF4-FFF2-40B4-BE49-F238E27FC236}">
                <a16:creationId xmlns:a16="http://schemas.microsoft.com/office/drawing/2014/main" id="{CD1AC7E5-10C8-4A4B-7FF1-0AAD9FC8BA74}"/>
              </a:ext>
            </a:extLst>
          </p:cNvPr>
          <p:cNvSpPr>
            <a:spLocks noGrp="1"/>
          </p:cNvSpPr>
          <p:nvPr>
            <p:ph type="ftr" sz="quarter" idx="11"/>
          </p:nvPr>
        </p:nvSpPr>
        <p:spPr/>
        <p:txBody>
          <a:bodyPr/>
          <a:lstStyle/>
          <a:p>
            <a:pPr>
              <a:defRPr/>
            </a:pPr>
            <a:endParaRPr lang="en-US" dirty="0"/>
          </a:p>
        </p:txBody>
      </p:sp>
      <p:sp>
        <p:nvSpPr>
          <p:cNvPr id="10" name="Slide Number Placeholder 9">
            <a:extLst>
              <a:ext uri="{FF2B5EF4-FFF2-40B4-BE49-F238E27FC236}">
                <a16:creationId xmlns:a16="http://schemas.microsoft.com/office/drawing/2014/main" id="{BE81FF46-472F-4024-9515-8208C0B6D170}"/>
              </a:ext>
            </a:extLst>
          </p:cNvPr>
          <p:cNvSpPr>
            <a:spLocks noGrp="1"/>
          </p:cNvSpPr>
          <p:nvPr>
            <p:ph type="sldNum" sz="quarter" idx="12"/>
          </p:nvPr>
        </p:nvSpPr>
        <p:spPr/>
        <p:txBody>
          <a:bodyPr/>
          <a:lstStyle/>
          <a:p>
            <a:pPr>
              <a:defRPr/>
            </a:pPr>
            <a:fld id="{1F0BCC7D-24A0-49E7-BC01-FCD9AC466F22}" type="slidenum">
              <a:rPr lang="en-US" smtClean="0"/>
              <a:pPr>
                <a:defRPr/>
              </a:pPr>
              <a:t>35</a:t>
            </a:fld>
            <a:endParaRPr lang="en-US" dirty="0"/>
          </a:p>
        </p:txBody>
      </p:sp>
      <p:cxnSp>
        <p:nvCxnSpPr>
          <p:cNvPr id="13" name="Straight Arrow Connector 12">
            <a:extLst>
              <a:ext uri="{FF2B5EF4-FFF2-40B4-BE49-F238E27FC236}">
                <a16:creationId xmlns:a16="http://schemas.microsoft.com/office/drawing/2014/main" id="{C0A50D19-84FF-5AC1-2DF5-87665E472551}"/>
              </a:ext>
            </a:extLst>
          </p:cNvPr>
          <p:cNvCxnSpPr>
            <a:cxnSpLocks/>
          </p:cNvCxnSpPr>
          <p:nvPr/>
        </p:nvCxnSpPr>
        <p:spPr>
          <a:xfrm flipH="1">
            <a:off x="8872903" y="4495380"/>
            <a:ext cx="197778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502ADD9-37E5-E283-BB6C-5989A14BDD46}"/>
              </a:ext>
            </a:extLst>
          </p:cNvPr>
          <p:cNvSpPr/>
          <p:nvPr/>
        </p:nvSpPr>
        <p:spPr>
          <a:xfrm>
            <a:off x="6705510" y="2088583"/>
            <a:ext cx="2454165" cy="476121"/>
          </a:xfrm>
          <a:prstGeom prst="ellipse">
            <a:avLst/>
          </a:prstGeom>
          <a:noFill/>
          <a:ln w="57150">
            <a:solidFill>
              <a:srgbClr val="DE3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93BD65-7CA8-E187-13B7-544F1C80C691}"/>
              </a:ext>
            </a:extLst>
          </p:cNvPr>
          <p:cNvSpPr txBox="1"/>
          <p:nvPr/>
        </p:nvSpPr>
        <p:spPr>
          <a:xfrm>
            <a:off x="523874" y="378277"/>
            <a:ext cx="11315701" cy="1569660"/>
          </a:xfrm>
          <a:prstGeom prst="rect">
            <a:avLst/>
          </a:prstGeom>
          <a:solidFill>
            <a:schemeClr val="tx1"/>
          </a:solidFill>
        </p:spPr>
        <p:txBody>
          <a:bodyPr wrap="square" rtlCol="0">
            <a:spAutoFit/>
          </a:bodyPr>
          <a:lstStyle/>
          <a:p>
            <a:pPr algn="ctr"/>
            <a:r>
              <a:rPr lang="en-US" sz="2400" b="1" u="sng" dirty="0">
                <a:solidFill>
                  <a:schemeClr val="bg1"/>
                </a:solidFill>
              </a:rPr>
              <a:t>NATURAL STYLE</a:t>
            </a:r>
          </a:p>
          <a:p>
            <a:pPr algn="ctr"/>
            <a:r>
              <a:rPr lang="en-US" sz="2400" b="1" dirty="0">
                <a:solidFill>
                  <a:schemeClr val="bg1"/>
                </a:solidFill>
              </a:rPr>
              <a:t>Nature/Nurture.  Developed at Early Age. Not likely to change. </a:t>
            </a:r>
            <a:br>
              <a:rPr lang="en-US" sz="2400" b="1" dirty="0">
                <a:solidFill>
                  <a:schemeClr val="bg1"/>
                </a:solidFill>
              </a:rPr>
            </a:br>
            <a:r>
              <a:rPr lang="en-US" sz="2400" b="1" dirty="0">
                <a:solidFill>
                  <a:schemeClr val="bg1"/>
                </a:solidFill>
              </a:rPr>
              <a:t>Natural Style –&gt; we are most comfortable here. </a:t>
            </a:r>
            <a:br>
              <a:rPr lang="en-US" sz="2400" b="1" dirty="0">
                <a:solidFill>
                  <a:schemeClr val="bg1"/>
                </a:solidFill>
              </a:rPr>
            </a:br>
            <a:r>
              <a:rPr lang="en-US" sz="2400" b="1" dirty="0">
                <a:solidFill>
                  <a:schemeClr val="bg1"/>
                </a:solidFill>
              </a:rPr>
              <a:t>If adapting, we will revert to our Natural Style when under stress.</a:t>
            </a:r>
          </a:p>
        </p:txBody>
      </p:sp>
      <p:pic>
        <p:nvPicPr>
          <p:cNvPr id="5" name="Picture 4">
            <a:extLst>
              <a:ext uri="{FF2B5EF4-FFF2-40B4-BE49-F238E27FC236}">
                <a16:creationId xmlns:a16="http://schemas.microsoft.com/office/drawing/2014/main" id="{32CD79F2-F5F1-B051-BCF8-A6CD0FFCFB06}"/>
              </a:ext>
            </a:extLst>
          </p:cNvPr>
          <p:cNvPicPr>
            <a:picLocks noChangeAspect="1"/>
          </p:cNvPicPr>
          <p:nvPr/>
        </p:nvPicPr>
        <p:blipFill>
          <a:blip r:embed="rId4"/>
          <a:stretch>
            <a:fillRect/>
          </a:stretch>
        </p:blipFill>
        <p:spPr>
          <a:xfrm>
            <a:off x="123825" y="5004384"/>
            <a:ext cx="2104026" cy="1683220"/>
          </a:xfrm>
          <a:prstGeom prst="rect">
            <a:avLst/>
          </a:prstGeom>
        </p:spPr>
      </p:pic>
      <p:sp>
        <p:nvSpPr>
          <p:cNvPr id="8" name="TextBox 7">
            <a:extLst>
              <a:ext uri="{FF2B5EF4-FFF2-40B4-BE49-F238E27FC236}">
                <a16:creationId xmlns:a16="http://schemas.microsoft.com/office/drawing/2014/main" id="{21BF76DB-9A47-4626-E54A-D53586DF9D8B}"/>
              </a:ext>
            </a:extLst>
          </p:cNvPr>
          <p:cNvSpPr txBox="1"/>
          <p:nvPr/>
        </p:nvSpPr>
        <p:spPr>
          <a:xfrm>
            <a:off x="9054191" y="4126048"/>
            <a:ext cx="2104026" cy="369332"/>
          </a:xfrm>
          <a:prstGeom prst="rect">
            <a:avLst/>
          </a:prstGeom>
          <a:noFill/>
        </p:spPr>
        <p:txBody>
          <a:bodyPr wrap="square" rtlCol="0">
            <a:spAutoFit/>
          </a:bodyPr>
          <a:lstStyle/>
          <a:p>
            <a:r>
              <a:rPr lang="en-US" dirty="0">
                <a:solidFill>
                  <a:srgbClr val="C00000"/>
                </a:solidFill>
                <a:highlight>
                  <a:srgbClr val="FFFF00"/>
                </a:highlight>
              </a:rPr>
              <a:t>Energy Line - 50</a:t>
            </a:r>
          </a:p>
        </p:txBody>
      </p:sp>
      <p:sp>
        <p:nvSpPr>
          <p:cNvPr id="12" name="TextBox 11">
            <a:extLst>
              <a:ext uri="{FF2B5EF4-FFF2-40B4-BE49-F238E27FC236}">
                <a16:creationId xmlns:a16="http://schemas.microsoft.com/office/drawing/2014/main" id="{088845E5-A292-D285-237C-2297380B2C2A}"/>
              </a:ext>
            </a:extLst>
          </p:cNvPr>
          <p:cNvSpPr txBox="1"/>
          <p:nvPr/>
        </p:nvSpPr>
        <p:spPr>
          <a:xfrm>
            <a:off x="1885697" y="2198888"/>
            <a:ext cx="2049659" cy="2554545"/>
          </a:xfrm>
          <a:prstGeom prst="rect">
            <a:avLst/>
          </a:prstGeom>
          <a:noFill/>
          <a:ln>
            <a:solidFill>
              <a:srgbClr val="DE361E"/>
            </a:solidFill>
          </a:ln>
        </p:spPr>
        <p:txBody>
          <a:bodyPr wrap="square" rtlCol="0">
            <a:spAutoFit/>
          </a:bodyPr>
          <a:lstStyle/>
          <a:p>
            <a:pPr algn="ctr"/>
            <a:r>
              <a:rPr lang="en-US" sz="2000" b="1" dirty="0">
                <a:solidFill>
                  <a:srgbClr val="C00000"/>
                </a:solidFill>
              </a:rPr>
              <a:t>LOOK AT YOUR DISC GRAPH, PAGE ___</a:t>
            </a:r>
          </a:p>
          <a:p>
            <a:pPr algn="ctr"/>
            <a:r>
              <a:rPr lang="en-US" sz="2000" b="1" i="1" dirty="0">
                <a:solidFill>
                  <a:srgbClr val="C00000"/>
                </a:solidFill>
              </a:rPr>
              <a:t>What do you score above the ENERGY LINE on the </a:t>
            </a:r>
            <a:r>
              <a:rPr lang="en-US" sz="2000" b="1" i="1" u="sng" dirty="0">
                <a:solidFill>
                  <a:srgbClr val="C00000"/>
                </a:solidFill>
              </a:rPr>
              <a:t>Natural</a:t>
            </a:r>
            <a:r>
              <a:rPr lang="en-US" sz="2000" b="1" i="1" dirty="0">
                <a:solidFill>
                  <a:srgbClr val="C00000"/>
                </a:solidFill>
              </a:rPr>
              <a:t> Style?</a:t>
            </a:r>
          </a:p>
        </p:txBody>
      </p:sp>
      <p:cxnSp>
        <p:nvCxnSpPr>
          <p:cNvPr id="19" name="Straight Arrow Connector 18">
            <a:extLst>
              <a:ext uri="{FF2B5EF4-FFF2-40B4-BE49-F238E27FC236}">
                <a16:creationId xmlns:a16="http://schemas.microsoft.com/office/drawing/2014/main" id="{93A0E01B-88E2-7676-D6E9-36B608BED599}"/>
              </a:ext>
            </a:extLst>
          </p:cNvPr>
          <p:cNvCxnSpPr>
            <a:cxnSpLocks/>
          </p:cNvCxnSpPr>
          <p:nvPr/>
        </p:nvCxnSpPr>
        <p:spPr>
          <a:xfrm>
            <a:off x="3786238" y="4495380"/>
            <a:ext cx="748618"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34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8"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F83D7D-8C78-770E-39C3-0CD069E1C966}"/>
              </a:ext>
            </a:extLst>
          </p:cNvPr>
          <p:cNvPicPr>
            <a:picLocks noChangeAspect="1"/>
          </p:cNvPicPr>
          <p:nvPr/>
        </p:nvPicPr>
        <p:blipFill>
          <a:blip r:embed="rId3"/>
          <a:stretch>
            <a:fillRect/>
          </a:stretch>
        </p:blipFill>
        <p:spPr>
          <a:xfrm>
            <a:off x="7994236" y="1567138"/>
            <a:ext cx="4203646" cy="5195707"/>
          </a:xfrm>
          <a:prstGeom prst="rect">
            <a:avLst/>
          </a:prstGeom>
        </p:spPr>
      </p:pic>
      <p:pic>
        <p:nvPicPr>
          <p:cNvPr id="6" name="Picture 5">
            <a:extLst>
              <a:ext uri="{FF2B5EF4-FFF2-40B4-BE49-F238E27FC236}">
                <a16:creationId xmlns:a16="http://schemas.microsoft.com/office/drawing/2014/main" id="{5E6FCDD1-BF6C-8C5B-38D6-27C95088B0EC}"/>
              </a:ext>
            </a:extLst>
          </p:cNvPr>
          <p:cNvPicPr>
            <a:picLocks noChangeAspect="1"/>
          </p:cNvPicPr>
          <p:nvPr/>
        </p:nvPicPr>
        <p:blipFill>
          <a:blip r:embed="rId4"/>
          <a:stretch>
            <a:fillRect/>
          </a:stretch>
        </p:blipFill>
        <p:spPr>
          <a:xfrm>
            <a:off x="120619" y="1691351"/>
            <a:ext cx="4093981" cy="5013702"/>
          </a:xfrm>
          <a:prstGeom prst="rect">
            <a:avLst/>
          </a:prstGeom>
        </p:spPr>
      </p:pic>
      <p:sp>
        <p:nvSpPr>
          <p:cNvPr id="7" name="TextBox 6">
            <a:extLst>
              <a:ext uri="{FF2B5EF4-FFF2-40B4-BE49-F238E27FC236}">
                <a16:creationId xmlns:a16="http://schemas.microsoft.com/office/drawing/2014/main" id="{14C8467C-92DC-40A4-9212-13625FF01C88}"/>
              </a:ext>
            </a:extLst>
          </p:cNvPr>
          <p:cNvSpPr txBox="1"/>
          <p:nvPr/>
        </p:nvSpPr>
        <p:spPr>
          <a:xfrm>
            <a:off x="3160236" y="110298"/>
            <a:ext cx="11414219" cy="584775"/>
          </a:xfrm>
          <a:prstGeom prst="rect">
            <a:avLst/>
          </a:prstGeom>
          <a:noFill/>
        </p:spPr>
        <p:txBody>
          <a:bodyPr wrap="square" rtlCol="0">
            <a:spAutoFit/>
          </a:bodyPr>
          <a:lstStyle/>
          <a:p>
            <a:r>
              <a:rPr lang="en-US" sz="3200" dirty="0"/>
              <a:t>DISC - Memory Jogger Card</a:t>
            </a:r>
          </a:p>
        </p:txBody>
      </p:sp>
      <p:sp>
        <p:nvSpPr>
          <p:cNvPr id="16" name="TextBox 15">
            <a:extLst>
              <a:ext uri="{FF2B5EF4-FFF2-40B4-BE49-F238E27FC236}">
                <a16:creationId xmlns:a16="http://schemas.microsoft.com/office/drawing/2014/main" id="{822C1842-6DBD-4B75-88C2-01875E797A3B}"/>
              </a:ext>
            </a:extLst>
          </p:cNvPr>
          <p:cNvSpPr txBox="1"/>
          <p:nvPr/>
        </p:nvSpPr>
        <p:spPr>
          <a:xfrm>
            <a:off x="895338" y="1172126"/>
            <a:ext cx="2264898" cy="380888"/>
          </a:xfrm>
          <a:prstGeom prst="rect">
            <a:avLst/>
          </a:prstGeom>
          <a:noFill/>
          <a:ln w="38100">
            <a:solidFill>
              <a:srgbClr val="D43D6F"/>
            </a:solidFill>
          </a:ln>
        </p:spPr>
        <p:txBody>
          <a:bodyPr wrap="square" rtlCol="0">
            <a:spAutoFit/>
          </a:bodyPr>
          <a:lstStyle/>
          <a:p>
            <a:r>
              <a:rPr lang="en-US" b="1" dirty="0">
                <a:solidFill>
                  <a:srgbClr val="C13B63"/>
                </a:solidFill>
              </a:rPr>
              <a:t>STYLE TENDENCIES</a:t>
            </a:r>
          </a:p>
        </p:txBody>
      </p:sp>
      <p:sp>
        <p:nvSpPr>
          <p:cNvPr id="17" name="TextBox 16">
            <a:extLst>
              <a:ext uri="{FF2B5EF4-FFF2-40B4-BE49-F238E27FC236}">
                <a16:creationId xmlns:a16="http://schemas.microsoft.com/office/drawing/2014/main" id="{F5FD822B-25DA-4901-AFCB-F9419FB42071}"/>
              </a:ext>
            </a:extLst>
          </p:cNvPr>
          <p:cNvSpPr txBox="1"/>
          <p:nvPr/>
        </p:nvSpPr>
        <p:spPr>
          <a:xfrm>
            <a:off x="8389219" y="1197806"/>
            <a:ext cx="2793925" cy="369332"/>
          </a:xfrm>
          <a:prstGeom prst="rect">
            <a:avLst/>
          </a:prstGeom>
          <a:noFill/>
          <a:ln w="38100">
            <a:solidFill>
              <a:srgbClr val="D43D6F"/>
            </a:solidFill>
          </a:ln>
        </p:spPr>
        <p:txBody>
          <a:bodyPr wrap="square" rtlCol="0">
            <a:spAutoFit/>
          </a:bodyPr>
          <a:lstStyle/>
          <a:p>
            <a:r>
              <a:rPr lang="en-US" b="1" dirty="0">
                <a:solidFill>
                  <a:srgbClr val="C13B63"/>
                </a:solidFill>
              </a:rPr>
              <a:t>COMMUNICATION TIPS</a:t>
            </a:r>
          </a:p>
        </p:txBody>
      </p:sp>
      <p:pic>
        <p:nvPicPr>
          <p:cNvPr id="4" name="Picture 3">
            <a:extLst>
              <a:ext uri="{FF2B5EF4-FFF2-40B4-BE49-F238E27FC236}">
                <a16:creationId xmlns:a16="http://schemas.microsoft.com/office/drawing/2014/main" id="{402B2C69-3703-1AB4-8ABA-24F9660FD94A}"/>
              </a:ext>
            </a:extLst>
          </p:cNvPr>
          <p:cNvPicPr>
            <a:picLocks noChangeAspect="1"/>
          </p:cNvPicPr>
          <p:nvPr/>
        </p:nvPicPr>
        <p:blipFill>
          <a:blip r:embed="rId5"/>
          <a:stretch>
            <a:fillRect/>
          </a:stretch>
        </p:blipFill>
        <p:spPr>
          <a:xfrm>
            <a:off x="4223018" y="2392796"/>
            <a:ext cx="3762799" cy="4019183"/>
          </a:xfrm>
          <a:prstGeom prst="rect">
            <a:avLst/>
          </a:prstGeom>
          <a:ln>
            <a:solidFill>
              <a:srgbClr val="C00000"/>
            </a:solidFill>
          </a:ln>
        </p:spPr>
      </p:pic>
      <p:cxnSp>
        <p:nvCxnSpPr>
          <p:cNvPr id="8" name="Straight Arrow Connector 7">
            <a:extLst>
              <a:ext uri="{FF2B5EF4-FFF2-40B4-BE49-F238E27FC236}">
                <a16:creationId xmlns:a16="http://schemas.microsoft.com/office/drawing/2014/main" id="{1AB59C6F-0C50-7095-85C4-A9966F223888}"/>
              </a:ext>
            </a:extLst>
          </p:cNvPr>
          <p:cNvCxnSpPr>
            <a:cxnSpLocks/>
          </p:cNvCxnSpPr>
          <p:nvPr/>
        </p:nvCxnSpPr>
        <p:spPr>
          <a:xfrm flipV="1">
            <a:off x="5434585" y="5625548"/>
            <a:ext cx="421029" cy="95145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0F5522D-D773-3D6E-F0AB-14BF764050CA}"/>
              </a:ext>
            </a:extLst>
          </p:cNvPr>
          <p:cNvCxnSpPr>
            <a:cxnSpLocks/>
          </p:cNvCxnSpPr>
          <p:nvPr/>
        </p:nvCxnSpPr>
        <p:spPr>
          <a:xfrm>
            <a:off x="379220" y="3272366"/>
            <a:ext cx="64322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E99AA5-5B00-89F9-A62F-9FC7C3D986EF}"/>
              </a:ext>
            </a:extLst>
          </p:cNvPr>
          <p:cNvCxnSpPr>
            <a:cxnSpLocks/>
          </p:cNvCxnSpPr>
          <p:nvPr/>
        </p:nvCxnSpPr>
        <p:spPr>
          <a:xfrm>
            <a:off x="252118" y="4466109"/>
            <a:ext cx="64322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12BA580-E6A9-0873-AEB4-670DDED34794}"/>
              </a:ext>
            </a:extLst>
          </p:cNvPr>
          <p:cNvCxnSpPr>
            <a:cxnSpLocks/>
          </p:cNvCxnSpPr>
          <p:nvPr/>
        </p:nvCxnSpPr>
        <p:spPr>
          <a:xfrm flipH="1" flipV="1">
            <a:off x="11591084" y="3345607"/>
            <a:ext cx="428086" cy="12079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4791E9-1398-2148-63EF-38C7C9AE74AC}"/>
              </a:ext>
            </a:extLst>
          </p:cNvPr>
          <p:cNvCxnSpPr>
            <a:cxnSpLocks/>
          </p:cNvCxnSpPr>
          <p:nvPr/>
        </p:nvCxnSpPr>
        <p:spPr>
          <a:xfrm flipH="1">
            <a:off x="11735857" y="4402388"/>
            <a:ext cx="37582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A448D5D-5D32-2FA2-DE46-F088C9C36A22}"/>
              </a:ext>
            </a:extLst>
          </p:cNvPr>
          <p:cNvPicPr>
            <a:picLocks noChangeAspect="1"/>
          </p:cNvPicPr>
          <p:nvPr/>
        </p:nvPicPr>
        <p:blipFill>
          <a:blip r:embed="rId6"/>
          <a:stretch>
            <a:fillRect/>
          </a:stretch>
        </p:blipFill>
        <p:spPr>
          <a:xfrm>
            <a:off x="5116848" y="807224"/>
            <a:ext cx="1712243" cy="1585572"/>
          </a:xfrm>
          <a:prstGeom prst="rect">
            <a:avLst/>
          </a:prstGeom>
          <a:ln>
            <a:solidFill>
              <a:srgbClr val="C00000"/>
            </a:solidFill>
          </a:ln>
        </p:spPr>
      </p:pic>
      <p:pic>
        <p:nvPicPr>
          <p:cNvPr id="3" name="Picture 2">
            <a:extLst>
              <a:ext uri="{FF2B5EF4-FFF2-40B4-BE49-F238E27FC236}">
                <a16:creationId xmlns:a16="http://schemas.microsoft.com/office/drawing/2014/main" id="{2EFEA59D-027B-FB51-894E-F55CF3E61536}"/>
              </a:ext>
            </a:extLst>
          </p:cNvPr>
          <p:cNvPicPr>
            <a:picLocks noChangeAspect="1"/>
          </p:cNvPicPr>
          <p:nvPr/>
        </p:nvPicPr>
        <p:blipFill>
          <a:blip r:embed="rId7"/>
          <a:stretch>
            <a:fillRect/>
          </a:stretch>
        </p:blipFill>
        <p:spPr>
          <a:xfrm>
            <a:off x="10041280" y="0"/>
            <a:ext cx="2156602" cy="1087000"/>
          </a:xfrm>
          <a:prstGeom prst="rect">
            <a:avLst/>
          </a:prstGeom>
          <a:ln>
            <a:solidFill>
              <a:srgbClr val="D43C6F"/>
            </a:solidFill>
          </a:ln>
        </p:spPr>
      </p:pic>
      <p:sp>
        <p:nvSpPr>
          <p:cNvPr id="5" name="TextBox 4">
            <a:extLst>
              <a:ext uri="{FF2B5EF4-FFF2-40B4-BE49-F238E27FC236}">
                <a16:creationId xmlns:a16="http://schemas.microsoft.com/office/drawing/2014/main" id="{60453428-79A2-1475-D448-43CFB2FD0947}"/>
              </a:ext>
            </a:extLst>
          </p:cNvPr>
          <p:cNvSpPr txBox="1"/>
          <p:nvPr/>
        </p:nvSpPr>
        <p:spPr>
          <a:xfrm>
            <a:off x="2425960" y="4226768"/>
            <a:ext cx="205274" cy="45719"/>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2EC7B50F-1765-B44B-6805-625B0491F2BD}"/>
              </a:ext>
            </a:extLst>
          </p:cNvPr>
          <p:cNvSpPr txBox="1"/>
          <p:nvPr/>
        </p:nvSpPr>
        <p:spPr>
          <a:xfrm>
            <a:off x="1318438" y="4226768"/>
            <a:ext cx="205274" cy="45719"/>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55816253-5035-CBC0-EE68-1FA968225230}"/>
              </a:ext>
            </a:extLst>
          </p:cNvPr>
          <p:cNvSpPr txBox="1"/>
          <p:nvPr/>
        </p:nvSpPr>
        <p:spPr>
          <a:xfrm>
            <a:off x="2425960" y="4217437"/>
            <a:ext cx="205274" cy="45719"/>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8F286110-1E78-E625-9961-0BC70B2A18F4}"/>
              </a:ext>
            </a:extLst>
          </p:cNvPr>
          <p:cNvSpPr txBox="1"/>
          <p:nvPr/>
        </p:nvSpPr>
        <p:spPr>
          <a:xfrm>
            <a:off x="1451888" y="5278096"/>
            <a:ext cx="205274" cy="4571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24545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1047-034A-A124-46F2-351877E8BC20}"/>
              </a:ext>
            </a:extLst>
          </p:cNvPr>
          <p:cNvSpPr>
            <a:spLocks noGrp="1"/>
          </p:cNvSpPr>
          <p:nvPr>
            <p:ph type="title"/>
          </p:nvPr>
        </p:nvSpPr>
        <p:spPr/>
        <p:txBody>
          <a:bodyPr/>
          <a:lstStyle/>
          <a:p>
            <a:endParaRPr lang="en-US"/>
          </a:p>
        </p:txBody>
      </p:sp>
      <p:pic>
        <p:nvPicPr>
          <p:cNvPr id="3" name="Picture 2" descr="http://www.fanfaves.com/wp-content/uploads/2014/12/ellen-degeneres-fanfaves.jpg">
            <a:extLst>
              <a:ext uri="{FF2B5EF4-FFF2-40B4-BE49-F238E27FC236}">
                <a16:creationId xmlns:a16="http://schemas.microsoft.com/office/drawing/2014/main" id="{62A94653-85FF-D36C-E853-D2DD4884B2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602" r="5195"/>
          <a:stretch/>
        </p:blipFill>
        <p:spPr bwMode="auto">
          <a:xfrm>
            <a:off x="57709" y="3462095"/>
            <a:ext cx="3233503"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tatic.parade.com/wp-content/uploads/2013/09/robin-williams-cover-ftr.jpg">
            <a:extLst>
              <a:ext uri="{FF2B5EF4-FFF2-40B4-BE49-F238E27FC236}">
                <a16:creationId xmlns:a16="http://schemas.microsoft.com/office/drawing/2014/main" id="{80DFA3A4-4247-A7D9-23CA-189DDD70A5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516" y="3269321"/>
            <a:ext cx="2612603" cy="16341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yam-mag.com/wp-content/uploads/2012/04/tbbt-howard.jpg">
            <a:extLst>
              <a:ext uri="{FF2B5EF4-FFF2-40B4-BE49-F238E27FC236}">
                <a16:creationId xmlns:a16="http://schemas.microsoft.com/office/drawing/2014/main" id="{E7855C11-9B1C-3220-6CEF-A0D9BA0CB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251" y="4753208"/>
            <a:ext cx="3048001"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hollywoodreporter.com/sites/default/files/imagecache/blog_post_349_width/2014/04/jimmy_fallon_0.jpg">
            <a:extLst>
              <a:ext uri="{FF2B5EF4-FFF2-40B4-BE49-F238E27FC236}">
                <a16:creationId xmlns:a16="http://schemas.microsoft.com/office/drawing/2014/main" id="{790F2FAA-0A67-3FC1-B698-28484E95D5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7823" y="3416200"/>
            <a:ext cx="1702405" cy="2556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y Tennessee museum home: Dolly Parton plots Nashville institution">
            <a:extLst>
              <a:ext uri="{FF2B5EF4-FFF2-40B4-BE49-F238E27FC236}">
                <a16:creationId xmlns:a16="http://schemas.microsoft.com/office/drawing/2014/main" id="{757ACD9C-BA2E-45D3-8091-B8A26C1DC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3124" y="3945057"/>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rake Explains Why He Hasn't Gotten Married—Yet">
            <a:extLst>
              <a:ext uri="{FF2B5EF4-FFF2-40B4-BE49-F238E27FC236}">
                <a16:creationId xmlns:a16="http://schemas.microsoft.com/office/drawing/2014/main" id="{95F6E9B3-7EBD-6E38-759C-FE2624902A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5226" y="4753209"/>
            <a:ext cx="2486025" cy="21007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kmojfm.com/wp-content/uploads/2014/05/Bill_Clinton_Hay_1756678i.jpg">
            <a:extLst>
              <a:ext uri="{FF2B5EF4-FFF2-40B4-BE49-F238E27FC236}">
                <a16:creationId xmlns:a16="http://schemas.microsoft.com/office/drawing/2014/main" id="{DB7E3E3F-56CD-7FEE-4482-632A70EB477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276652"/>
            <a:ext cx="2526895" cy="15813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4D1F668-05AC-2066-B58F-1DF3A8DF4539}"/>
              </a:ext>
            </a:extLst>
          </p:cNvPr>
          <p:cNvPicPr>
            <a:picLocks noChangeAspect="1"/>
          </p:cNvPicPr>
          <p:nvPr/>
        </p:nvPicPr>
        <p:blipFill>
          <a:blip r:embed="rId10"/>
          <a:stretch>
            <a:fillRect/>
          </a:stretch>
        </p:blipFill>
        <p:spPr>
          <a:xfrm>
            <a:off x="0" y="3948"/>
            <a:ext cx="12192000" cy="3352301"/>
          </a:xfrm>
          <a:prstGeom prst="rect">
            <a:avLst/>
          </a:prstGeom>
        </p:spPr>
      </p:pic>
      <p:sp>
        <p:nvSpPr>
          <p:cNvPr id="13" name="TextBox 12">
            <a:extLst>
              <a:ext uri="{FF2B5EF4-FFF2-40B4-BE49-F238E27FC236}">
                <a16:creationId xmlns:a16="http://schemas.microsoft.com/office/drawing/2014/main" id="{35A8BBD9-3ABE-D91D-FB53-7D42ED7875A2}"/>
              </a:ext>
            </a:extLst>
          </p:cNvPr>
          <p:cNvSpPr txBox="1"/>
          <p:nvPr/>
        </p:nvSpPr>
        <p:spPr>
          <a:xfrm>
            <a:off x="3870664" y="2912943"/>
            <a:ext cx="514905" cy="369332"/>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CF26FF06-A5C2-E8E4-23F1-F2408BBBC14F}"/>
              </a:ext>
            </a:extLst>
          </p:cNvPr>
          <p:cNvSpPr txBox="1"/>
          <p:nvPr/>
        </p:nvSpPr>
        <p:spPr>
          <a:xfrm>
            <a:off x="7139128" y="2880677"/>
            <a:ext cx="51490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60994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323C-2058-5D4A-04D5-4B4F1F5F0B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D9040D-774A-880D-06DB-419F222AFC9C}"/>
              </a:ext>
            </a:extLst>
          </p:cNvPr>
          <p:cNvSpPr>
            <a:spLocks noGrp="1"/>
          </p:cNvSpPr>
          <p:nvPr>
            <p:ph idx="1"/>
          </p:nvPr>
        </p:nvSpPr>
        <p:spPr/>
        <p:txBody>
          <a:bodyPr/>
          <a:lstStyle/>
          <a:p>
            <a:endParaRPr lang="en-US" dirty="0"/>
          </a:p>
        </p:txBody>
      </p:sp>
      <p:pic>
        <p:nvPicPr>
          <p:cNvPr id="4" name="Picture 14" descr="http://oyster.ignimgs.com/wordpress/stg.ign.com/2013/04/BigBangTheoryRaj_040513_1600-1.jpg">
            <a:extLst>
              <a:ext uri="{FF2B5EF4-FFF2-40B4-BE49-F238E27FC236}">
                <a16:creationId xmlns:a16="http://schemas.microsoft.com/office/drawing/2014/main" id="{0DE37ABB-5E8B-694A-48AA-DC7D6B4172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5362" y="3366261"/>
            <a:ext cx="4017341" cy="1472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alan.com/wp-content/uploads/2014/07/MLK.jpg">
            <a:extLst>
              <a:ext uri="{FF2B5EF4-FFF2-40B4-BE49-F238E27FC236}">
                <a16:creationId xmlns:a16="http://schemas.microsoft.com/office/drawing/2014/main" id="{7BCEA4F3-2291-A2B6-5B4E-15E291337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2" y="3537437"/>
            <a:ext cx="3167157" cy="1778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thehypertexts.com/images/Princess-Diana.jpg">
            <a:extLst>
              <a:ext uri="{FF2B5EF4-FFF2-40B4-BE49-F238E27FC236}">
                <a16:creationId xmlns:a16="http://schemas.microsoft.com/office/drawing/2014/main" id="{0E967571-DA2C-7DE4-7485-E8DF2F89D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6732" y="4813585"/>
            <a:ext cx="1687484" cy="2109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mor-tv.com/image/view/-/25174098/medRes/1/-/maxh/460/maxw/620/-/14hkufl/-/MOd-Fam-Mitchel-jpg.jpg">
            <a:extLst>
              <a:ext uri="{FF2B5EF4-FFF2-40B4-BE49-F238E27FC236}">
                <a16:creationId xmlns:a16="http://schemas.microsoft.com/office/drawing/2014/main" id="{81BB33EA-CD46-A410-7B09-D5E09C958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2" y="5326568"/>
            <a:ext cx="2835961" cy="15963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arlie Brown - Wikipedia">
            <a:extLst>
              <a:ext uri="{FF2B5EF4-FFF2-40B4-BE49-F238E27FC236}">
                <a16:creationId xmlns:a16="http://schemas.microsoft.com/office/drawing/2014/main" id="{C5B495E3-F1C0-4C5D-E78E-FFA14701C3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739" y="4030018"/>
            <a:ext cx="160972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ist of songs by Taylor Swift - Wikipedia">
            <a:extLst>
              <a:ext uri="{FF2B5EF4-FFF2-40B4-BE49-F238E27FC236}">
                <a16:creationId xmlns:a16="http://schemas.microsoft.com/office/drawing/2014/main" id="{25B4B5C3-9252-2D76-787E-DC06A6A53F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5739" y="4647573"/>
            <a:ext cx="1568267" cy="2235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ince's 40 Biggest Billboard Hits – The Hollywood Reporter">
            <a:extLst>
              <a:ext uri="{FF2B5EF4-FFF2-40B4-BE49-F238E27FC236}">
                <a16:creationId xmlns:a16="http://schemas.microsoft.com/office/drawing/2014/main" id="{18C53ED0-AB99-4705-FE14-7D00084C3C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7093" y="3323963"/>
            <a:ext cx="2073393" cy="2033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cdn.playbuzz.com/cdn/d1cf4e6f-1cfc-468e-8b4a-5fb17d7daef4/b712f5a2-9661-4b63-8a30-eeb634dd6c17.jpg">
            <a:extLst>
              <a:ext uri="{FF2B5EF4-FFF2-40B4-BE49-F238E27FC236}">
                <a16:creationId xmlns:a16="http://schemas.microsoft.com/office/drawing/2014/main" id="{8D680864-ED22-81DB-FF8A-F27291E44B1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333"/>
          <a:stretch/>
        </p:blipFill>
        <p:spPr bwMode="auto">
          <a:xfrm>
            <a:off x="6438918" y="4647573"/>
            <a:ext cx="3303351"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80CB8ED-AA90-780D-01F2-9EA9556578CD}"/>
              </a:ext>
            </a:extLst>
          </p:cNvPr>
          <p:cNvPicPr>
            <a:picLocks noChangeAspect="1"/>
          </p:cNvPicPr>
          <p:nvPr/>
        </p:nvPicPr>
        <p:blipFill>
          <a:blip r:embed="rId11"/>
          <a:stretch>
            <a:fillRect/>
          </a:stretch>
        </p:blipFill>
        <p:spPr>
          <a:xfrm>
            <a:off x="-33584" y="15"/>
            <a:ext cx="12192000" cy="3355596"/>
          </a:xfrm>
          <a:prstGeom prst="rect">
            <a:avLst/>
          </a:prstGeom>
        </p:spPr>
      </p:pic>
      <p:sp>
        <p:nvSpPr>
          <p:cNvPr id="15" name="TextBox 14">
            <a:extLst>
              <a:ext uri="{FF2B5EF4-FFF2-40B4-BE49-F238E27FC236}">
                <a16:creationId xmlns:a16="http://schemas.microsoft.com/office/drawing/2014/main" id="{06897310-E5EB-DD4A-59B1-819B0215D208}"/>
              </a:ext>
            </a:extLst>
          </p:cNvPr>
          <p:cNvSpPr txBox="1"/>
          <p:nvPr/>
        </p:nvSpPr>
        <p:spPr>
          <a:xfrm>
            <a:off x="3817398" y="2577992"/>
            <a:ext cx="48827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7873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 y="232117"/>
            <a:ext cx="10515600" cy="1032081"/>
          </a:xfrm>
        </p:spPr>
        <p:txBody>
          <a:bodyPr>
            <a:normAutofit fontScale="90000"/>
          </a:bodyPr>
          <a:lstStyle/>
          <a:p>
            <a:r>
              <a:rPr lang="en-US" b="1" dirty="0"/>
              <a:t>Styles: On the Golf Course…</a:t>
            </a:r>
            <a:br>
              <a:rPr lang="en-US" dirty="0"/>
            </a:br>
            <a:endParaRPr lang="en-US" dirty="0"/>
          </a:p>
        </p:txBody>
      </p:sp>
      <p:sp>
        <p:nvSpPr>
          <p:cNvPr id="3" name="Content Placeholder 2"/>
          <p:cNvSpPr>
            <a:spLocks noGrp="1"/>
          </p:cNvSpPr>
          <p:nvPr>
            <p:ph idx="1"/>
          </p:nvPr>
        </p:nvSpPr>
        <p:spPr>
          <a:xfrm>
            <a:off x="369277" y="1600201"/>
            <a:ext cx="6564923" cy="4525963"/>
          </a:xfrm>
        </p:spPr>
        <p:txBody>
          <a:bodyPr>
            <a:normAutofit fontScale="92500" lnSpcReduction="10000"/>
          </a:bodyPr>
          <a:lstStyle/>
          <a:p>
            <a:pPr eaLnBrk="0" fontAlgn="base" hangingPunct="0"/>
            <a:r>
              <a:rPr lang="en-US" sz="3000" dirty="0">
                <a:solidFill>
                  <a:srgbClr val="C00000"/>
                </a:solidFill>
              </a:rPr>
              <a:t>The </a:t>
            </a:r>
            <a:r>
              <a:rPr lang="en-US" sz="3000" b="1" dirty="0">
                <a:solidFill>
                  <a:srgbClr val="C00000"/>
                </a:solidFill>
              </a:rPr>
              <a:t>D Style may </a:t>
            </a:r>
            <a:r>
              <a:rPr lang="en-US" sz="3000" dirty="0"/>
              <a:t>frequently drive through groups of golfers.</a:t>
            </a:r>
          </a:p>
          <a:p>
            <a:pPr eaLnBrk="0" fontAlgn="base" hangingPunct="0"/>
            <a:r>
              <a:rPr lang="en-US" sz="3000" dirty="0">
                <a:solidFill>
                  <a:srgbClr val="C00000"/>
                </a:solidFill>
              </a:rPr>
              <a:t>The </a:t>
            </a:r>
            <a:r>
              <a:rPr lang="en-US" sz="3000" b="1" dirty="0">
                <a:solidFill>
                  <a:srgbClr val="C00000"/>
                </a:solidFill>
              </a:rPr>
              <a:t>I</a:t>
            </a:r>
            <a:r>
              <a:rPr lang="en-US" sz="3000" dirty="0">
                <a:solidFill>
                  <a:srgbClr val="FF0000"/>
                </a:solidFill>
              </a:rPr>
              <a:t> </a:t>
            </a:r>
            <a:r>
              <a:rPr lang="en-US" sz="3000" b="1" dirty="0">
                <a:solidFill>
                  <a:srgbClr val="C00000"/>
                </a:solidFill>
              </a:rPr>
              <a:t>Style may </a:t>
            </a:r>
            <a:r>
              <a:rPr lang="en-US" sz="3000" dirty="0"/>
              <a:t>spend more time in the clubhouse talking than on the course.</a:t>
            </a:r>
          </a:p>
          <a:p>
            <a:pPr eaLnBrk="0" fontAlgn="base" hangingPunct="0"/>
            <a:r>
              <a:rPr lang="en-US" sz="3000" dirty="0">
                <a:solidFill>
                  <a:srgbClr val="C00000"/>
                </a:solidFill>
              </a:rPr>
              <a:t>The </a:t>
            </a:r>
            <a:r>
              <a:rPr lang="en-US" sz="3000" b="1" dirty="0">
                <a:solidFill>
                  <a:srgbClr val="C00000"/>
                </a:solidFill>
              </a:rPr>
              <a:t>S</a:t>
            </a:r>
            <a:r>
              <a:rPr lang="en-US" sz="3000" dirty="0">
                <a:solidFill>
                  <a:srgbClr val="C00000"/>
                </a:solidFill>
              </a:rPr>
              <a:t> </a:t>
            </a:r>
            <a:r>
              <a:rPr lang="en-US" sz="3000" b="1" dirty="0">
                <a:solidFill>
                  <a:srgbClr val="C00000"/>
                </a:solidFill>
              </a:rPr>
              <a:t>Style may </a:t>
            </a:r>
            <a:r>
              <a:rPr lang="en-US" sz="3000" dirty="0"/>
              <a:t>play golf the same day, the same time, the same place, using the same clubs.</a:t>
            </a:r>
          </a:p>
          <a:p>
            <a:pPr eaLnBrk="0" fontAlgn="base" hangingPunct="0"/>
            <a:r>
              <a:rPr lang="en-US" sz="3000" dirty="0">
                <a:solidFill>
                  <a:srgbClr val="C00000"/>
                </a:solidFill>
              </a:rPr>
              <a:t>The </a:t>
            </a:r>
            <a:r>
              <a:rPr lang="en-US" sz="3000" b="1" dirty="0">
                <a:solidFill>
                  <a:srgbClr val="C00000"/>
                </a:solidFill>
              </a:rPr>
              <a:t>C</a:t>
            </a:r>
            <a:r>
              <a:rPr lang="en-US" sz="3000" dirty="0">
                <a:solidFill>
                  <a:srgbClr val="FF0000"/>
                </a:solidFill>
              </a:rPr>
              <a:t> </a:t>
            </a:r>
            <a:r>
              <a:rPr lang="en-US" sz="3000" b="1" dirty="0">
                <a:solidFill>
                  <a:srgbClr val="C00000"/>
                </a:solidFill>
              </a:rPr>
              <a:t>Style may </a:t>
            </a:r>
            <a:r>
              <a:rPr lang="en-US" sz="3000" dirty="0"/>
              <a:t>keep score, plays strictly by the rules, and clean his or her clubs a lot.</a:t>
            </a:r>
          </a:p>
          <a:p>
            <a:pPr marL="0" indent="0">
              <a:buNone/>
            </a:pPr>
            <a:endParaRPr lang="en-US" dirty="0"/>
          </a:p>
        </p:txBody>
      </p:sp>
      <p:sp>
        <p:nvSpPr>
          <p:cNvPr id="5" name="TextBox 4">
            <a:extLst>
              <a:ext uri="{FF2B5EF4-FFF2-40B4-BE49-F238E27FC236}">
                <a16:creationId xmlns:a16="http://schemas.microsoft.com/office/drawing/2014/main" id="{8837F2E3-6F5F-480D-AD78-48ED85FB6EE8}"/>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CB0CE9A3-C3DF-4C72-8002-033DA0404ED8}"/>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pic>
        <p:nvPicPr>
          <p:cNvPr id="7" name="Picture 4" descr="http://ts3.mm.bing.net/th?id=I.4552855083877106&amp;pid=1.7">
            <a:extLst>
              <a:ext uri="{FF2B5EF4-FFF2-40B4-BE49-F238E27FC236}">
                <a16:creationId xmlns:a16="http://schemas.microsoft.com/office/drawing/2014/main" id="{E43C8FF8-9311-4DFE-934B-A4E2C4F83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635" y="639764"/>
            <a:ext cx="35814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ood Sense of Humor Can Enhance Both Mental and Physical Health |  Friendship Village of Schaumburg">
            <a:extLst>
              <a:ext uri="{FF2B5EF4-FFF2-40B4-BE49-F238E27FC236}">
                <a16:creationId xmlns:a16="http://schemas.microsoft.com/office/drawing/2014/main" id="{ED790774-F877-79A5-65AE-71D6F1551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18094"/>
            <a:ext cx="1272988" cy="1054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5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11F14-5D92-7C9C-A7B6-B3C05B770A92}"/>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CA4B20F-CE0B-122A-53A0-2E1147C0350B}"/>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71A3099B-8264-56A4-723E-1CCEB8858C9C}"/>
              </a:ext>
            </a:extLst>
          </p:cNvPr>
          <p:cNvSpPr>
            <a:spLocks noGrp="1"/>
          </p:cNvSpPr>
          <p:nvPr>
            <p:ph type="title"/>
          </p:nvPr>
        </p:nvSpPr>
        <p:spPr>
          <a:xfrm>
            <a:off x="0" y="124722"/>
            <a:ext cx="10515600" cy="1032081"/>
          </a:xfrm>
        </p:spPr>
        <p:txBody>
          <a:bodyPr/>
          <a:lstStyle/>
          <a:p>
            <a:r>
              <a:rPr lang="en-US" dirty="0"/>
              <a:t>Sharing</a:t>
            </a:r>
          </a:p>
        </p:txBody>
      </p:sp>
      <p:sp>
        <p:nvSpPr>
          <p:cNvPr id="3" name="Content Placeholder 2">
            <a:extLst>
              <a:ext uri="{FF2B5EF4-FFF2-40B4-BE49-F238E27FC236}">
                <a16:creationId xmlns:a16="http://schemas.microsoft.com/office/drawing/2014/main" id="{31827DDC-8C35-4758-379F-0411C553E3F0}"/>
              </a:ext>
            </a:extLst>
          </p:cNvPr>
          <p:cNvSpPr>
            <a:spLocks noGrp="1"/>
          </p:cNvSpPr>
          <p:nvPr>
            <p:ph idx="1"/>
          </p:nvPr>
        </p:nvSpPr>
        <p:spPr>
          <a:xfrm>
            <a:off x="239417" y="1407583"/>
            <a:ext cx="4771853" cy="4114676"/>
          </a:xfrm>
          <a:solidFill>
            <a:schemeClr val="tx1"/>
          </a:solidFill>
        </p:spPr>
        <p:txBody>
          <a:bodyPr/>
          <a:lstStyle/>
          <a:p>
            <a:pPr marL="0" indent="0" algn="ctr">
              <a:lnSpc>
                <a:spcPct val="110000"/>
              </a:lnSpc>
              <a:buNone/>
            </a:pPr>
            <a:endParaRPr lang="en-US" sz="2000" b="1" dirty="0">
              <a:solidFill>
                <a:schemeClr val="bg1"/>
              </a:solidFill>
            </a:endParaRPr>
          </a:p>
          <a:p>
            <a:pPr marL="0" indent="0" algn="ctr">
              <a:lnSpc>
                <a:spcPct val="110000"/>
              </a:lnSpc>
              <a:buNone/>
            </a:pPr>
            <a:r>
              <a:rPr lang="en-US" sz="2000" b="1" dirty="0">
                <a:solidFill>
                  <a:schemeClr val="bg1"/>
                </a:solidFill>
              </a:rPr>
              <a:t>Go to @ page </a:t>
            </a:r>
            <a:r>
              <a:rPr lang="en-US" b="1" dirty="0">
                <a:solidFill>
                  <a:schemeClr val="bg1"/>
                </a:solidFill>
              </a:rPr>
              <a:t>_____ </a:t>
            </a:r>
          </a:p>
          <a:p>
            <a:pPr marL="0" indent="0" algn="ctr">
              <a:lnSpc>
                <a:spcPct val="110000"/>
              </a:lnSpc>
              <a:buNone/>
            </a:pPr>
            <a:r>
              <a:rPr lang="en-US" sz="2000" b="1" i="1" dirty="0">
                <a:solidFill>
                  <a:schemeClr val="bg1"/>
                </a:solidFill>
              </a:rPr>
              <a:t>“Potential Behavioral </a:t>
            </a:r>
            <a:br>
              <a:rPr lang="en-US" sz="2000" b="1" i="1" dirty="0">
                <a:solidFill>
                  <a:schemeClr val="bg1"/>
                </a:solidFill>
              </a:rPr>
            </a:br>
            <a:r>
              <a:rPr lang="en-US" sz="2000" b="1" i="1" dirty="0">
                <a:solidFill>
                  <a:schemeClr val="bg1"/>
                </a:solidFill>
              </a:rPr>
              <a:t>&amp; Motivational Strengths” </a:t>
            </a:r>
          </a:p>
          <a:p>
            <a:pPr marL="0" indent="0" algn="ctr">
              <a:lnSpc>
                <a:spcPct val="110000"/>
              </a:lnSpc>
              <a:buNone/>
            </a:pPr>
            <a:r>
              <a:rPr lang="en-US" sz="2000" dirty="0">
                <a:solidFill>
                  <a:schemeClr val="bg1"/>
                </a:solidFill>
              </a:rPr>
              <a:t>Pick </a:t>
            </a:r>
            <a:r>
              <a:rPr lang="en-US" sz="2000" u="sng" dirty="0">
                <a:solidFill>
                  <a:schemeClr val="bg1"/>
                </a:solidFill>
              </a:rPr>
              <a:t>t</a:t>
            </a:r>
            <a:r>
              <a:rPr lang="en-US" u="sng" dirty="0">
                <a:solidFill>
                  <a:schemeClr val="bg1"/>
                </a:solidFill>
              </a:rPr>
              <a:t>wo</a:t>
            </a:r>
            <a:r>
              <a:rPr lang="en-US" sz="2000" dirty="0">
                <a:solidFill>
                  <a:schemeClr val="bg1"/>
                </a:solidFill>
              </a:rPr>
              <a:t> at-work strengths </a:t>
            </a:r>
            <a:br>
              <a:rPr lang="en-US" sz="2000" dirty="0">
                <a:solidFill>
                  <a:schemeClr val="bg1"/>
                </a:solidFill>
              </a:rPr>
            </a:br>
            <a:r>
              <a:rPr lang="en-US" sz="2000" dirty="0">
                <a:solidFill>
                  <a:schemeClr val="bg1"/>
                </a:solidFill>
              </a:rPr>
              <a:t>that stands out </a:t>
            </a:r>
            <a:r>
              <a:rPr lang="en-US" dirty="0">
                <a:solidFill>
                  <a:schemeClr val="bg1"/>
                </a:solidFill>
              </a:rPr>
              <a:t>right now</a:t>
            </a:r>
            <a:r>
              <a:rPr lang="en-US" sz="2000" dirty="0">
                <a:solidFill>
                  <a:schemeClr val="bg1"/>
                </a:solidFill>
              </a:rPr>
              <a:t>. </a:t>
            </a:r>
            <a:br>
              <a:rPr lang="en-US" sz="2000" dirty="0">
                <a:solidFill>
                  <a:schemeClr val="bg1"/>
                </a:solidFill>
              </a:rPr>
            </a:br>
            <a:r>
              <a:rPr lang="en-US" sz="2000" dirty="0">
                <a:solidFill>
                  <a:schemeClr val="bg1"/>
                </a:solidFill>
              </a:rPr>
              <a:t>Share </a:t>
            </a:r>
            <a:r>
              <a:rPr lang="en-US" sz="2000" u="sng" dirty="0">
                <a:solidFill>
                  <a:schemeClr val="bg1"/>
                </a:solidFill>
              </a:rPr>
              <a:t>ONE</a:t>
            </a:r>
            <a:r>
              <a:rPr lang="en-US" sz="2000" dirty="0">
                <a:solidFill>
                  <a:schemeClr val="bg1"/>
                </a:solidFill>
              </a:rPr>
              <a:t> right now</a:t>
            </a:r>
            <a:br>
              <a:rPr lang="en-US" sz="2000" dirty="0">
                <a:solidFill>
                  <a:schemeClr val="bg1"/>
                </a:solidFill>
              </a:rPr>
            </a:br>
            <a:r>
              <a:rPr lang="en-US" sz="2000" dirty="0">
                <a:solidFill>
                  <a:schemeClr val="bg1"/>
                </a:solidFill>
              </a:rPr>
              <a:t> and the other later.</a:t>
            </a:r>
          </a:p>
          <a:p>
            <a:pPr marL="0" indent="0" algn="ctr">
              <a:lnSpc>
                <a:spcPct val="110000"/>
              </a:lnSpc>
              <a:buNone/>
            </a:pPr>
            <a:endParaRPr lang="en-US" sz="2000" dirty="0">
              <a:solidFill>
                <a:schemeClr val="bg1"/>
              </a:solidFill>
            </a:endParaRPr>
          </a:p>
          <a:p>
            <a:pPr marL="0" indent="0" algn="ctr">
              <a:lnSpc>
                <a:spcPct val="110000"/>
              </a:lnSpc>
              <a:buNone/>
            </a:pPr>
            <a:endParaRPr lang="en-US" sz="2000" dirty="0">
              <a:solidFill>
                <a:schemeClr val="bg1"/>
              </a:solidFill>
            </a:endParaRPr>
          </a:p>
        </p:txBody>
      </p:sp>
      <p:sp>
        <p:nvSpPr>
          <p:cNvPr id="5" name="TextBox 4">
            <a:extLst>
              <a:ext uri="{FF2B5EF4-FFF2-40B4-BE49-F238E27FC236}">
                <a16:creationId xmlns:a16="http://schemas.microsoft.com/office/drawing/2014/main" id="{CD7CF598-6EC7-DCA4-DE75-8C1923F63AD5}"/>
              </a:ext>
            </a:extLst>
          </p:cNvPr>
          <p:cNvSpPr txBox="1"/>
          <p:nvPr/>
        </p:nvSpPr>
        <p:spPr>
          <a:xfrm>
            <a:off x="376773" y="4527087"/>
            <a:ext cx="4634497" cy="923330"/>
          </a:xfrm>
          <a:prstGeom prst="rect">
            <a:avLst/>
          </a:prstGeom>
          <a:noFill/>
        </p:spPr>
        <p:txBody>
          <a:bodyPr wrap="square">
            <a:spAutoFit/>
          </a:bodyPr>
          <a:lstStyle/>
          <a:p>
            <a:pPr marL="0" indent="0">
              <a:buFont typeface="Arial" panose="020B0604020202020204" pitchFamily="34" charset="0"/>
              <a:buNone/>
            </a:pPr>
            <a:r>
              <a:rPr lang="en-US" sz="1800" b="1" dirty="0">
                <a:solidFill>
                  <a:schemeClr val="bg1"/>
                </a:solidFill>
              </a:rPr>
              <a:t>1. Share what you picked and why.</a:t>
            </a:r>
          </a:p>
          <a:p>
            <a:pPr marL="0" indent="0">
              <a:buFont typeface="Arial" panose="020B0604020202020204" pitchFamily="34" charset="0"/>
              <a:buNone/>
            </a:pPr>
            <a:r>
              <a:rPr lang="en-US" sz="1800" b="1" dirty="0">
                <a:solidFill>
                  <a:schemeClr val="bg1"/>
                </a:solidFill>
              </a:rPr>
              <a:t>2. </a:t>
            </a:r>
            <a:r>
              <a:rPr lang="en-US" b="1" dirty="0">
                <a:solidFill>
                  <a:schemeClr val="bg1"/>
                </a:solidFill>
              </a:rPr>
              <a:t>Share how these strengths could help the team and the company.</a:t>
            </a:r>
            <a:endParaRPr lang="en-US" sz="1800" dirty="0"/>
          </a:p>
        </p:txBody>
      </p:sp>
      <p:pic>
        <p:nvPicPr>
          <p:cNvPr id="8" name="Picture 7">
            <a:extLst>
              <a:ext uri="{FF2B5EF4-FFF2-40B4-BE49-F238E27FC236}">
                <a16:creationId xmlns:a16="http://schemas.microsoft.com/office/drawing/2014/main" id="{412D38B2-D7C1-5933-DF2F-6F10B36FBDC8}"/>
              </a:ext>
            </a:extLst>
          </p:cNvPr>
          <p:cNvPicPr>
            <a:picLocks noChangeAspect="1"/>
          </p:cNvPicPr>
          <p:nvPr/>
        </p:nvPicPr>
        <p:blipFill>
          <a:blip r:embed="rId3"/>
          <a:stretch>
            <a:fillRect/>
          </a:stretch>
        </p:blipFill>
        <p:spPr>
          <a:xfrm>
            <a:off x="5148626" y="549242"/>
            <a:ext cx="6911787" cy="5849166"/>
          </a:xfrm>
          <a:prstGeom prst="rect">
            <a:avLst/>
          </a:prstGeom>
          <a:ln w="28575">
            <a:solidFill>
              <a:srgbClr val="D43C6F"/>
            </a:solidFill>
          </a:ln>
        </p:spPr>
      </p:pic>
    </p:spTree>
    <p:extLst>
      <p:ext uri="{BB962C8B-B14F-4D97-AF65-F5344CB8AC3E}">
        <p14:creationId xmlns:p14="http://schemas.microsoft.com/office/powerpoint/2010/main" val="370709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0667665-63C4-9059-5C67-EE38F38F6468}"/>
              </a:ext>
            </a:extLst>
          </p:cNvPr>
          <p:cNvSpPr txBox="1">
            <a:spLocks/>
          </p:cNvSpPr>
          <p:nvPr/>
        </p:nvSpPr>
        <p:spPr>
          <a:xfrm>
            <a:off x="2615219" y="3690404"/>
            <a:ext cx="3818965" cy="3352011"/>
          </a:xfrm>
          <a:prstGeom prst="rect">
            <a:avLst/>
          </a:prstGeom>
        </p:spPr>
        <p:txBody>
          <a:bodyPr vert="horz" lIns="91440" tIns="45720" rIns="91440" bIns="45720" rtlCol="0">
            <a:normAutofit/>
          </a:bodyPr>
          <a:lstStyle>
            <a:lvl1pPr marL="284163" indent="-284163" algn="l" defTabSz="914400" rtl="0" eaLnBrk="1" latinLnBrk="0" hangingPunct="1">
              <a:lnSpc>
                <a:spcPct val="90000"/>
              </a:lnSpc>
              <a:spcBef>
                <a:spcPts val="1200"/>
              </a:spcBef>
              <a:buFont typeface="Arial" panose="020B0604020202020204" pitchFamily="34" charset="0"/>
              <a:buChar char="•"/>
              <a:defRPr sz="2800" kern="1200">
                <a:solidFill>
                  <a:schemeClr val="tx1"/>
                </a:solidFill>
                <a:latin typeface="+mn-lt"/>
                <a:ea typeface="+mn-ea"/>
                <a:cs typeface="+mn-cs"/>
              </a:defRPr>
            </a:lvl1pPr>
            <a:lvl2pPr marL="741363" indent="-284163" algn="l" defTabSz="914400" rtl="0" eaLnBrk="1" latinLnBrk="0" hangingPunct="1">
              <a:lnSpc>
                <a:spcPct val="90000"/>
              </a:lnSpc>
              <a:spcBef>
                <a:spcPts val="1200"/>
              </a:spcBef>
              <a:buSzPct val="80000"/>
              <a:buFont typeface="Courier New" panose="02070309020205020404" pitchFamily="49"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200"/>
              </a:spcBef>
              <a:buSzPct val="8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buClr>
                <a:srgbClr val="E70000"/>
              </a:buClr>
              <a:buSzPct val="80000"/>
            </a:pPr>
            <a:endParaRPr lang="en-US" sz="2400" dirty="0">
              <a:solidFill>
                <a:schemeClr val="tx1">
                  <a:lumMod val="75000"/>
                  <a:lumOff val="25000"/>
                </a:schemeClr>
              </a:solidFill>
            </a:endParaRPr>
          </a:p>
        </p:txBody>
      </p:sp>
      <p:pic>
        <p:nvPicPr>
          <p:cNvPr id="2" name="Picture 1" descr="http://theskiny.com/wp-content/uploads/2014/01/Martha.jpg">
            <a:extLst>
              <a:ext uri="{FF2B5EF4-FFF2-40B4-BE49-F238E27FC236}">
                <a16:creationId xmlns:a16="http://schemas.microsoft.com/office/drawing/2014/main" id="{B15EBFEC-F23D-EC6C-5409-0BD4FCBAC0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706" y="3334100"/>
            <a:ext cx="2244090" cy="19710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chneeblog.com/wp-content/uploads/2013/12/bdt-simon-cowell-431x300.jpeg">
            <a:extLst>
              <a:ext uri="{FF2B5EF4-FFF2-40B4-BE49-F238E27FC236}">
                <a16:creationId xmlns:a16="http://schemas.microsoft.com/office/drawing/2014/main" id="{807B651F-E40E-322E-43DB-81CADAC94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999" y="5099982"/>
            <a:ext cx="251790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http://www.stealingshare.com/wp-content/uploads/2015/07/Gordon-Ramsay-007.jpg">
            <a:extLst>
              <a:ext uri="{FF2B5EF4-FFF2-40B4-BE49-F238E27FC236}">
                <a16:creationId xmlns:a16="http://schemas.microsoft.com/office/drawing/2014/main" id="{2E6BCF2D-C316-ED7D-B8E8-87219750B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954" y="3316902"/>
            <a:ext cx="2971800" cy="1783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31B150D-3365-4B3C-87C9-12EF9DE02C05}"/>
              </a:ext>
            </a:extLst>
          </p:cNvPr>
          <p:cNvPicPr>
            <a:picLocks noChangeAspect="1"/>
          </p:cNvPicPr>
          <p:nvPr/>
        </p:nvPicPr>
        <p:blipFill>
          <a:blip r:embed="rId6"/>
          <a:stretch>
            <a:fillRect/>
          </a:stretch>
        </p:blipFill>
        <p:spPr>
          <a:xfrm>
            <a:off x="2038849" y="4689152"/>
            <a:ext cx="2273422" cy="2144462"/>
          </a:xfrm>
          <a:prstGeom prst="rect">
            <a:avLst/>
          </a:prstGeom>
        </p:spPr>
      </p:pic>
      <p:pic>
        <p:nvPicPr>
          <p:cNvPr id="9" name="Picture 4" descr="https://upload.wikimedia.org/wikipedia/en/0/0b/HouseGregoryHouse.png">
            <a:extLst>
              <a:ext uri="{FF2B5EF4-FFF2-40B4-BE49-F238E27FC236}">
                <a16:creationId xmlns:a16="http://schemas.microsoft.com/office/drawing/2014/main" id="{B7556879-B743-7367-AE43-0B4CAB3DB1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428" y="3537513"/>
            <a:ext cx="1846790" cy="20068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Jennifer Lopez is CFDA's 2019 Fashion Icon | News | CFDA">
            <a:extLst>
              <a:ext uri="{FF2B5EF4-FFF2-40B4-BE49-F238E27FC236}">
                <a16:creationId xmlns:a16="http://schemas.microsoft.com/office/drawing/2014/main" id="{BDD6A03D-A9BC-71B8-7BB5-3DEB17EC12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6708" y="3537513"/>
            <a:ext cx="1911442" cy="21303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wayne Johnson Says He's Open to Making a WWE Comeback">
            <a:extLst>
              <a:ext uri="{FF2B5EF4-FFF2-40B4-BE49-F238E27FC236}">
                <a16:creationId xmlns:a16="http://schemas.microsoft.com/office/drawing/2014/main" id="{D9D03979-3690-B6DB-20C2-CF99212B0B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3130" y="5305173"/>
            <a:ext cx="2619375" cy="15284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my Schumer Admits Being Away from Son Gene to Tour 'Weighs on Me'">
            <a:extLst>
              <a:ext uri="{FF2B5EF4-FFF2-40B4-BE49-F238E27FC236}">
                <a16:creationId xmlns:a16="http://schemas.microsoft.com/office/drawing/2014/main" id="{7FE0BC3D-E9AF-79FD-16DE-67C772CCDB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86" y="5476987"/>
            <a:ext cx="1278075" cy="14756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5C732D2-122E-DB12-167B-DB9E69EA95F7}"/>
              </a:ext>
            </a:extLst>
          </p:cNvPr>
          <p:cNvPicPr>
            <a:picLocks noChangeAspect="1"/>
          </p:cNvPicPr>
          <p:nvPr/>
        </p:nvPicPr>
        <p:blipFill>
          <a:blip r:embed="rId11"/>
          <a:stretch>
            <a:fillRect/>
          </a:stretch>
        </p:blipFill>
        <p:spPr>
          <a:xfrm>
            <a:off x="0" y="0"/>
            <a:ext cx="12192000" cy="3285695"/>
          </a:xfrm>
          <a:prstGeom prst="rect">
            <a:avLst/>
          </a:prstGeom>
        </p:spPr>
      </p:pic>
    </p:spTree>
    <p:extLst>
      <p:ext uri="{BB962C8B-B14F-4D97-AF65-F5344CB8AC3E}">
        <p14:creationId xmlns:p14="http://schemas.microsoft.com/office/powerpoint/2010/main" val="682868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FB5-B568-A34E-0D1A-F2BFDC6EA6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E3AFA0-E799-3910-BB6A-68C6D4A6548E}"/>
              </a:ext>
            </a:extLst>
          </p:cNvPr>
          <p:cNvSpPr>
            <a:spLocks noGrp="1"/>
          </p:cNvSpPr>
          <p:nvPr>
            <p:ph idx="1"/>
          </p:nvPr>
        </p:nvSpPr>
        <p:spPr/>
        <p:txBody>
          <a:bodyPr/>
          <a:lstStyle/>
          <a:p>
            <a:endParaRPr lang="en-US" dirty="0"/>
          </a:p>
        </p:txBody>
      </p:sp>
      <p:pic>
        <p:nvPicPr>
          <p:cNvPr id="4" name="Picture 4" descr="http://www.donherron.com/wp-content/uploads/2015/02/Mr-Spock-mr-spock-10874060-1036-730.jpg">
            <a:extLst>
              <a:ext uri="{FF2B5EF4-FFF2-40B4-BE49-F238E27FC236}">
                <a16:creationId xmlns:a16="http://schemas.microsoft.com/office/drawing/2014/main" id="{4AFEF758-85FB-156C-AB7E-AAD23994FB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9" y="3361936"/>
            <a:ext cx="3007994" cy="2119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factspy.net/wp-content/uploads/2011/10/06-15gates_lg1.jpg">
            <a:extLst>
              <a:ext uri="{FF2B5EF4-FFF2-40B4-BE49-F238E27FC236}">
                <a16:creationId xmlns:a16="http://schemas.microsoft.com/office/drawing/2014/main" id="{363A766B-D3B7-A8EC-86AA-5C47B93FDE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9592" y="4857148"/>
            <a:ext cx="2975539" cy="19855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ttp://talk2sv.com/wp-content/uploads/2015/06/Tina-Fey-2.jpg">
            <a:extLst>
              <a:ext uri="{FF2B5EF4-FFF2-40B4-BE49-F238E27FC236}">
                <a16:creationId xmlns:a16="http://schemas.microsoft.com/office/drawing/2014/main" id="{1336CDCD-ACFB-562A-6925-FF974A5119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012"/>
          <a:stretch/>
        </p:blipFill>
        <p:spPr bwMode="auto">
          <a:xfrm>
            <a:off x="7974032" y="3413161"/>
            <a:ext cx="2255438" cy="1616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zpply.com/wp-content/uploads/2013/04/frases-de-sheldon-cooper-ator-frase8.jpg">
            <a:extLst>
              <a:ext uri="{FF2B5EF4-FFF2-40B4-BE49-F238E27FC236}">
                <a16:creationId xmlns:a16="http://schemas.microsoft.com/office/drawing/2014/main" id="{85956010-4328-BAA0-9764-A94B2782D2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457" y="4221308"/>
            <a:ext cx="2561167" cy="26480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myentertainmentworld.ca/site/wp-content/uploads/2012/03/ArielWinterasAlexDunphy.jpg">
            <a:extLst>
              <a:ext uri="{FF2B5EF4-FFF2-40B4-BE49-F238E27FC236}">
                <a16:creationId xmlns:a16="http://schemas.microsoft.com/office/drawing/2014/main" id="{EA302BF8-6020-73EF-DB1C-09DD9B94571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966"/>
          <a:stretch/>
        </p:blipFill>
        <p:spPr bwMode="auto">
          <a:xfrm>
            <a:off x="27175" y="5315918"/>
            <a:ext cx="2752738" cy="1587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thelifecoach.com/wp-content/uploads/2013/01/AlbertEinstein.jpg">
            <a:extLst>
              <a:ext uri="{FF2B5EF4-FFF2-40B4-BE49-F238E27FC236}">
                <a16:creationId xmlns:a16="http://schemas.microsoft.com/office/drawing/2014/main" id="{6E640581-05A3-0127-9534-37EBC9E6F5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52" t="2360" r="1" b="18539"/>
          <a:stretch/>
        </p:blipFill>
        <p:spPr bwMode="auto">
          <a:xfrm>
            <a:off x="4129715" y="4561091"/>
            <a:ext cx="1924629" cy="22879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doleezza Rice - Wikipedia">
            <a:extLst>
              <a:ext uri="{FF2B5EF4-FFF2-40B4-BE49-F238E27FC236}">
                <a16:creationId xmlns:a16="http://schemas.microsoft.com/office/drawing/2014/main" id="{64D5B370-D7AB-EFD5-8E99-129ABE433C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7973" y="4446108"/>
            <a:ext cx="2136852"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lizabeth II - Wikipedia">
            <a:extLst>
              <a:ext uri="{FF2B5EF4-FFF2-40B4-BE49-F238E27FC236}">
                <a16:creationId xmlns:a16="http://schemas.microsoft.com/office/drawing/2014/main" id="{A043FB2A-FE5A-CCFF-AE85-BD72C091E9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5088" y="4402349"/>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AB406C9-EFEC-7087-204D-38AA30E3D8F8}"/>
              </a:ext>
            </a:extLst>
          </p:cNvPr>
          <p:cNvPicPr>
            <a:picLocks noChangeAspect="1"/>
          </p:cNvPicPr>
          <p:nvPr/>
        </p:nvPicPr>
        <p:blipFill>
          <a:blip r:embed="rId11"/>
          <a:stretch>
            <a:fillRect/>
          </a:stretch>
        </p:blipFill>
        <p:spPr>
          <a:xfrm>
            <a:off x="-67109" y="-23046"/>
            <a:ext cx="12192000" cy="3363769"/>
          </a:xfrm>
          <a:prstGeom prst="rect">
            <a:avLst/>
          </a:prstGeom>
        </p:spPr>
      </p:pic>
    </p:spTree>
    <p:extLst>
      <p:ext uri="{BB962C8B-B14F-4D97-AF65-F5344CB8AC3E}">
        <p14:creationId xmlns:p14="http://schemas.microsoft.com/office/powerpoint/2010/main" val="1847232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50" y="198141"/>
            <a:ext cx="8229600" cy="1143000"/>
          </a:xfrm>
        </p:spPr>
        <p:txBody>
          <a:bodyPr/>
          <a:lstStyle/>
          <a:p>
            <a:pPr eaLnBrk="0" fontAlgn="base" hangingPunct="0"/>
            <a:r>
              <a:rPr lang="en-US" b="1" dirty="0"/>
              <a:t>Style: Reading a Newspaper…</a:t>
            </a:r>
            <a:endParaRPr lang="en-US" dirty="0"/>
          </a:p>
        </p:txBody>
      </p:sp>
      <p:pic>
        <p:nvPicPr>
          <p:cNvPr id="8194" name="Picture 2" descr="http://blogs.seattleweekly.com/dailyweekly/reading-the-news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4517570" cy="5334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A68CB55-0C72-4F94-82C9-D081FEDEEB4F}"/>
              </a:ext>
            </a:extLst>
          </p:cNvPr>
          <p:cNvSpPr txBox="1">
            <a:spLocks/>
          </p:cNvSpPr>
          <p:nvPr/>
        </p:nvSpPr>
        <p:spPr>
          <a:xfrm>
            <a:off x="629528" y="1447800"/>
            <a:ext cx="5618871" cy="5029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r>
              <a:rPr lang="en-US" sz="2800" dirty="0">
                <a:solidFill>
                  <a:srgbClr val="C00000"/>
                </a:solidFill>
              </a:rPr>
              <a:t>The</a:t>
            </a:r>
            <a:r>
              <a:rPr lang="en-US" sz="2800" b="1" dirty="0">
                <a:solidFill>
                  <a:srgbClr val="C00000"/>
                </a:solidFill>
              </a:rPr>
              <a:t> D Style may </a:t>
            </a:r>
            <a:r>
              <a:rPr lang="en-US" sz="2800" dirty="0"/>
              <a:t>only read the headlines and scatter the sections in the process. </a:t>
            </a:r>
          </a:p>
          <a:p>
            <a:pPr eaLnBrk="0" fontAlgn="base" hangingPunct="0"/>
            <a:r>
              <a:rPr lang="en-US" sz="2800" dirty="0">
                <a:solidFill>
                  <a:srgbClr val="C00000"/>
                </a:solidFill>
              </a:rPr>
              <a:t>The </a:t>
            </a:r>
            <a:r>
              <a:rPr lang="en-US" sz="2800" b="1" dirty="0">
                <a:solidFill>
                  <a:srgbClr val="C00000"/>
                </a:solidFill>
              </a:rPr>
              <a:t>I</a:t>
            </a:r>
            <a:r>
              <a:rPr lang="en-US" sz="2800" dirty="0">
                <a:solidFill>
                  <a:srgbClr val="C00000"/>
                </a:solidFill>
              </a:rPr>
              <a:t> </a:t>
            </a:r>
            <a:r>
              <a:rPr lang="en-US" sz="2800" b="1" dirty="0">
                <a:solidFill>
                  <a:srgbClr val="C00000"/>
                </a:solidFill>
              </a:rPr>
              <a:t>Style may </a:t>
            </a:r>
            <a:r>
              <a:rPr lang="en-US" sz="2800" dirty="0"/>
              <a:t>read the obituaries first to see if he knows anyone.</a:t>
            </a:r>
          </a:p>
          <a:p>
            <a:pPr eaLnBrk="0" fontAlgn="base" hangingPunct="0"/>
            <a:r>
              <a:rPr lang="en-US" sz="2800" dirty="0">
                <a:solidFill>
                  <a:srgbClr val="C00000"/>
                </a:solidFill>
              </a:rPr>
              <a:t>The </a:t>
            </a:r>
            <a:r>
              <a:rPr lang="en-US" sz="2800" b="1" dirty="0">
                <a:solidFill>
                  <a:srgbClr val="C00000"/>
                </a:solidFill>
              </a:rPr>
              <a:t>S Style may</a:t>
            </a:r>
            <a:r>
              <a:rPr lang="en-US" sz="2800" dirty="0">
                <a:solidFill>
                  <a:srgbClr val="FF0000"/>
                </a:solidFill>
              </a:rPr>
              <a:t> </a:t>
            </a:r>
            <a:r>
              <a:rPr lang="en-US" sz="2800" dirty="0"/>
              <a:t>read</a:t>
            </a:r>
            <a:r>
              <a:rPr lang="en-US" sz="2800" dirty="0">
                <a:solidFill>
                  <a:srgbClr val="FF0000"/>
                </a:solidFill>
              </a:rPr>
              <a:t> </a:t>
            </a:r>
            <a:r>
              <a:rPr lang="en-US" sz="2800" dirty="0"/>
              <a:t>the entire paper and clip interesting articles.</a:t>
            </a:r>
          </a:p>
          <a:p>
            <a:pPr eaLnBrk="0" fontAlgn="base" hangingPunct="0"/>
            <a:r>
              <a:rPr lang="en-US" sz="2800" dirty="0">
                <a:solidFill>
                  <a:srgbClr val="C00000"/>
                </a:solidFill>
              </a:rPr>
              <a:t>The </a:t>
            </a:r>
            <a:r>
              <a:rPr lang="en-US" sz="2800" b="1" dirty="0">
                <a:solidFill>
                  <a:srgbClr val="C00000"/>
                </a:solidFill>
              </a:rPr>
              <a:t>C</a:t>
            </a:r>
            <a:r>
              <a:rPr lang="en-US" sz="2800" dirty="0">
                <a:solidFill>
                  <a:srgbClr val="FF0000"/>
                </a:solidFill>
              </a:rPr>
              <a:t> </a:t>
            </a:r>
            <a:r>
              <a:rPr lang="en-US" sz="2800" b="1" dirty="0">
                <a:solidFill>
                  <a:srgbClr val="C00000"/>
                </a:solidFill>
              </a:rPr>
              <a:t>Style may </a:t>
            </a:r>
            <a:r>
              <a:rPr lang="en-US" sz="2800" dirty="0"/>
              <a:t>call the newspaper if a word is misspelled.</a:t>
            </a:r>
          </a:p>
          <a:p>
            <a:pPr marL="0" indent="0">
              <a:buFont typeface="Arial" panose="020B0604020202020204" pitchFamily="34" charset="0"/>
              <a:buNone/>
            </a:pPr>
            <a:endParaRPr lang="en-US" dirty="0"/>
          </a:p>
        </p:txBody>
      </p:sp>
      <p:pic>
        <p:nvPicPr>
          <p:cNvPr id="3" name="Picture 2" descr="A Good Sense of Humor Can Enhance Both Mental and Physical Health |  Friendship Village of Schaumburg">
            <a:extLst>
              <a:ext uri="{FF2B5EF4-FFF2-40B4-BE49-F238E27FC236}">
                <a16:creationId xmlns:a16="http://schemas.microsoft.com/office/drawing/2014/main" id="{B6E00A1A-0624-FE5A-6729-9256330B2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39161"/>
            <a:ext cx="1126903" cy="93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25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E4AFA3-6935-857F-2D61-27A9C9DADD29}"/>
              </a:ext>
            </a:extLst>
          </p:cNvPr>
          <p:cNvPicPr>
            <a:picLocks noChangeAspect="1"/>
          </p:cNvPicPr>
          <p:nvPr/>
        </p:nvPicPr>
        <p:blipFill>
          <a:blip r:embed="rId3"/>
          <a:stretch>
            <a:fillRect/>
          </a:stretch>
        </p:blipFill>
        <p:spPr>
          <a:xfrm>
            <a:off x="3846990" y="0"/>
            <a:ext cx="8345010" cy="6858000"/>
          </a:xfrm>
          <a:prstGeom prst="rect">
            <a:avLst/>
          </a:prstGeom>
        </p:spPr>
      </p:pic>
      <p:sp>
        <p:nvSpPr>
          <p:cNvPr id="6" name="TextBox 5">
            <a:extLst>
              <a:ext uri="{FF2B5EF4-FFF2-40B4-BE49-F238E27FC236}">
                <a16:creationId xmlns:a16="http://schemas.microsoft.com/office/drawing/2014/main" id="{2CC9094D-7A45-CA56-CAE6-34B9DDEBC333}"/>
              </a:ext>
            </a:extLst>
          </p:cNvPr>
          <p:cNvSpPr txBox="1"/>
          <p:nvPr/>
        </p:nvSpPr>
        <p:spPr>
          <a:xfrm>
            <a:off x="0" y="1275085"/>
            <a:ext cx="3802603" cy="4247317"/>
          </a:xfrm>
          <a:prstGeom prst="rect">
            <a:avLst/>
          </a:prstGeom>
          <a:noFill/>
        </p:spPr>
        <p:txBody>
          <a:bodyPr wrap="square" rtlCol="0">
            <a:spAutoFit/>
          </a:bodyPr>
          <a:lstStyle/>
          <a:p>
            <a:pPr algn="ctr"/>
            <a:r>
              <a:rPr lang="en-US" dirty="0"/>
              <a:t>Attention all pet lovers! 🐾 </a:t>
            </a:r>
          </a:p>
          <a:p>
            <a:pPr algn="ctr"/>
            <a:endParaRPr lang="en-US" dirty="0"/>
          </a:p>
          <a:p>
            <a:pPr algn="ctr"/>
            <a:r>
              <a:rPr lang="en-US" dirty="0"/>
              <a:t>Want to understand your furry friend's personality style?</a:t>
            </a:r>
          </a:p>
          <a:p>
            <a:pPr algn="ctr"/>
            <a:endParaRPr lang="en-US" dirty="0"/>
          </a:p>
          <a:p>
            <a:pPr algn="ctr"/>
            <a:r>
              <a:rPr lang="en-US" dirty="0"/>
              <a:t>Look no further than this free DISC report for pets, provided by my assessment partner TTI SI.</a:t>
            </a:r>
          </a:p>
          <a:p>
            <a:pPr algn="ctr"/>
            <a:endParaRPr lang="en-US" dirty="0"/>
          </a:p>
          <a:p>
            <a:pPr algn="ctr"/>
            <a:r>
              <a:rPr lang="en-US" dirty="0"/>
              <a:t>It takes less than a minute to complete, and you get the report immediately!</a:t>
            </a:r>
          </a:p>
          <a:p>
            <a:pPr algn="ctr"/>
            <a:endParaRPr lang="en-US" dirty="0"/>
          </a:p>
          <a:p>
            <a:pPr algn="ctr"/>
            <a:r>
              <a:rPr lang="en-US" dirty="0"/>
              <a:t>Get your report </a:t>
            </a:r>
            <a:r>
              <a:rPr lang="en-US"/>
              <a:t>→ </a:t>
            </a:r>
            <a:r>
              <a:rPr lang="en-US">
                <a:hlinkClick r:id="rId4"/>
              </a:rPr>
              <a:t>https://petstalkback.com/</a:t>
            </a:r>
            <a:r>
              <a:rPr lang="en-US"/>
              <a:t> </a:t>
            </a:r>
            <a:endParaRPr lang="en-US" dirty="0"/>
          </a:p>
        </p:txBody>
      </p:sp>
    </p:spTree>
    <p:extLst>
      <p:ext uri="{BB962C8B-B14F-4D97-AF65-F5344CB8AC3E}">
        <p14:creationId xmlns:p14="http://schemas.microsoft.com/office/powerpoint/2010/main" val="1528355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7435B7-D1DB-DFE0-1587-F9A9407B9829}"/>
              </a:ext>
            </a:extLst>
          </p:cNvPr>
          <p:cNvPicPr>
            <a:picLocks noChangeAspect="1"/>
          </p:cNvPicPr>
          <p:nvPr/>
        </p:nvPicPr>
        <p:blipFill>
          <a:blip r:embed="rId3"/>
          <a:stretch>
            <a:fillRect/>
          </a:stretch>
        </p:blipFill>
        <p:spPr>
          <a:xfrm>
            <a:off x="3205508" y="773874"/>
            <a:ext cx="5626320" cy="5809369"/>
          </a:xfrm>
          <a:prstGeom prst="rect">
            <a:avLst/>
          </a:prstGeom>
        </p:spPr>
      </p:pic>
      <p:sp>
        <p:nvSpPr>
          <p:cNvPr id="2050" name="Rectangle 22"/>
          <p:cNvSpPr>
            <a:spLocks noChangeArrowheads="1"/>
          </p:cNvSpPr>
          <p:nvPr/>
        </p:nvSpPr>
        <p:spPr bwMode="auto">
          <a:xfrm>
            <a:off x="2017713" y="280194"/>
            <a:ext cx="822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2" name="Picture 1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9938235" y="1131936"/>
            <a:ext cx="1499225" cy="1467672"/>
          </a:xfrm>
          <a:prstGeom prst="rect">
            <a:avLst/>
          </a:prstGeom>
          <a:ln w="38100">
            <a:solidFill>
              <a:schemeClr val="bg1"/>
            </a:solidFill>
          </a:ln>
        </p:spPr>
      </p:pic>
      <p:pic>
        <p:nvPicPr>
          <p:cNvPr id="13" name="Picture 12"/>
          <p:cNvPicPr>
            <a:picLocks noChangeAspect="1"/>
          </p:cNvPicPr>
          <p:nvPr/>
        </p:nvPicPr>
        <p:blipFill>
          <a:blip r:embed="rId5">
            <a:graysc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95780" y="4590110"/>
            <a:ext cx="1499225" cy="1444008"/>
          </a:xfrm>
          <a:prstGeom prst="rect">
            <a:avLst/>
          </a:prstGeom>
          <a:ln w="38100">
            <a:solidFill>
              <a:schemeClr val="bg1"/>
            </a:solidFill>
          </a:ln>
        </p:spPr>
      </p:pic>
      <p:pic>
        <p:nvPicPr>
          <p:cNvPr id="14" name="Picture 4" descr="Image result for gondola"/>
          <p:cNvPicPr>
            <a:picLocks noChangeAspect="1" noChangeArrowheads="1"/>
          </p:cNvPicPr>
          <p:nvPr/>
        </p:nvPicPr>
        <p:blipFill>
          <a:blip r:embed="rId7" cstate="print">
            <a:graysc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41789" y="4907924"/>
            <a:ext cx="1539609" cy="133138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grayscl/>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1012210" y="911026"/>
            <a:ext cx="1446038" cy="1194678"/>
          </a:xfrm>
          <a:prstGeom prst="rect">
            <a:avLst/>
          </a:prstGeom>
          <a:ln w="38100">
            <a:solidFill>
              <a:schemeClr val="bg1"/>
            </a:solidFill>
          </a:ln>
        </p:spPr>
      </p:pic>
      <p:sp>
        <p:nvSpPr>
          <p:cNvPr id="16" name="Title 1">
            <a:extLst>
              <a:ext uri="{FF2B5EF4-FFF2-40B4-BE49-F238E27FC236}">
                <a16:creationId xmlns:a16="http://schemas.microsoft.com/office/drawing/2014/main" id="{FB1A7C19-DA21-CE46-A0F6-C292F563CFC0}"/>
              </a:ext>
            </a:extLst>
          </p:cNvPr>
          <p:cNvSpPr txBox="1">
            <a:spLocks/>
          </p:cNvSpPr>
          <p:nvPr/>
        </p:nvSpPr>
        <p:spPr>
          <a:xfrm>
            <a:off x="0" y="230754"/>
            <a:ext cx="12192000" cy="132556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                           This Group on the Wheel</a:t>
            </a:r>
          </a:p>
        </p:txBody>
      </p:sp>
      <p:pic>
        <p:nvPicPr>
          <p:cNvPr id="23" name="Picture 22">
            <a:extLst>
              <a:ext uri="{FF2B5EF4-FFF2-40B4-BE49-F238E27FC236}">
                <a16:creationId xmlns:a16="http://schemas.microsoft.com/office/drawing/2014/main" id="{4D1EC318-1AD6-4D2C-BD46-B77443AD7142}"/>
              </a:ext>
            </a:extLst>
          </p:cNvPr>
          <p:cNvPicPr>
            <a:picLocks noChangeAspect="1"/>
          </p:cNvPicPr>
          <p:nvPr/>
        </p:nvPicPr>
        <p:blipFill>
          <a:blip r:embed="rId11"/>
          <a:stretch>
            <a:fillRect/>
          </a:stretch>
        </p:blipFill>
        <p:spPr>
          <a:xfrm>
            <a:off x="10247313" y="215017"/>
            <a:ext cx="1944687" cy="1044576"/>
          </a:xfrm>
          <a:prstGeom prst="rect">
            <a:avLst/>
          </a:prstGeom>
        </p:spPr>
      </p:pic>
      <p:cxnSp>
        <p:nvCxnSpPr>
          <p:cNvPr id="26" name="Straight Connector 25">
            <a:extLst>
              <a:ext uri="{FF2B5EF4-FFF2-40B4-BE49-F238E27FC236}">
                <a16:creationId xmlns:a16="http://schemas.microsoft.com/office/drawing/2014/main" id="{C37C88F3-1558-43B4-800D-895DB5DBE968}"/>
              </a:ext>
            </a:extLst>
          </p:cNvPr>
          <p:cNvCxnSpPr>
            <a:cxnSpLocks/>
          </p:cNvCxnSpPr>
          <p:nvPr/>
        </p:nvCxnSpPr>
        <p:spPr>
          <a:xfrm flipH="1">
            <a:off x="8058684" y="1715515"/>
            <a:ext cx="187965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71038B-BC55-4280-8809-28E5DD525B06}"/>
              </a:ext>
            </a:extLst>
          </p:cNvPr>
          <p:cNvCxnSpPr>
            <a:cxnSpLocks/>
          </p:cNvCxnSpPr>
          <p:nvPr/>
        </p:nvCxnSpPr>
        <p:spPr>
          <a:xfrm flipH="1">
            <a:off x="8118505" y="5158583"/>
            <a:ext cx="173307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919CA7-77D7-417D-B075-075E17B5ABE3}"/>
              </a:ext>
            </a:extLst>
          </p:cNvPr>
          <p:cNvCxnSpPr>
            <a:cxnSpLocks/>
          </p:cNvCxnSpPr>
          <p:nvPr/>
        </p:nvCxnSpPr>
        <p:spPr>
          <a:xfrm flipH="1">
            <a:off x="2381398" y="5291711"/>
            <a:ext cx="160094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9A99F9-7B44-4CEA-9D39-4177A27FE62A}"/>
              </a:ext>
            </a:extLst>
          </p:cNvPr>
          <p:cNvCxnSpPr>
            <a:cxnSpLocks/>
          </p:cNvCxnSpPr>
          <p:nvPr/>
        </p:nvCxnSpPr>
        <p:spPr>
          <a:xfrm flipH="1">
            <a:off x="2458248" y="1715515"/>
            <a:ext cx="14428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F7B4082-702D-385C-ACBC-F8B21EFF6342}"/>
              </a:ext>
            </a:extLst>
          </p:cNvPr>
          <p:cNvSpPr txBox="1"/>
          <p:nvPr/>
        </p:nvSpPr>
        <p:spPr>
          <a:xfrm>
            <a:off x="8759546" y="1096331"/>
            <a:ext cx="732182" cy="769441"/>
          </a:xfrm>
          <a:prstGeom prst="rect">
            <a:avLst/>
          </a:prstGeom>
          <a:noFill/>
        </p:spPr>
        <p:txBody>
          <a:bodyPr wrap="square" rtlCol="0">
            <a:spAutoFit/>
          </a:bodyPr>
          <a:lstStyle/>
          <a:p>
            <a:pPr algn="ctr"/>
            <a:r>
              <a:rPr lang="en-US" sz="4400" b="1" dirty="0"/>
              <a:t>D</a:t>
            </a:r>
          </a:p>
        </p:txBody>
      </p:sp>
      <p:sp>
        <p:nvSpPr>
          <p:cNvPr id="6" name="TextBox 5">
            <a:extLst>
              <a:ext uri="{FF2B5EF4-FFF2-40B4-BE49-F238E27FC236}">
                <a16:creationId xmlns:a16="http://schemas.microsoft.com/office/drawing/2014/main" id="{6BC2672A-B7BF-D039-F4C0-4012BED3CA81}"/>
              </a:ext>
            </a:extLst>
          </p:cNvPr>
          <p:cNvSpPr txBox="1"/>
          <p:nvPr/>
        </p:nvSpPr>
        <p:spPr>
          <a:xfrm>
            <a:off x="8718972" y="5136257"/>
            <a:ext cx="732182" cy="769441"/>
          </a:xfrm>
          <a:prstGeom prst="rect">
            <a:avLst/>
          </a:prstGeom>
          <a:noFill/>
        </p:spPr>
        <p:txBody>
          <a:bodyPr wrap="square" rtlCol="0">
            <a:spAutoFit/>
          </a:bodyPr>
          <a:lstStyle/>
          <a:p>
            <a:pPr algn="ctr"/>
            <a:r>
              <a:rPr lang="en-US" sz="4400" b="1" dirty="0"/>
              <a:t>I</a:t>
            </a:r>
          </a:p>
        </p:txBody>
      </p:sp>
      <p:sp>
        <p:nvSpPr>
          <p:cNvPr id="7" name="TextBox 6">
            <a:extLst>
              <a:ext uri="{FF2B5EF4-FFF2-40B4-BE49-F238E27FC236}">
                <a16:creationId xmlns:a16="http://schemas.microsoft.com/office/drawing/2014/main" id="{CF97E6EA-BDE7-D865-C1AC-97F425B52920}"/>
              </a:ext>
            </a:extLst>
          </p:cNvPr>
          <p:cNvSpPr txBox="1"/>
          <p:nvPr/>
        </p:nvSpPr>
        <p:spPr>
          <a:xfrm>
            <a:off x="2449043" y="5222084"/>
            <a:ext cx="732182" cy="769441"/>
          </a:xfrm>
          <a:prstGeom prst="rect">
            <a:avLst/>
          </a:prstGeom>
          <a:noFill/>
        </p:spPr>
        <p:txBody>
          <a:bodyPr wrap="square" rtlCol="0">
            <a:spAutoFit/>
          </a:bodyPr>
          <a:lstStyle/>
          <a:p>
            <a:pPr algn="ctr"/>
            <a:r>
              <a:rPr lang="en-US" sz="4400" b="1" dirty="0"/>
              <a:t>S</a:t>
            </a:r>
          </a:p>
        </p:txBody>
      </p:sp>
      <p:sp>
        <p:nvSpPr>
          <p:cNvPr id="8" name="TextBox 7">
            <a:extLst>
              <a:ext uri="{FF2B5EF4-FFF2-40B4-BE49-F238E27FC236}">
                <a16:creationId xmlns:a16="http://schemas.microsoft.com/office/drawing/2014/main" id="{A2D05F6C-1E83-579F-57F8-7F25AEB466BA}"/>
              </a:ext>
            </a:extLst>
          </p:cNvPr>
          <p:cNvSpPr txBox="1"/>
          <p:nvPr/>
        </p:nvSpPr>
        <p:spPr>
          <a:xfrm>
            <a:off x="2768524" y="866475"/>
            <a:ext cx="732182" cy="769441"/>
          </a:xfrm>
          <a:prstGeom prst="rect">
            <a:avLst/>
          </a:prstGeom>
          <a:noFill/>
        </p:spPr>
        <p:txBody>
          <a:bodyPr wrap="square" rtlCol="0">
            <a:spAutoFit/>
          </a:bodyPr>
          <a:lstStyle/>
          <a:p>
            <a:pPr algn="ctr"/>
            <a:r>
              <a:rPr lang="en-US" sz="4400" b="1" dirty="0"/>
              <a:t>C</a:t>
            </a:r>
          </a:p>
        </p:txBody>
      </p:sp>
      <p:sp>
        <p:nvSpPr>
          <p:cNvPr id="2" name="TextBox 1">
            <a:extLst>
              <a:ext uri="{FF2B5EF4-FFF2-40B4-BE49-F238E27FC236}">
                <a16:creationId xmlns:a16="http://schemas.microsoft.com/office/drawing/2014/main" id="{999D8E24-88BB-EA7E-9DC1-C7A6B09AE244}"/>
              </a:ext>
            </a:extLst>
          </p:cNvPr>
          <p:cNvSpPr txBox="1"/>
          <p:nvPr/>
        </p:nvSpPr>
        <p:spPr>
          <a:xfrm>
            <a:off x="5093208" y="2487168"/>
            <a:ext cx="2039112" cy="646331"/>
          </a:xfrm>
          <a:prstGeom prst="rect">
            <a:avLst/>
          </a:prstGeom>
          <a:noFill/>
        </p:spPr>
        <p:txBody>
          <a:bodyPr wrap="square" rtlCol="0">
            <a:spAutoFit/>
          </a:bodyPr>
          <a:lstStyle/>
          <a:p>
            <a:r>
              <a:rPr lang="en-US" dirty="0">
                <a:highlight>
                  <a:srgbClr val="FFFF00"/>
                </a:highlight>
              </a:rPr>
              <a:t>Insert this team’s DISC Wheel</a:t>
            </a:r>
          </a:p>
        </p:txBody>
      </p:sp>
    </p:spTree>
    <p:extLst>
      <p:ext uri="{BB962C8B-B14F-4D97-AF65-F5344CB8AC3E}">
        <p14:creationId xmlns:p14="http://schemas.microsoft.com/office/powerpoint/2010/main" val="1832902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FABBE7-CA47-42C2-9E90-0A0AE14E7619}"/>
              </a:ext>
            </a:extLst>
          </p:cNvPr>
          <p:cNvSpPr txBox="1"/>
          <p:nvPr/>
        </p:nvSpPr>
        <p:spPr>
          <a:xfrm>
            <a:off x="524959" y="5752948"/>
            <a:ext cx="7144042" cy="814181"/>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DC4FDD7-6EB9-4CF6-938C-58AA68E84779}"/>
              </a:ext>
            </a:extLst>
          </p:cNvPr>
          <p:cNvSpPr txBox="1"/>
          <p:nvPr/>
        </p:nvSpPr>
        <p:spPr>
          <a:xfrm>
            <a:off x="9383837" y="5976524"/>
            <a:ext cx="2094914" cy="712511"/>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8C8928E-DC24-46F8-A7CB-BB3066BCA048}"/>
              </a:ext>
            </a:extLst>
          </p:cNvPr>
          <p:cNvSpPr txBox="1"/>
          <p:nvPr/>
        </p:nvSpPr>
        <p:spPr>
          <a:xfrm>
            <a:off x="524959" y="342224"/>
            <a:ext cx="11414219" cy="584775"/>
          </a:xfrm>
          <a:prstGeom prst="rect">
            <a:avLst/>
          </a:prstGeom>
          <a:noFill/>
        </p:spPr>
        <p:txBody>
          <a:bodyPr wrap="square" rtlCol="0">
            <a:spAutoFit/>
          </a:bodyPr>
          <a:lstStyle/>
          <a:p>
            <a:r>
              <a:rPr lang="en-US" sz="3200" dirty="0"/>
              <a:t>How You May Be Adapting Your Style for Work…</a:t>
            </a:r>
          </a:p>
        </p:txBody>
      </p:sp>
      <p:sp>
        <p:nvSpPr>
          <p:cNvPr id="9" name="Content Placeholder 2">
            <a:extLst>
              <a:ext uri="{FF2B5EF4-FFF2-40B4-BE49-F238E27FC236}">
                <a16:creationId xmlns:a16="http://schemas.microsoft.com/office/drawing/2014/main" id="{1B1D55C6-209B-4496-B29C-148FE52341C6}"/>
              </a:ext>
            </a:extLst>
          </p:cNvPr>
          <p:cNvSpPr txBox="1">
            <a:spLocks/>
          </p:cNvSpPr>
          <p:nvPr/>
        </p:nvSpPr>
        <p:spPr>
          <a:xfrm>
            <a:off x="6664085" y="5456159"/>
            <a:ext cx="4112614" cy="1232876"/>
          </a:xfrm>
          <a:prstGeom prst="rect">
            <a:avLst/>
          </a:prstGeom>
          <a:solidFill>
            <a:srgbClr val="C13B63"/>
          </a:solidFill>
          <a:ln w="38100">
            <a:solidFill>
              <a:srgbClr val="C13B63"/>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br>
              <a:rPr lang="en-US" sz="2800" b="1" dirty="0">
                <a:solidFill>
                  <a:schemeClr val="bg1"/>
                </a:solidFill>
              </a:rPr>
            </a:br>
            <a:r>
              <a:rPr lang="en-US" sz="2800" b="1" dirty="0">
                <a:solidFill>
                  <a:schemeClr val="bg1"/>
                </a:solidFill>
              </a:rPr>
              <a:t>ADAPTING – ASK… </a:t>
            </a:r>
            <a:r>
              <a:rPr lang="en-US" sz="2800" dirty="0">
                <a:solidFill>
                  <a:schemeClr val="bg1"/>
                </a:solidFill>
              </a:rPr>
              <a:t>Working?  Stressful?</a:t>
            </a:r>
          </a:p>
          <a:p>
            <a:pPr marL="0" indent="0" algn="ctr">
              <a:buFont typeface="Arial" panose="020B0604020202020204" pitchFamily="34" charset="0"/>
              <a:buNone/>
            </a:pPr>
            <a:endParaRPr lang="en-US" sz="2800" dirty="0">
              <a:solidFill>
                <a:schemeClr val="bg1"/>
              </a:solidFill>
            </a:endParaRPr>
          </a:p>
          <a:p>
            <a:pPr marL="0" indent="0" algn="ctr">
              <a:buFont typeface="Arial" panose="020B0604020202020204" pitchFamily="34" charset="0"/>
              <a:buNone/>
            </a:pPr>
            <a:endParaRPr lang="en-US" sz="2800" dirty="0">
              <a:solidFill>
                <a:schemeClr val="bg1"/>
              </a:solidFill>
            </a:endParaRPr>
          </a:p>
          <a:p>
            <a:pPr marL="0" indent="0">
              <a:buNone/>
            </a:pPr>
            <a:endParaRPr lang="en-US" dirty="0"/>
          </a:p>
        </p:txBody>
      </p:sp>
      <p:sp>
        <p:nvSpPr>
          <p:cNvPr id="10" name="Content Placeholder 2">
            <a:extLst>
              <a:ext uri="{FF2B5EF4-FFF2-40B4-BE49-F238E27FC236}">
                <a16:creationId xmlns:a16="http://schemas.microsoft.com/office/drawing/2014/main" id="{1B44A5B6-1F31-4C31-80F8-EAF50D788872}"/>
              </a:ext>
            </a:extLst>
          </p:cNvPr>
          <p:cNvSpPr txBox="1">
            <a:spLocks/>
          </p:cNvSpPr>
          <p:nvPr/>
        </p:nvSpPr>
        <p:spPr>
          <a:xfrm>
            <a:off x="5391462" y="1139155"/>
            <a:ext cx="6657859" cy="4078134"/>
          </a:xfrm>
          <a:prstGeom prst="rect">
            <a:avLst/>
          </a:prstGeom>
          <a:ln w="28575">
            <a:solidFill>
              <a:srgbClr val="DD3A26"/>
            </a:solidFill>
          </a:ln>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800" dirty="0">
              <a:solidFill>
                <a:srgbClr val="C00000"/>
              </a:solidFill>
            </a:endParaRPr>
          </a:p>
          <a:p>
            <a:pPr marL="0" indent="0">
              <a:buNone/>
            </a:pPr>
            <a:r>
              <a:rPr lang="en-US" sz="8800" b="1" dirty="0">
                <a:solidFill>
                  <a:srgbClr val="C00000"/>
                </a:solidFill>
              </a:rPr>
              <a:t>Moving </a:t>
            </a:r>
            <a:r>
              <a:rPr lang="en-US" sz="8800" b="1" u="sng" dirty="0">
                <a:solidFill>
                  <a:srgbClr val="C00000"/>
                </a:solidFill>
              </a:rPr>
              <a:t>Toward</a:t>
            </a:r>
            <a:r>
              <a:rPr lang="en-US" sz="8800" b="1" dirty="0">
                <a:solidFill>
                  <a:srgbClr val="C00000"/>
                </a:solidFill>
              </a:rPr>
              <a:t>:</a:t>
            </a:r>
          </a:p>
          <a:p>
            <a:pPr lvl="1"/>
            <a:r>
              <a:rPr lang="en-US" sz="8800" dirty="0"/>
              <a:t>D</a:t>
            </a:r>
            <a:r>
              <a:rPr lang="en-US" sz="8800" b="0" dirty="0"/>
              <a:t> = more assertive and challenge oriented</a:t>
            </a:r>
          </a:p>
          <a:p>
            <a:pPr lvl="1"/>
            <a:r>
              <a:rPr lang="en-US" sz="8800" dirty="0"/>
              <a:t>I</a:t>
            </a:r>
            <a:r>
              <a:rPr lang="en-US" sz="8800" b="0" dirty="0"/>
              <a:t>   = more out-going and trusting</a:t>
            </a:r>
          </a:p>
          <a:p>
            <a:pPr lvl="1"/>
            <a:r>
              <a:rPr lang="en-US" sz="8800" dirty="0"/>
              <a:t>S</a:t>
            </a:r>
            <a:r>
              <a:rPr lang="en-US" sz="8800" b="0" dirty="0"/>
              <a:t>  = more cautious, slowing down</a:t>
            </a:r>
          </a:p>
          <a:p>
            <a:pPr lvl="1"/>
            <a:r>
              <a:rPr lang="en-US" sz="8800" dirty="0"/>
              <a:t>C</a:t>
            </a:r>
            <a:r>
              <a:rPr lang="en-US" sz="8800" b="0" dirty="0"/>
              <a:t> = more focus on procedure &amp; accuracy</a:t>
            </a:r>
          </a:p>
          <a:p>
            <a:pPr marL="0" indent="0">
              <a:buNone/>
            </a:pPr>
            <a:endParaRPr lang="en-US" sz="8800" b="1" dirty="0">
              <a:solidFill>
                <a:srgbClr val="C00000"/>
              </a:solidFill>
            </a:endParaRPr>
          </a:p>
          <a:p>
            <a:pPr marL="0" indent="0">
              <a:buNone/>
            </a:pPr>
            <a:r>
              <a:rPr lang="en-US" sz="8800" b="1" dirty="0">
                <a:solidFill>
                  <a:srgbClr val="C00000"/>
                </a:solidFill>
              </a:rPr>
              <a:t>Moving </a:t>
            </a:r>
            <a:r>
              <a:rPr lang="en-US" sz="8800" b="1" u="sng" dirty="0">
                <a:solidFill>
                  <a:srgbClr val="C00000"/>
                </a:solidFill>
              </a:rPr>
              <a:t>Away</a:t>
            </a:r>
            <a:r>
              <a:rPr lang="en-US" sz="8800" b="1" dirty="0">
                <a:solidFill>
                  <a:srgbClr val="C00000"/>
                </a:solidFill>
              </a:rPr>
              <a:t>:</a:t>
            </a:r>
          </a:p>
          <a:p>
            <a:pPr lvl="1"/>
            <a:r>
              <a:rPr lang="en-US" sz="8800" dirty="0"/>
              <a:t>D</a:t>
            </a:r>
            <a:r>
              <a:rPr lang="en-US" sz="8800" b="0" dirty="0"/>
              <a:t> = less assertive and challenge oriented</a:t>
            </a:r>
          </a:p>
          <a:p>
            <a:pPr lvl="1"/>
            <a:r>
              <a:rPr lang="en-US" sz="8800" dirty="0"/>
              <a:t>I </a:t>
            </a:r>
            <a:r>
              <a:rPr lang="en-US" sz="8800" b="0" dirty="0"/>
              <a:t>  = less trusting, guarding what you share</a:t>
            </a:r>
          </a:p>
          <a:p>
            <a:pPr lvl="1"/>
            <a:r>
              <a:rPr lang="en-US" sz="8800" dirty="0"/>
              <a:t>S</a:t>
            </a:r>
            <a:r>
              <a:rPr lang="en-US" sz="8800" b="0" dirty="0"/>
              <a:t>  = speeding up your activity and pace</a:t>
            </a:r>
          </a:p>
          <a:p>
            <a:pPr lvl="1"/>
            <a:r>
              <a:rPr lang="en-US" sz="8800" dirty="0"/>
              <a:t>C </a:t>
            </a:r>
            <a:r>
              <a:rPr lang="en-US" sz="8800" b="0" dirty="0"/>
              <a:t>= less focus on procedures and details</a:t>
            </a:r>
          </a:p>
          <a:p>
            <a:endParaRPr lang="en-US" dirty="0"/>
          </a:p>
          <a:p>
            <a:pPr lvl="1"/>
            <a:endParaRPr lang="en-US" dirty="0"/>
          </a:p>
        </p:txBody>
      </p:sp>
      <p:pic>
        <p:nvPicPr>
          <p:cNvPr id="12" name="Picture 11">
            <a:extLst>
              <a:ext uri="{FF2B5EF4-FFF2-40B4-BE49-F238E27FC236}">
                <a16:creationId xmlns:a16="http://schemas.microsoft.com/office/drawing/2014/main" id="{2A702FCC-B5F9-42BD-9C6B-AE06AF1A2D64}"/>
              </a:ext>
            </a:extLst>
          </p:cNvPr>
          <p:cNvPicPr>
            <a:picLocks noChangeAspect="1"/>
          </p:cNvPicPr>
          <p:nvPr/>
        </p:nvPicPr>
        <p:blipFill>
          <a:blip r:embed="rId3"/>
          <a:stretch>
            <a:fillRect/>
          </a:stretch>
        </p:blipFill>
        <p:spPr>
          <a:xfrm>
            <a:off x="385348" y="1299542"/>
            <a:ext cx="4848225" cy="4924425"/>
          </a:xfrm>
          <a:prstGeom prst="rect">
            <a:avLst/>
          </a:prstGeom>
        </p:spPr>
      </p:pic>
      <p:sp>
        <p:nvSpPr>
          <p:cNvPr id="13" name="Oval 12">
            <a:extLst>
              <a:ext uri="{FF2B5EF4-FFF2-40B4-BE49-F238E27FC236}">
                <a16:creationId xmlns:a16="http://schemas.microsoft.com/office/drawing/2014/main" id="{74E31DBA-F422-4B5B-86CF-48451B4542EF}"/>
              </a:ext>
            </a:extLst>
          </p:cNvPr>
          <p:cNvSpPr/>
          <p:nvPr/>
        </p:nvSpPr>
        <p:spPr>
          <a:xfrm>
            <a:off x="1050762" y="5570845"/>
            <a:ext cx="3013023" cy="914400"/>
          </a:xfrm>
          <a:prstGeom prst="ellipse">
            <a:avLst/>
          </a:prstGeom>
          <a:noFill/>
          <a:ln w="38100">
            <a:solidFill>
              <a:srgbClr val="DD3A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2"/>
          <p:cNvSpPr>
            <a:spLocks noChangeArrowheads="1"/>
          </p:cNvSpPr>
          <p:nvPr/>
        </p:nvSpPr>
        <p:spPr bwMode="auto">
          <a:xfrm>
            <a:off x="2017713" y="280194"/>
            <a:ext cx="822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2" name="Picture 1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38235" y="1131936"/>
            <a:ext cx="1499225" cy="1467672"/>
          </a:xfrm>
          <a:prstGeom prst="rect">
            <a:avLst/>
          </a:prstGeom>
          <a:ln w="38100">
            <a:solidFill>
              <a:schemeClr val="bg1"/>
            </a:solidFill>
          </a:ln>
        </p:spPr>
      </p:pic>
      <p:pic>
        <p:nvPicPr>
          <p:cNvPr id="13" name="Picture 12"/>
          <p:cNvPicPr>
            <a:picLocks noChangeAspect="1"/>
          </p:cNvPicPr>
          <p:nvPr/>
        </p:nvPicPr>
        <p:blipFill>
          <a:blip r:embed="rId4">
            <a:graysc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53905" y="4414253"/>
            <a:ext cx="1499225" cy="1444008"/>
          </a:xfrm>
          <a:prstGeom prst="rect">
            <a:avLst/>
          </a:prstGeom>
          <a:ln w="38100">
            <a:solidFill>
              <a:schemeClr val="bg1"/>
            </a:solidFill>
          </a:ln>
        </p:spPr>
      </p:pic>
      <p:pic>
        <p:nvPicPr>
          <p:cNvPr id="14" name="Picture 4" descr="Image result for gondola"/>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21225" y="4242231"/>
            <a:ext cx="1539609" cy="133138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grayscl/>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1012210" y="911026"/>
            <a:ext cx="1446038" cy="1194678"/>
          </a:xfrm>
          <a:prstGeom prst="rect">
            <a:avLst/>
          </a:prstGeom>
          <a:ln w="38100">
            <a:solidFill>
              <a:schemeClr val="bg1"/>
            </a:solidFill>
          </a:ln>
        </p:spPr>
      </p:pic>
      <p:sp>
        <p:nvSpPr>
          <p:cNvPr id="16" name="Title 1">
            <a:extLst>
              <a:ext uri="{FF2B5EF4-FFF2-40B4-BE49-F238E27FC236}">
                <a16:creationId xmlns:a16="http://schemas.microsoft.com/office/drawing/2014/main" id="{FB1A7C19-DA21-CE46-A0F6-C292F563CFC0}"/>
              </a:ext>
            </a:extLst>
          </p:cNvPr>
          <p:cNvSpPr txBox="1">
            <a:spLocks/>
          </p:cNvSpPr>
          <p:nvPr/>
        </p:nvSpPr>
        <p:spPr>
          <a:xfrm>
            <a:off x="0" y="230754"/>
            <a:ext cx="12192000" cy="132556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                           This Group on the Wheel</a:t>
            </a:r>
          </a:p>
        </p:txBody>
      </p:sp>
      <p:pic>
        <p:nvPicPr>
          <p:cNvPr id="23" name="Picture 22">
            <a:extLst>
              <a:ext uri="{FF2B5EF4-FFF2-40B4-BE49-F238E27FC236}">
                <a16:creationId xmlns:a16="http://schemas.microsoft.com/office/drawing/2014/main" id="{4D1EC318-1AD6-4D2C-BD46-B77443AD7142}"/>
              </a:ext>
            </a:extLst>
          </p:cNvPr>
          <p:cNvPicPr>
            <a:picLocks noChangeAspect="1"/>
          </p:cNvPicPr>
          <p:nvPr/>
        </p:nvPicPr>
        <p:blipFill>
          <a:blip r:embed="rId10"/>
          <a:stretch>
            <a:fillRect/>
          </a:stretch>
        </p:blipFill>
        <p:spPr>
          <a:xfrm>
            <a:off x="10247313" y="215017"/>
            <a:ext cx="1944687" cy="1044576"/>
          </a:xfrm>
          <a:prstGeom prst="rect">
            <a:avLst/>
          </a:prstGeom>
        </p:spPr>
      </p:pic>
      <p:cxnSp>
        <p:nvCxnSpPr>
          <p:cNvPr id="26" name="Straight Connector 25">
            <a:extLst>
              <a:ext uri="{FF2B5EF4-FFF2-40B4-BE49-F238E27FC236}">
                <a16:creationId xmlns:a16="http://schemas.microsoft.com/office/drawing/2014/main" id="{C37C88F3-1558-43B4-800D-895DB5DBE968}"/>
              </a:ext>
            </a:extLst>
          </p:cNvPr>
          <p:cNvCxnSpPr/>
          <p:nvPr/>
        </p:nvCxnSpPr>
        <p:spPr>
          <a:xfrm flipH="1">
            <a:off x="8805731" y="1715515"/>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71038B-BC55-4280-8809-28E5DD525B06}"/>
              </a:ext>
            </a:extLst>
          </p:cNvPr>
          <p:cNvCxnSpPr/>
          <p:nvPr/>
        </p:nvCxnSpPr>
        <p:spPr>
          <a:xfrm flipH="1">
            <a:off x="8762247" y="4807971"/>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919CA7-77D7-417D-B075-075E17B5ABE3}"/>
              </a:ext>
            </a:extLst>
          </p:cNvPr>
          <p:cNvCxnSpPr/>
          <p:nvPr/>
        </p:nvCxnSpPr>
        <p:spPr>
          <a:xfrm flipH="1">
            <a:off x="2360834" y="4807971"/>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9A99F9-7B44-4CEA-9D39-4177A27FE62A}"/>
              </a:ext>
            </a:extLst>
          </p:cNvPr>
          <p:cNvCxnSpPr/>
          <p:nvPr/>
        </p:nvCxnSpPr>
        <p:spPr>
          <a:xfrm flipH="1">
            <a:off x="2458248" y="1505828"/>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8708AC1-7030-4E85-9972-EB0172201E2B}"/>
              </a:ext>
            </a:extLst>
          </p:cNvPr>
          <p:cNvPicPr>
            <a:picLocks noChangeAspect="1"/>
          </p:cNvPicPr>
          <p:nvPr/>
        </p:nvPicPr>
        <p:blipFill>
          <a:blip r:embed="rId11"/>
          <a:stretch>
            <a:fillRect/>
          </a:stretch>
        </p:blipFill>
        <p:spPr>
          <a:xfrm>
            <a:off x="3552492" y="1041403"/>
            <a:ext cx="5248138" cy="5584480"/>
          </a:xfrm>
          <a:prstGeom prst="rect">
            <a:avLst/>
          </a:prstGeom>
        </p:spPr>
      </p:pic>
      <p:sp>
        <p:nvSpPr>
          <p:cNvPr id="2" name="TextBox 1">
            <a:extLst>
              <a:ext uri="{FF2B5EF4-FFF2-40B4-BE49-F238E27FC236}">
                <a16:creationId xmlns:a16="http://schemas.microsoft.com/office/drawing/2014/main" id="{44AD9488-5883-1D18-E985-C752031CC4CC}"/>
              </a:ext>
            </a:extLst>
          </p:cNvPr>
          <p:cNvSpPr txBox="1"/>
          <p:nvPr/>
        </p:nvSpPr>
        <p:spPr>
          <a:xfrm>
            <a:off x="4717084" y="2267518"/>
            <a:ext cx="2944673" cy="2062103"/>
          </a:xfrm>
          <a:prstGeom prst="rect">
            <a:avLst/>
          </a:prstGeom>
          <a:solidFill>
            <a:schemeClr val="bg1"/>
          </a:solidFill>
        </p:spPr>
        <p:txBody>
          <a:bodyPr wrap="square" rtlCol="0">
            <a:spAutoFit/>
          </a:bodyPr>
          <a:lstStyle/>
          <a:p>
            <a:pPr algn="ctr"/>
            <a:r>
              <a:rPr lang="en-US" sz="3200" dirty="0">
                <a:solidFill>
                  <a:schemeClr val="tx2"/>
                </a:solidFill>
                <a:highlight>
                  <a:srgbClr val="FFFF00"/>
                </a:highlight>
              </a:rPr>
              <a:t>Insert this team’s DISC style onto this page.</a:t>
            </a:r>
          </a:p>
        </p:txBody>
      </p:sp>
    </p:spTree>
    <p:extLst>
      <p:ext uri="{BB962C8B-B14F-4D97-AF65-F5344CB8AC3E}">
        <p14:creationId xmlns:p14="http://schemas.microsoft.com/office/powerpoint/2010/main" val="3618347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70887-DD13-4371-A273-D1BFA8A9F09F}"/>
              </a:ext>
            </a:extLst>
          </p:cNvPr>
          <p:cNvSpPr>
            <a:spLocks noGrp="1"/>
          </p:cNvSpPr>
          <p:nvPr>
            <p:ph type="title"/>
          </p:nvPr>
        </p:nvSpPr>
        <p:spPr/>
        <p:txBody>
          <a:bodyPr/>
          <a:lstStyle/>
          <a:p>
            <a:r>
              <a:rPr lang="en-US" dirty="0"/>
              <a:t>Which Style Can…</a:t>
            </a:r>
          </a:p>
        </p:txBody>
      </p:sp>
      <p:sp>
        <p:nvSpPr>
          <p:cNvPr id="4" name="TextBox 2">
            <a:extLst>
              <a:ext uri="{FF2B5EF4-FFF2-40B4-BE49-F238E27FC236}">
                <a16:creationId xmlns:a16="http://schemas.microsoft.com/office/drawing/2014/main" id="{04822E3A-5792-4C2D-BAFE-5A3BF3A98A13}"/>
              </a:ext>
            </a:extLst>
          </p:cNvPr>
          <p:cNvSpPr txBox="1">
            <a:spLocks noChangeArrowheads="1"/>
          </p:cNvSpPr>
          <p:nvPr/>
        </p:nvSpPr>
        <p:spPr bwMode="auto">
          <a:xfrm>
            <a:off x="2177397" y="2233031"/>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600" dirty="0">
                <a:solidFill>
                  <a:schemeClr val="tx1">
                    <a:lumMod val="75000"/>
                    <a:lumOff val="25000"/>
                  </a:schemeClr>
                </a:solidFill>
                <a:latin typeface="+mj-lt"/>
              </a:rPr>
              <a:t>	Question too much</a:t>
            </a:r>
          </a:p>
        </p:txBody>
      </p:sp>
      <p:cxnSp>
        <p:nvCxnSpPr>
          <p:cNvPr id="5" name="Straight Connector 7">
            <a:extLst>
              <a:ext uri="{FF2B5EF4-FFF2-40B4-BE49-F238E27FC236}">
                <a16:creationId xmlns:a16="http://schemas.microsoft.com/office/drawing/2014/main" id="{454D9920-D2CD-40C1-B009-BC5DFB661266}"/>
              </a:ext>
            </a:extLst>
          </p:cNvPr>
          <p:cNvCxnSpPr>
            <a:cxnSpLocks noChangeShapeType="1"/>
          </p:cNvCxnSpPr>
          <p:nvPr/>
        </p:nvCxnSpPr>
        <p:spPr bwMode="auto">
          <a:xfrm>
            <a:off x="8295807" y="2726961"/>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6" name="TextBox 3">
            <a:extLst>
              <a:ext uri="{FF2B5EF4-FFF2-40B4-BE49-F238E27FC236}">
                <a16:creationId xmlns:a16="http://schemas.microsoft.com/office/drawing/2014/main" id="{A8216524-033E-49FA-A318-7A26D2C8C470}"/>
              </a:ext>
            </a:extLst>
          </p:cNvPr>
          <p:cNvSpPr txBox="1">
            <a:spLocks noChangeArrowheads="1"/>
          </p:cNvSpPr>
          <p:nvPr/>
        </p:nvSpPr>
        <p:spPr bwMode="auto">
          <a:xfrm>
            <a:off x="2181877" y="3163525"/>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600" dirty="0">
                <a:solidFill>
                  <a:schemeClr val="tx1">
                    <a:lumMod val="75000"/>
                    <a:lumOff val="25000"/>
                  </a:schemeClr>
                </a:solidFill>
                <a:latin typeface="+mj-lt"/>
              </a:rPr>
              <a:t>	Talk too much</a:t>
            </a:r>
          </a:p>
        </p:txBody>
      </p:sp>
      <p:cxnSp>
        <p:nvCxnSpPr>
          <p:cNvPr id="7" name="Straight Connector 10">
            <a:extLst>
              <a:ext uri="{FF2B5EF4-FFF2-40B4-BE49-F238E27FC236}">
                <a16:creationId xmlns:a16="http://schemas.microsoft.com/office/drawing/2014/main" id="{090F3E8B-95FB-4E9B-A0A0-F90209669651}"/>
              </a:ext>
            </a:extLst>
          </p:cNvPr>
          <p:cNvCxnSpPr>
            <a:cxnSpLocks noChangeShapeType="1"/>
          </p:cNvCxnSpPr>
          <p:nvPr/>
        </p:nvCxnSpPr>
        <p:spPr bwMode="auto">
          <a:xfrm>
            <a:off x="8295807" y="3642481"/>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8" name="TextBox 4">
            <a:extLst>
              <a:ext uri="{FF2B5EF4-FFF2-40B4-BE49-F238E27FC236}">
                <a16:creationId xmlns:a16="http://schemas.microsoft.com/office/drawing/2014/main" id="{8670638E-669D-453B-A3DE-779E66C2D890}"/>
              </a:ext>
            </a:extLst>
          </p:cNvPr>
          <p:cNvSpPr txBox="1">
            <a:spLocks noChangeArrowheads="1"/>
          </p:cNvSpPr>
          <p:nvPr/>
        </p:nvSpPr>
        <p:spPr bwMode="auto">
          <a:xfrm>
            <a:off x="2159467" y="4062702"/>
            <a:ext cx="739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600" dirty="0">
                <a:solidFill>
                  <a:schemeClr val="tx1">
                    <a:lumMod val="75000"/>
                    <a:lumOff val="25000"/>
                  </a:schemeClr>
                </a:solidFill>
                <a:latin typeface="+mj-lt"/>
              </a:rPr>
              <a:t>	Direct too much</a:t>
            </a:r>
          </a:p>
        </p:txBody>
      </p:sp>
      <p:cxnSp>
        <p:nvCxnSpPr>
          <p:cNvPr id="9" name="Straight Connector 13">
            <a:extLst>
              <a:ext uri="{FF2B5EF4-FFF2-40B4-BE49-F238E27FC236}">
                <a16:creationId xmlns:a16="http://schemas.microsoft.com/office/drawing/2014/main" id="{00C1C48A-5C81-4BE1-AA6A-DBC08CCC9483}"/>
              </a:ext>
            </a:extLst>
          </p:cNvPr>
          <p:cNvCxnSpPr>
            <a:cxnSpLocks noChangeShapeType="1"/>
          </p:cNvCxnSpPr>
          <p:nvPr/>
        </p:nvCxnSpPr>
        <p:spPr bwMode="auto">
          <a:xfrm>
            <a:off x="8295807" y="4555761"/>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10" name="TextBox 5">
            <a:extLst>
              <a:ext uri="{FF2B5EF4-FFF2-40B4-BE49-F238E27FC236}">
                <a16:creationId xmlns:a16="http://schemas.microsoft.com/office/drawing/2014/main" id="{CB5DAC23-FE8F-412B-A6CC-465489B6821F}"/>
              </a:ext>
            </a:extLst>
          </p:cNvPr>
          <p:cNvSpPr txBox="1">
            <a:spLocks noChangeArrowheads="1"/>
          </p:cNvSpPr>
          <p:nvPr/>
        </p:nvSpPr>
        <p:spPr bwMode="auto">
          <a:xfrm>
            <a:off x="2200742" y="49762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600" dirty="0">
                <a:solidFill>
                  <a:schemeClr val="tx1">
                    <a:lumMod val="75000"/>
                    <a:lumOff val="25000"/>
                  </a:schemeClr>
                </a:solidFill>
                <a:latin typeface="+mj-lt"/>
              </a:rPr>
              <a:t>	Agree too much</a:t>
            </a:r>
          </a:p>
        </p:txBody>
      </p:sp>
      <p:cxnSp>
        <p:nvCxnSpPr>
          <p:cNvPr id="11" name="Straight Connector 16">
            <a:extLst>
              <a:ext uri="{FF2B5EF4-FFF2-40B4-BE49-F238E27FC236}">
                <a16:creationId xmlns:a16="http://schemas.microsoft.com/office/drawing/2014/main" id="{2F7BD353-4F81-4C56-B827-D1E64649F778}"/>
              </a:ext>
            </a:extLst>
          </p:cNvPr>
          <p:cNvCxnSpPr>
            <a:cxnSpLocks noChangeShapeType="1"/>
          </p:cNvCxnSpPr>
          <p:nvPr/>
        </p:nvCxnSpPr>
        <p:spPr bwMode="auto">
          <a:xfrm>
            <a:off x="8295807" y="5479126"/>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12" name="TextBox 7">
            <a:extLst>
              <a:ext uri="{FF2B5EF4-FFF2-40B4-BE49-F238E27FC236}">
                <a16:creationId xmlns:a16="http://schemas.microsoft.com/office/drawing/2014/main" id="{297DEF41-28EF-46C1-99E6-59B731F8299C}"/>
              </a:ext>
            </a:extLst>
          </p:cNvPr>
          <p:cNvSpPr txBox="1">
            <a:spLocks noChangeArrowheads="1"/>
          </p:cNvSpPr>
          <p:nvPr/>
        </p:nvSpPr>
        <p:spPr bwMode="auto">
          <a:xfrm>
            <a:off x="8295807" y="3847992"/>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E70000"/>
                </a:solidFill>
                <a:latin typeface="+mj-lt"/>
              </a:rPr>
              <a:t>D</a:t>
            </a:r>
          </a:p>
        </p:txBody>
      </p:sp>
      <p:sp>
        <p:nvSpPr>
          <p:cNvPr id="13" name="TextBox 7">
            <a:extLst>
              <a:ext uri="{FF2B5EF4-FFF2-40B4-BE49-F238E27FC236}">
                <a16:creationId xmlns:a16="http://schemas.microsoft.com/office/drawing/2014/main" id="{531E5444-3208-435A-A99B-1AEF7BE6A95D}"/>
              </a:ext>
            </a:extLst>
          </p:cNvPr>
          <p:cNvSpPr txBox="1">
            <a:spLocks noChangeArrowheads="1"/>
          </p:cNvSpPr>
          <p:nvPr/>
        </p:nvSpPr>
        <p:spPr bwMode="auto">
          <a:xfrm>
            <a:off x="8295807" y="2012560"/>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373990"/>
                </a:solidFill>
                <a:latin typeface="+mj-lt"/>
              </a:rPr>
              <a:t>C</a:t>
            </a:r>
          </a:p>
        </p:txBody>
      </p:sp>
      <p:sp>
        <p:nvSpPr>
          <p:cNvPr id="14" name="TextBox 7">
            <a:extLst>
              <a:ext uri="{FF2B5EF4-FFF2-40B4-BE49-F238E27FC236}">
                <a16:creationId xmlns:a16="http://schemas.microsoft.com/office/drawing/2014/main" id="{C85FFE2B-C87D-44F1-87FC-D206D064C5E5}"/>
              </a:ext>
            </a:extLst>
          </p:cNvPr>
          <p:cNvSpPr txBox="1">
            <a:spLocks noChangeArrowheads="1"/>
          </p:cNvSpPr>
          <p:nvPr/>
        </p:nvSpPr>
        <p:spPr bwMode="auto">
          <a:xfrm>
            <a:off x="8295807" y="2933684"/>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FFC000"/>
                </a:solidFill>
                <a:latin typeface="+mj-lt"/>
              </a:rPr>
              <a:t>I</a:t>
            </a:r>
          </a:p>
        </p:txBody>
      </p:sp>
      <p:sp>
        <p:nvSpPr>
          <p:cNvPr id="15" name="TextBox 7">
            <a:extLst>
              <a:ext uri="{FF2B5EF4-FFF2-40B4-BE49-F238E27FC236}">
                <a16:creationId xmlns:a16="http://schemas.microsoft.com/office/drawing/2014/main" id="{868DB704-FE81-4289-BCB1-A752D7F211D0}"/>
              </a:ext>
            </a:extLst>
          </p:cNvPr>
          <p:cNvSpPr txBox="1">
            <a:spLocks noChangeArrowheads="1"/>
          </p:cNvSpPr>
          <p:nvPr/>
        </p:nvSpPr>
        <p:spPr bwMode="auto">
          <a:xfrm>
            <a:off x="8295807" y="4766872"/>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319936"/>
                </a:solidFill>
                <a:latin typeface="+mj-lt"/>
              </a:rPr>
              <a:t>S</a:t>
            </a:r>
          </a:p>
        </p:txBody>
      </p:sp>
      <p:pic>
        <p:nvPicPr>
          <p:cNvPr id="3" name="Picture 4" descr="Elizabeth II - Wikipedia">
            <a:extLst>
              <a:ext uri="{FF2B5EF4-FFF2-40B4-BE49-F238E27FC236}">
                <a16:creationId xmlns:a16="http://schemas.microsoft.com/office/drawing/2014/main" id="{FE7141BE-1F07-21C6-5E8F-9A390A7AB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49" y="1194570"/>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arlie Brown - Wikipedia">
            <a:extLst>
              <a:ext uri="{FF2B5EF4-FFF2-40B4-BE49-F238E27FC236}">
                <a16:creationId xmlns:a16="http://schemas.microsoft.com/office/drawing/2014/main" id="{5142ECB3-B922-573E-4619-09DF70087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 y="3919874"/>
            <a:ext cx="1961599"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www.fanfaves.com/wp-content/uploads/2014/12/ellen-degeneres-fanfaves.jpg">
            <a:extLst>
              <a:ext uri="{FF2B5EF4-FFF2-40B4-BE49-F238E27FC236}">
                <a16:creationId xmlns:a16="http://schemas.microsoft.com/office/drawing/2014/main" id="{629FBB22-BC4C-EEDD-73B0-A4F21A4F12C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602" r="5195"/>
          <a:stretch/>
        </p:blipFill>
        <p:spPr bwMode="auto">
          <a:xfrm>
            <a:off x="9550867" y="4871729"/>
            <a:ext cx="2638533"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theskiny.com/wp-content/uploads/2014/01/Martha.jpg">
            <a:extLst>
              <a:ext uri="{FF2B5EF4-FFF2-40B4-BE49-F238E27FC236}">
                <a16:creationId xmlns:a16="http://schemas.microsoft.com/office/drawing/2014/main" id="{A37950EF-07B9-1B49-B708-5AA2C64F83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0123" y="1254906"/>
            <a:ext cx="2244090" cy="197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163D-53CF-4B6E-8B83-AED827C46D78}"/>
              </a:ext>
            </a:extLst>
          </p:cNvPr>
          <p:cNvSpPr>
            <a:spLocks noGrp="1"/>
          </p:cNvSpPr>
          <p:nvPr>
            <p:ph type="title"/>
          </p:nvPr>
        </p:nvSpPr>
        <p:spPr/>
        <p:txBody>
          <a:bodyPr/>
          <a:lstStyle/>
          <a:p>
            <a:r>
              <a:rPr lang="en-US" dirty="0"/>
              <a:t>Over-extensions</a:t>
            </a:r>
          </a:p>
        </p:txBody>
      </p:sp>
      <p:sp>
        <p:nvSpPr>
          <p:cNvPr id="4" name="TextBox 2">
            <a:extLst>
              <a:ext uri="{FF2B5EF4-FFF2-40B4-BE49-F238E27FC236}">
                <a16:creationId xmlns:a16="http://schemas.microsoft.com/office/drawing/2014/main" id="{5A4330F1-0F06-467F-86E1-B95E10267C88}"/>
              </a:ext>
            </a:extLst>
          </p:cNvPr>
          <p:cNvSpPr txBox="1">
            <a:spLocks noChangeArrowheads="1"/>
          </p:cNvSpPr>
          <p:nvPr/>
        </p:nvSpPr>
        <p:spPr bwMode="auto">
          <a:xfrm>
            <a:off x="1746326" y="2300011"/>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800" dirty="0">
                <a:solidFill>
                  <a:schemeClr val="tx1">
                    <a:lumMod val="75000"/>
                    <a:lumOff val="25000"/>
                  </a:schemeClr>
                </a:solidFill>
                <a:latin typeface="+mj-lt"/>
              </a:rPr>
              <a:t>Care more than others think is wise</a:t>
            </a:r>
          </a:p>
        </p:txBody>
      </p:sp>
      <p:cxnSp>
        <p:nvCxnSpPr>
          <p:cNvPr id="5" name="Straight Connector 7">
            <a:extLst>
              <a:ext uri="{FF2B5EF4-FFF2-40B4-BE49-F238E27FC236}">
                <a16:creationId xmlns:a16="http://schemas.microsoft.com/office/drawing/2014/main" id="{F7B68F2A-8234-46DD-9422-C35740E497DD}"/>
              </a:ext>
            </a:extLst>
          </p:cNvPr>
          <p:cNvCxnSpPr>
            <a:cxnSpLocks noChangeShapeType="1"/>
          </p:cNvCxnSpPr>
          <p:nvPr/>
        </p:nvCxnSpPr>
        <p:spPr bwMode="auto">
          <a:xfrm>
            <a:off x="8747761" y="2779427"/>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6" name="TextBox 3">
            <a:extLst>
              <a:ext uri="{FF2B5EF4-FFF2-40B4-BE49-F238E27FC236}">
                <a16:creationId xmlns:a16="http://schemas.microsoft.com/office/drawing/2014/main" id="{123B7A32-BADE-43F5-86A7-7B567718537A}"/>
              </a:ext>
            </a:extLst>
          </p:cNvPr>
          <p:cNvSpPr txBox="1">
            <a:spLocks noChangeArrowheads="1"/>
          </p:cNvSpPr>
          <p:nvPr/>
        </p:nvSpPr>
        <p:spPr bwMode="auto">
          <a:xfrm>
            <a:off x="1746326" y="3205696"/>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800" dirty="0">
                <a:solidFill>
                  <a:schemeClr val="tx1">
                    <a:lumMod val="75000"/>
                    <a:lumOff val="25000"/>
                  </a:schemeClr>
                </a:solidFill>
                <a:latin typeface="+mj-lt"/>
              </a:rPr>
              <a:t>Risk more than others think is safe</a:t>
            </a:r>
          </a:p>
        </p:txBody>
      </p:sp>
      <p:cxnSp>
        <p:nvCxnSpPr>
          <p:cNvPr id="7" name="Straight Connector 10">
            <a:extLst>
              <a:ext uri="{FF2B5EF4-FFF2-40B4-BE49-F238E27FC236}">
                <a16:creationId xmlns:a16="http://schemas.microsoft.com/office/drawing/2014/main" id="{CDA05EC7-A4A3-4F7C-B02C-D1D0C1474E09}"/>
              </a:ext>
            </a:extLst>
          </p:cNvPr>
          <p:cNvCxnSpPr>
            <a:cxnSpLocks noChangeShapeType="1"/>
          </p:cNvCxnSpPr>
          <p:nvPr/>
        </p:nvCxnSpPr>
        <p:spPr bwMode="auto">
          <a:xfrm>
            <a:off x="8747761" y="3695230"/>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8" name="TextBox 4">
            <a:extLst>
              <a:ext uri="{FF2B5EF4-FFF2-40B4-BE49-F238E27FC236}">
                <a16:creationId xmlns:a16="http://schemas.microsoft.com/office/drawing/2014/main" id="{47F38616-6EC1-4EF8-9525-CBEA20483EDD}"/>
              </a:ext>
            </a:extLst>
          </p:cNvPr>
          <p:cNvSpPr txBox="1">
            <a:spLocks noChangeArrowheads="1"/>
          </p:cNvSpPr>
          <p:nvPr/>
        </p:nvSpPr>
        <p:spPr bwMode="auto">
          <a:xfrm>
            <a:off x="1365326" y="4178147"/>
            <a:ext cx="739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800" dirty="0">
                <a:solidFill>
                  <a:schemeClr val="tx1">
                    <a:lumMod val="75000"/>
                    <a:lumOff val="25000"/>
                  </a:schemeClr>
                </a:solidFill>
                <a:latin typeface="+mj-lt"/>
              </a:rPr>
              <a:t>Dream more than others think is practical</a:t>
            </a:r>
          </a:p>
        </p:txBody>
      </p:sp>
      <p:cxnSp>
        <p:nvCxnSpPr>
          <p:cNvPr id="9" name="Straight Connector 13">
            <a:extLst>
              <a:ext uri="{FF2B5EF4-FFF2-40B4-BE49-F238E27FC236}">
                <a16:creationId xmlns:a16="http://schemas.microsoft.com/office/drawing/2014/main" id="{317CBC2C-8902-4F1F-B56D-A50346FBE299}"/>
              </a:ext>
            </a:extLst>
          </p:cNvPr>
          <p:cNvCxnSpPr>
            <a:cxnSpLocks noChangeShapeType="1"/>
          </p:cNvCxnSpPr>
          <p:nvPr/>
        </p:nvCxnSpPr>
        <p:spPr bwMode="auto">
          <a:xfrm>
            <a:off x="8747761" y="4605145"/>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10" name="TextBox 5">
            <a:extLst>
              <a:ext uri="{FF2B5EF4-FFF2-40B4-BE49-F238E27FC236}">
                <a16:creationId xmlns:a16="http://schemas.microsoft.com/office/drawing/2014/main" id="{70E5D0D9-530F-4D5C-920F-D8DE2E651BC6}"/>
              </a:ext>
            </a:extLst>
          </p:cNvPr>
          <p:cNvSpPr txBox="1">
            <a:spLocks noChangeArrowheads="1"/>
          </p:cNvSpPr>
          <p:nvPr/>
        </p:nvSpPr>
        <p:spPr bwMode="auto">
          <a:xfrm>
            <a:off x="1365326" y="5083832"/>
            <a:ext cx="723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800" dirty="0">
                <a:solidFill>
                  <a:schemeClr val="tx1">
                    <a:lumMod val="75000"/>
                    <a:lumOff val="25000"/>
                  </a:schemeClr>
                </a:solidFill>
                <a:latin typeface="+mj-lt"/>
              </a:rPr>
              <a:t>Expect more than others think is possible</a:t>
            </a:r>
          </a:p>
        </p:txBody>
      </p:sp>
      <p:cxnSp>
        <p:nvCxnSpPr>
          <p:cNvPr id="11" name="Straight Connector 16">
            <a:extLst>
              <a:ext uri="{FF2B5EF4-FFF2-40B4-BE49-F238E27FC236}">
                <a16:creationId xmlns:a16="http://schemas.microsoft.com/office/drawing/2014/main" id="{4653C6AD-3CF6-4386-ADE5-5FC83894F9BC}"/>
              </a:ext>
            </a:extLst>
          </p:cNvPr>
          <p:cNvCxnSpPr>
            <a:cxnSpLocks noChangeShapeType="1"/>
          </p:cNvCxnSpPr>
          <p:nvPr/>
        </p:nvCxnSpPr>
        <p:spPr bwMode="auto">
          <a:xfrm>
            <a:off x="8747761" y="5515060"/>
            <a:ext cx="11430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12" name="TextBox 7">
            <a:extLst>
              <a:ext uri="{FF2B5EF4-FFF2-40B4-BE49-F238E27FC236}">
                <a16:creationId xmlns:a16="http://schemas.microsoft.com/office/drawing/2014/main" id="{C7648296-4A7E-4D4A-88C7-5AF69AB6FA0A}"/>
              </a:ext>
            </a:extLst>
          </p:cNvPr>
          <p:cNvSpPr txBox="1">
            <a:spLocks noChangeArrowheads="1"/>
          </p:cNvSpPr>
          <p:nvPr/>
        </p:nvSpPr>
        <p:spPr bwMode="auto">
          <a:xfrm>
            <a:off x="8756726" y="2982366"/>
            <a:ext cx="11340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E70000"/>
                </a:solidFill>
                <a:latin typeface="+mj-lt"/>
              </a:rPr>
              <a:t>D</a:t>
            </a:r>
          </a:p>
        </p:txBody>
      </p:sp>
      <p:sp>
        <p:nvSpPr>
          <p:cNvPr id="13" name="TextBox 7">
            <a:extLst>
              <a:ext uri="{FF2B5EF4-FFF2-40B4-BE49-F238E27FC236}">
                <a16:creationId xmlns:a16="http://schemas.microsoft.com/office/drawing/2014/main" id="{98955379-893E-4839-90F1-51B1F86020C1}"/>
              </a:ext>
            </a:extLst>
          </p:cNvPr>
          <p:cNvSpPr txBox="1">
            <a:spLocks noChangeArrowheads="1"/>
          </p:cNvSpPr>
          <p:nvPr/>
        </p:nvSpPr>
        <p:spPr bwMode="auto">
          <a:xfrm>
            <a:off x="8743091" y="4784270"/>
            <a:ext cx="1147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373990"/>
                </a:solidFill>
                <a:latin typeface="+mj-lt"/>
              </a:rPr>
              <a:t>C</a:t>
            </a:r>
          </a:p>
        </p:txBody>
      </p:sp>
      <p:sp>
        <p:nvSpPr>
          <p:cNvPr id="14" name="TextBox 7">
            <a:extLst>
              <a:ext uri="{FF2B5EF4-FFF2-40B4-BE49-F238E27FC236}">
                <a16:creationId xmlns:a16="http://schemas.microsoft.com/office/drawing/2014/main" id="{9E813D37-8040-4794-85E5-6240CF9BBD5C}"/>
              </a:ext>
            </a:extLst>
          </p:cNvPr>
          <p:cNvSpPr txBox="1">
            <a:spLocks noChangeArrowheads="1"/>
          </p:cNvSpPr>
          <p:nvPr/>
        </p:nvSpPr>
        <p:spPr bwMode="auto">
          <a:xfrm>
            <a:off x="8743091" y="3885468"/>
            <a:ext cx="1147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FFC000"/>
                </a:solidFill>
                <a:latin typeface="+mj-lt"/>
              </a:rPr>
              <a:t>I</a:t>
            </a:r>
          </a:p>
        </p:txBody>
      </p:sp>
      <p:sp>
        <p:nvSpPr>
          <p:cNvPr id="15" name="TextBox 7">
            <a:extLst>
              <a:ext uri="{FF2B5EF4-FFF2-40B4-BE49-F238E27FC236}">
                <a16:creationId xmlns:a16="http://schemas.microsoft.com/office/drawing/2014/main" id="{08E4451A-3696-4C29-A105-9AF447CD7B29}"/>
              </a:ext>
            </a:extLst>
          </p:cNvPr>
          <p:cNvSpPr txBox="1">
            <a:spLocks noChangeArrowheads="1"/>
          </p:cNvSpPr>
          <p:nvPr/>
        </p:nvSpPr>
        <p:spPr bwMode="auto">
          <a:xfrm>
            <a:off x="8756726" y="2059000"/>
            <a:ext cx="11340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319936"/>
                </a:solidFill>
                <a:latin typeface="+mj-lt"/>
              </a:rPr>
              <a:t>S</a:t>
            </a:r>
          </a:p>
        </p:txBody>
      </p:sp>
      <p:pic>
        <p:nvPicPr>
          <p:cNvPr id="3" name="Picture 2" descr="Condoleezza Rice - Wikipedia">
            <a:extLst>
              <a:ext uri="{FF2B5EF4-FFF2-40B4-BE49-F238E27FC236}">
                <a16:creationId xmlns:a16="http://schemas.microsoft.com/office/drawing/2014/main" id="{44E39CFF-4BD9-34A4-DFD3-C5A628D99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0" y="1319002"/>
            <a:ext cx="1540596" cy="17717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playbuzz.com/cdn/d1cf4e6f-1cfc-468e-8b4a-5fb17d7daef4/b712f5a2-9661-4b63-8a30-eeb634dd6c17.jpg">
            <a:extLst>
              <a:ext uri="{FF2B5EF4-FFF2-40B4-BE49-F238E27FC236}">
                <a16:creationId xmlns:a16="http://schemas.microsoft.com/office/drawing/2014/main" id="{E5E2905E-AA68-297B-1F96-337D63D9A4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33"/>
          <a:stretch/>
        </p:blipFill>
        <p:spPr bwMode="auto">
          <a:xfrm>
            <a:off x="-18040" y="5515060"/>
            <a:ext cx="1782434" cy="1397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My Tennessee museum home: Dolly Parton plots Nashville institution">
            <a:extLst>
              <a:ext uri="{FF2B5EF4-FFF2-40B4-BE49-F238E27FC236}">
                <a16:creationId xmlns:a16="http://schemas.microsoft.com/office/drawing/2014/main" id="{F972C09C-4534-9788-3B47-19A376DFD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9698" y="5032144"/>
            <a:ext cx="2012302"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Dwayne Johnson Says He's Open to Making a WWE Comeback">
            <a:extLst>
              <a:ext uri="{FF2B5EF4-FFF2-40B4-BE49-F238E27FC236}">
                <a16:creationId xmlns:a16="http://schemas.microsoft.com/office/drawing/2014/main" id="{7E8453A7-7D70-B678-AE41-C18F9CAEE1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9698" y="1781997"/>
            <a:ext cx="2012302" cy="152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5D9C-83CC-4E4D-8DD1-616000AFB96F}"/>
              </a:ext>
            </a:extLst>
          </p:cNvPr>
          <p:cNvSpPr>
            <a:spLocks noGrp="1"/>
          </p:cNvSpPr>
          <p:nvPr>
            <p:ph type="title"/>
          </p:nvPr>
        </p:nvSpPr>
        <p:spPr/>
        <p:txBody>
          <a:bodyPr/>
          <a:lstStyle/>
          <a:p>
            <a:r>
              <a:rPr lang="en-US" dirty="0"/>
              <a:t>Perceptions</a:t>
            </a:r>
          </a:p>
        </p:txBody>
      </p:sp>
      <p:sp>
        <p:nvSpPr>
          <p:cNvPr id="4" name="TextBox 7">
            <a:extLst>
              <a:ext uri="{FF2B5EF4-FFF2-40B4-BE49-F238E27FC236}">
                <a16:creationId xmlns:a16="http://schemas.microsoft.com/office/drawing/2014/main" id="{BED300A4-D7C2-46A0-9C84-05F8A047C684}"/>
              </a:ext>
            </a:extLst>
          </p:cNvPr>
          <p:cNvSpPr txBox="1">
            <a:spLocks noChangeArrowheads="1"/>
          </p:cNvSpPr>
          <p:nvPr/>
        </p:nvSpPr>
        <p:spPr bwMode="auto">
          <a:xfrm>
            <a:off x="8105216" y="4269278"/>
            <a:ext cx="1663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E70000"/>
                </a:solidFill>
                <a:latin typeface="+mj-lt"/>
              </a:rPr>
              <a:t>D</a:t>
            </a:r>
          </a:p>
        </p:txBody>
      </p:sp>
      <p:sp>
        <p:nvSpPr>
          <p:cNvPr id="5" name="TextBox 22">
            <a:extLst>
              <a:ext uri="{FF2B5EF4-FFF2-40B4-BE49-F238E27FC236}">
                <a16:creationId xmlns:a16="http://schemas.microsoft.com/office/drawing/2014/main" id="{3A2402E6-F508-4A49-8EE8-3B163F195C11}"/>
              </a:ext>
            </a:extLst>
          </p:cNvPr>
          <p:cNvSpPr txBox="1">
            <a:spLocks noChangeArrowheads="1"/>
          </p:cNvSpPr>
          <p:nvPr/>
        </p:nvSpPr>
        <p:spPr bwMode="auto">
          <a:xfrm>
            <a:off x="2743201" y="2601813"/>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Quiet</a:t>
            </a:r>
          </a:p>
        </p:txBody>
      </p:sp>
      <p:sp>
        <p:nvSpPr>
          <p:cNvPr id="6" name="Rectangle 21">
            <a:extLst>
              <a:ext uri="{FF2B5EF4-FFF2-40B4-BE49-F238E27FC236}">
                <a16:creationId xmlns:a16="http://schemas.microsoft.com/office/drawing/2014/main" id="{46ACB4C7-8458-48AC-B41A-F28B9984C78A}"/>
              </a:ext>
            </a:extLst>
          </p:cNvPr>
          <p:cNvSpPr>
            <a:spLocks noChangeArrowheads="1"/>
          </p:cNvSpPr>
          <p:nvPr/>
        </p:nvSpPr>
        <p:spPr bwMode="auto">
          <a:xfrm>
            <a:off x="2424656" y="1821782"/>
            <a:ext cx="2362201" cy="615553"/>
          </a:xfrm>
          <a:prstGeom prst="rect">
            <a:avLst/>
          </a:prstGeom>
          <a:solidFill>
            <a:schemeClr val="bg1">
              <a:lumMod val="65000"/>
            </a:schemeClr>
          </a:solidFill>
          <a:ln>
            <a:noFill/>
          </a:ln>
        </p:spPr>
        <p:txBody>
          <a:bodyPr wrap="square" anchor="b" anchorCtr="1">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85000"/>
              </a:lnSpc>
              <a:spcBef>
                <a:spcPct val="0"/>
              </a:spcBef>
              <a:buClrTx/>
              <a:buSzTx/>
              <a:buFontTx/>
              <a:buNone/>
            </a:pPr>
            <a:r>
              <a:rPr lang="en-US" altLang="en-US" sz="2000" dirty="0">
                <a:solidFill>
                  <a:schemeClr val="bg1"/>
                </a:solidFill>
                <a:latin typeface="+mj-lt"/>
              </a:rPr>
              <a:t>If YOU see yourself as</a:t>
            </a:r>
          </a:p>
        </p:txBody>
      </p:sp>
      <p:sp>
        <p:nvSpPr>
          <p:cNvPr id="7" name="Rectangle 22">
            <a:extLst>
              <a:ext uri="{FF2B5EF4-FFF2-40B4-BE49-F238E27FC236}">
                <a16:creationId xmlns:a16="http://schemas.microsoft.com/office/drawing/2014/main" id="{D4B4E8E1-BEBA-44D6-A5A9-DD1C3AE72B47}"/>
              </a:ext>
            </a:extLst>
          </p:cNvPr>
          <p:cNvSpPr>
            <a:spLocks noChangeArrowheads="1"/>
          </p:cNvSpPr>
          <p:nvPr/>
        </p:nvSpPr>
        <p:spPr bwMode="auto">
          <a:xfrm>
            <a:off x="8001000" y="1817609"/>
            <a:ext cx="1825752" cy="615553"/>
          </a:xfrm>
          <a:prstGeom prst="rect">
            <a:avLst/>
          </a:prstGeom>
          <a:solidFill>
            <a:schemeClr val="bg1">
              <a:lumMod val="65000"/>
            </a:schemeClr>
          </a:solidFill>
          <a:ln>
            <a:noFill/>
          </a:ln>
        </p:spPr>
        <p:txBody>
          <a:bodyPr wrap="square" anchor="b" anchorCtr="1">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85000"/>
              </a:lnSpc>
              <a:spcBef>
                <a:spcPct val="0"/>
              </a:spcBef>
              <a:buClrTx/>
              <a:buSzTx/>
              <a:buFontTx/>
              <a:buNone/>
            </a:pPr>
            <a:r>
              <a:rPr lang="en-US" altLang="en-US" sz="2000" dirty="0">
                <a:solidFill>
                  <a:schemeClr val="bg1"/>
                </a:solidFill>
                <a:latin typeface="+mj-lt"/>
              </a:rPr>
              <a:t>Then you are probably a</a:t>
            </a:r>
          </a:p>
        </p:txBody>
      </p:sp>
      <p:sp>
        <p:nvSpPr>
          <p:cNvPr id="8" name="Rectangle 16">
            <a:extLst>
              <a:ext uri="{FF2B5EF4-FFF2-40B4-BE49-F238E27FC236}">
                <a16:creationId xmlns:a16="http://schemas.microsoft.com/office/drawing/2014/main" id="{350C096A-EE23-41FB-B1F8-73FDED857629}"/>
              </a:ext>
            </a:extLst>
          </p:cNvPr>
          <p:cNvSpPr>
            <a:spLocks noChangeArrowheads="1"/>
          </p:cNvSpPr>
          <p:nvPr/>
        </p:nvSpPr>
        <p:spPr bwMode="auto">
          <a:xfrm>
            <a:off x="5252452" y="1821782"/>
            <a:ext cx="2359152" cy="615553"/>
          </a:xfrm>
          <a:prstGeom prst="rect">
            <a:avLst/>
          </a:prstGeom>
          <a:solidFill>
            <a:schemeClr val="bg1">
              <a:lumMod val="65000"/>
            </a:schemeClr>
          </a:solidFill>
          <a:ln>
            <a:noFill/>
          </a:ln>
        </p:spPr>
        <p:txBody>
          <a:bodyPr wrap="square" anchor="b" anchorCtr="1">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85000"/>
              </a:lnSpc>
              <a:spcBef>
                <a:spcPct val="0"/>
              </a:spcBef>
              <a:buClrTx/>
              <a:buSzTx/>
              <a:buFontTx/>
              <a:buNone/>
            </a:pPr>
            <a:r>
              <a:rPr lang="en-US" altLang="en-US" sz="2000" dirty="0">
                <a:solidFill>
                  <a:schemeClr val="bg1"/>
                </a:solidFill>
                <a:latin typeface="+mj-lt"/>
              </a:rPr>
              <a:t>But OTHERS might see you as</a:t>
            </a:r>
          </a:p>
        </p:txBody>
      </p:sp>
      <p:sp>
        <p:nvSpPr>
          <p:cNvPr id="9" name="TextBox 22">
            <a:extLst>
              <a:ext uri="{FF2B5EF4-FFF2-40B4-BE49-F238E27FC236}">
                <a16:creationId xmlns:a16="http://schemas.microsoft.com/office/drawing/2014/main" id="{666E874C-4FC7-4200-86D5-E03F7107A6D1}"/>
              </a:ext>
            </a:extLst>
          </p:cNvPr>
          <p:cNvSpPr txBox="1">
            <a:spLocks noChangeArrowheads="1"/>
          </p:cNvSpPr>
          <p:nvPr/>
        </p:nvSpPr>
        <p:spPr bwMode="auto">
          <a:xfrm>
            <a:off x="2034689" y="3592513"/>
            <a:ext cx="31956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Conscientious</a:t>
            </a:r>
          </a:p>
        </p:txBody>
      </p:sp>
      <p:sp>
        <p:nvSpPr>
          <p:cNvPr id="10" name="TextBox 22">
            <a:extLst>
              <a:ext uri="{FF2B5EF4-FFF2-40B4-BE49-F238E27FC236}">
                <a16:creationId xmlns:a16="http://schemas.microsoft.com/office/drawing/2014/main" id="{790306E4-AA25-49B7-98E4-696B0F60B672}"/>
              </a:ext>
            </a:extLst>
          </p:cNvPr>
          <p:cNvSpPr txBox="1">
            <a:spLocks noChangeArrowheads="1"/>
          </p:cNvSpPr>
          <p:nvPr/>
        </p:nvSpPr>
        <p:spPr bwMode="auto">
          <a:xfrm>
            <a:off x="2415690" y="4518026"/>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In charge</a:t>
            </a:r>
          </a:p>
        </p:txBody>
      </p:sp>
      <p:sp>
        <p:nvSpPr>
          <p:cNvPr id="11" name="TextBox 22">
            <a:extLst>
              <a:ext uri="{FF2B5EF4-FFF2-40B4-BE49-F238E27FC236}">
                <a16:creationId xmlns:a16="http://schemas.microsoft.com/office/drawing/2014/main" id="{B8D00071-84A2-4F4E-941E-AC53B9975D3B}"/>
              </a:ext>
            </a:extLst>
          </p:cNvPr>
          <p:cNvSpPr txBox="1">
            <a:spLocks noChangeArrowheads="1"/>
          </p:cNvSpPr>
          <p:nvPr/>
        </p:nvSpPr>
        <p:spPr bwMode="auto">
          <a:xfrm>
            <a:off x="2424655" y="5345766"/>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Convincing</a:t>
            </a:r>
          </a:p>
        </p:txBody>
      </p:sp>
      <p:sp>
        <p:nvSpPr>
          <p:cNvPr id="12" name="TextBox 22">
            <a:extLst>
              <a:ext uri="{FF2B5EF4-FFF2-40B4-BE49-F238E27FC236}">
                <a16:creationId xmlns:a16="http://schemas.microsoft.com/office/drawing/2014/main" id="{217A4AD6-4991-4063-89E1-98AAC7FA0774}"/>
              </a:ext>
            </a:extLst>
          </p:cNvPr>
          <p:cNvSpPr txBox="1">
            <a:spLocks noChangeArrowheads="1"/>
          </p:cNvSpPr>
          <p:nvPr/>
        </p:nvSpPr>
        <p:spPr bwMode="auto">
          <a:xfrm>
            <a:off x="5302325" y="2678113"/>
            <a:ext cx="297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Disengaged</a:t>
            </a:r>
          </a:p>
        </p:txBody>
      </p:sp>
      <p:sp>
        <p:nvSpPr>
          <p:cNvPr id="13" name="TextBox 22">
            <a:extLst>
              <a:ext uri="{FF2B5EF4-FFF2-40B4-BE49-F238E27FC236}">
                <a16:creationId xmlns:a16="http://schemas.microsoft.com/office/drawing/2014/main" id="{FA89B047-A183-4236-9E61-05A0F955BD76}"/>
              </a:ext>
            </a:extLst>
          </p:cNvPr>
          <p:cNvSpPr txBox="1">
            <a:spLocks noChangeArrowheads="1"/>
          </p:cNvSpPr>
          <p:nvPr/>
        </p:nvSpPr>
        <p:spPr bwMode="auto">
          <a:xfrm>
            <a:off x="5302325" y="3592513"/>
            <a:ext cx="312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Fussy</a:t>
            </a:r>
          </a:p>
        </p:txBody>
      </p:sp>
      <p:sp>
        <p:nvSpPr>
          <p:cNvPr id="14" name="TextBox 22">
            <a:extLst>
              <a:ext uri="{FF2B5EF4-FFF2-40B4-BE49-F238E27FC236}">
                <a16:creationId xmlns:a16="http://schemas.microsoft.com/office/drawing/2014/main" id="{10D4D349-B824-4165-B395-684A74BF3BEC}"/>
              </a:ext>
            </a:extLst>
          </p:cNvPr>
          <p:cNvSpPr txBox="1">
            <a:spLocks noChangeArrowheads="1"/>
          </p:cNvSpPr>
          <p:nvPr/>
        </p:nvSpPr>
        <p:spPr bwMode="auto">
          <a:xfrm>
            <a:off x="5302325" y="4518026"/>
            <a:ext cx="312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Dominating</a:t>
            </a:r>
          </a:p>
        </p:txBody>
      </p:sp>
      <p:sp>
        <p:nvSpPr>
          <p:cNvPr id="15" name="TextBox 22">
            <a:extLst>
              <a:ext uri="{FF2B5EF4-FFF2-40B4-BE49-F238E27FC236}">
                <a16:creationId xmlns:a16="http://schemas.microsoft.com/office/drawing/2014/main" id="{45444F5D-79AB-49EB-B667-E3AB449EFA0B}"/>
              </a:ext>
            </a:extLst>
          </p:cNvPr>
          <p:cNvSpPr txBox="1">
            <a:spLocks noChangeArrowheads="1"/>
          </p:cNvSpPr>
          <p:nvPr/>
        </p:nvSpPr>
        <p:spPr bwMode="auto">
          <a:xfrm>
            <a:off x="5320255" y="5341493"/>
            <a:ext cx="312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75000"/>
                    <a:lumOff val="25000"/>
                  </a:schemeClr>
                </a:solidFill>
                <a:latin typeface="+mj-lt"/>
              </a:rPr>
              <a:t>Con artist</a:t>
            </a:r>
          </a:p>
        </p:txBody>
      </p:sp>
      <p:cxnSp>
        <p:nvCxnSpPr>
          <p:cNvPr id="16" name="Straight Connector 29">
            <a:extLst>
              <a:ext uri="{FF2B5EF4-FFF2-40B4-BE49-F238E27FC236}">
                <a16:creationId xmlns:a16="http://schemas.microsoft.com/office/drawing/2014/main" id="{1D13F0A1-0C27-4BD3-BEF6-2290E8055D38}"/>
              </a:ext>
            </a:extLst>
          </p:cNvPr>
          <p:cNvCxnSpPr>
            <a:cxnSpLocks noChangeShapeType="1"/>
          </p:cNvCxnSpPr>
          <p:nvPr/>
        </p:nvCxnSpPr>
        <p:spPr bwMode="auto">
          <a:xfrm>
            <a:off x="8077200" y="3128962"/>
            <a:ext cx="1673352"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17" name="TextBox 7">
            <a:extLst>
              <a:ext uri="{FF2B5EF4-FFF2-40B4-BE49-F238E27FC236}">
                <a16:creationId xmlns:a16="http://schemas.microsoft.com/office/drawing/2014/main" id="{0F3DFD20-81C5-4289-B9E2-EB1D7BC81465}"/>
              </a:ext>
            </a:extLst>
          </p:cNvPr>
          <p:cNvSpPr txBox="1">
            <a:spLocks noChangeArrowheads="1"/>
          </p:cNvSpPr>
          <p:nvPr/>
        </p:nvSpPr>
        <p:spPr bwMode="auto">
          <a:xfrm>
            <a:off x="8077200" y="2433754"/>
            <a:ext cx="1673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319936"/>
                </a:solidFill>
                <a:latin typeface="+mj-lt"/>
              </a:rPr>
              <a:t>S</a:t>
            </a:r>
          </a:p>
        </p:txBody>
      </p:sp>
      <p:cxnSp>
        <p:nvCxnSpPr>
          <p:cNvPr id="18" name="Straight Connector 33">
            <a:extLst>
              <a:ext uri="{FF2B5EF4-FFF2-40B4-BE49-F238E27FC236}">
                <a16:creationId xmlns:a16="http://schemas.microsoft.com/office/drawing/2014/main" id="{82D83FCC-9747-47A3-9CF3-D929239E1D45}"/>
              </a:ext>
            </a:extLst>
          </p:cNvPr>
          <p:cNvCxnSpPr>
            <a:cxnSpLocks noChangeShapeType="1"/>
          </p:cNvCxnSpPr>
          <p:nvPr/>
        </p:nvCxnSpPr>
        <p:spPr bwMode="auto">
          <a:xfrm>
            <a:off x="8077200" y="4046537"/>
            <a:ext cx="1673352"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19" name="TextBox 7">
            <a:extLst>
              <a:ext uri="{FF2B5EF4-FFF2-40B4-BE49-F238E27FC236}">
                <a16:creationId xmlns:a16="http://schemas.microsoft.com/office/drawing/2014/main" id="{FFC08F40-D219-4541-999C-A3DC720D792C}"/>
              </a:ext>
            </a:extLst>
          </p:cNvPr>
          <p:cNvSpPr txBox="1">
            <a:spLocks noChangeArrowheads="1"/>
          </p:cNvSpPr>
          <p:nvPr/>
        </p:nvSpPr>
        <p:spPr bwMode="auto">
          <a:xfrm>
            <a:off x="8077200" y="3339188"/>
            <a:ext cx="1673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373990"/>
                </a:solidFill>
                <a:latin typeface="+mj-lt"/>
              </a:rPr>
              <a:t>C</a:t>
            </a:r>
          </a:p>
        </p:txBody>
      </p:sp>
      <p:cxnSp>
        <p:nvCxnSpPr>
          <p:cNvPr id="20" name="Straight Connector 36">
            <a:extLst>
              <a:ext uri="{FF2B5EF4-FFF2-40B4-BE49-F238E27FC236}">
                <a16:creationId xmlns:a16="http://schemas.microsoft.com/office/drawing/2014/main" id="{25975C33-CAA7-46F0-8D23-AFA12694788B}"/>
              </a:ext>
            </a:extLst>
          </p:cNvPr>
          <p:cNvCxnSpPr>
            <a:cxnSpLocks noChangeShapeType="1"/>
          </p:cNvCxnSpPr>
          <p:nvPr/>
        </p:nvCxnSpPr>
        <p:spPr bwMode="auto">
          <a:xfrm>
            <a:off x="8077200" y="4953000"/>
            <a:ext cx="1673352"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cxnSp>
        <p:nvCxnSpPr>
          <p:cNvPr id="21" name="Straight Connector 39">
            <a:extLst>
              <a:ext uri="{FF2B5EF4-FFF2-40B4-BE49-F238E27FC236}">
                <a16:creationId xmlns:a16="http://schemas.microsoft.com/office/drawing/2014/main" id="{E808E790-13DC-4A32-8F4A-EED4F48672DD}"/>
              </a:ext>
            </a:extLst>
          </p:cNvPr>
          <p:cNvCxnSpPr>
            <a:cxnSpLocks noChangeShapeType="1"/>
          </p:cNvCxnSpPr>
          <p:nvPr/>
        </p:nvCxnSpPr>
        <p:spPr bwMode="auto">
          <a:xfrm>
            <a:off x="8077200" y="5791200"/>
            <a:ext cx="1676400"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22" name="TextBox 7">
            <a:extLst>
              <a:ext uri="{FF2B5EF4-FFF2-40B4-BE49-F238E27FC236}">
                <a16:creationId xmlns:a16="http://schemas.microsoft.com/office/drawing/2014/main" id="{E12172B4-B001-4C7B-8E6B-BC4C8A66201A}"/>
              </a:ext>
            </a:extLst>
          </p:cNvPr>
          <p:cNvSpPr txBox="1">
            <a:spLocks noChangeArrowheads="1"/>
          </p:cNvSpPr>
          <p:nvPr/>
        </p:nvSpPr>
        <p:spPr bwMode="auto">
          <a:xfrm>
            <a:off x="8078320" y="5093936"/>
            <a:ext cx="16722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4800" b="1" dirty="0">
                <a:solidFill>
                  <a:srgbClr val="FFC000"/>
                </a:solidFill>
                <a:latin typeface="+mj-lt"/>
              </a:rPr>
              <a:t>I</a:t>
            </a:r>
          </a:p>
        </p:txBody>
      </p:sp>
      <p:pic>
        <p:nvPicPr>
          <p:cNvPr id="3" name="Picture 2" descr="http://zpply.com/wp-content/uploads/2013/04/frases-de-sheldon-cooper-ator-frase8.jpg">
            <a:extLst>
              <a:ext uri="{FF2B5EF4-FFF2-40B4-BE49-F238E27FC236}">
                <a16:creationId xmlns:a16="http://schemas.microsoft.com/office/drawing/2014/main" id="{ABC49766-2D5E-F8F2-B693-64C5A09DD0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1" y="2200211"/>
            <a:ext cx="2055646" cy="21253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rince's 40 Biggest Billboard Hits – The Hollywood Reporter">
            <a:extLst>
              <a:ext uri="{FF2B5EF4-FFF2-40B4-BE49-F238E27FC236}">
                <a16:creationId xmlns:a16="http://schemas.microsoft.com/office/drawing/2014/main" id="{3AA7C2B3-B82F-0869-483E-3183DFA16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2" y="4774685"/>
            <a:ext cx="2073393" cy="2033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kmojfm.com/wp-content/uploads/2014/05/Bill_Clinton_Hay_1756678i.jpg">
            <a:extLst>
              <a:ext uri="{FF2B5EF4-FFF2-40B4-BE49-F238E27FC236}">
                <a16:creationId xmlns:a16="http://schemas.microsoft.com/office/drawing/2014/main" id="{BCC25638-714D-7D39-9172-309AEA85E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5105" y="5276652"/>
            <a:ext cx="2526895" cy="15813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C185B35-71AB-DFB4-8ABE-21DF48CD058F}"/>
              </a:ext>
            </a:extLst>
          </p:cNvPr>
          <p:cNvPicPr>
            <a:picLocks noChangeAspect="1"/>
          </p:cNvPicPr>
          <p:nvPr/>
        </p:nvPicPr>
        <p:blipFill>
          <a:blip r:embed="rId6"/>
          <a:stretch>
            <a:fillRect/>
          </a:stretch>
        </p:blipFill>
        <p:spPr>
          <a:xfrm>
            <a:off x="9880613" y="1898269"/>
            <a:ext cx="2273422" cy="2144462"/>
          </a:xfrm>
          <a:prstGeom prst="rect">
            <a:avLst/>
          </a:prstGeom>
        </p:spPr>
      </p:pic>
    </p:spTree>
    <p:extLst>
      <p:ext uri="{BB962C8B-B14F-4D97-AF65-F5344CB8AC3E}">
        <p14:creationId xmlns:p14="http://schemas.microsoft.com/office/powerpoint/2010/main" val="120676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8EB6-4F39-2FC1-71F5-7FD097E835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C5936C-9B56-BCCA-5452-53AF88D0C1F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7A73B43-2E48-FB30-0863-12DAECF315CB}"/>
              </a:ext>
            </a:extLst>
          </p:cNvPr>
          <p:cNvPicPr>
            <a:picLocks noChangeAspect="1"/>
          </p:cNvPicPr>
          <p:nvPr/>
        </p:nvPicPr>
        <p:blipFill>
          <a:blip r:embed="rId3"/>
          <a:stretch>
            <a:fillRect/>
          </a:stretch>
        </p:blipFill>
        <p:spPr>
          <a:xfrm>
            <a:off x="0" y="37364"/>
            <a:ext cx="12192000" cy="6820636"/>
          </a:xfrm>
          <a:prstGeom prst="rect">
            <a:avLst/>
          </a:prstGeom>
        </p:spPr>
      </p:pic>
      <p:sp>
        <p:nvSpPr>
          <p:cNvPr id="6" name="TextBox 5">
            <a:extLst>
              <a:ext uri="{FF2B5EF4-FFF2-40B4-BE49-F238E27FC236}">
                <a16:creationId xmlns:a16="http://schemas.microsoft.com/office/drawing/2014/main" id="{F63F6641-F76D-7A35-4156-6E431859E90B}"/>
              </a:ext>
            </a:extLst>
          </p:cNvPr>
          <p:cNvSpPr txBox="1"/>
          <p:nvPr/>
        </p:nvSpPr>
        <p:spPr>
          <a:xfrm>
            <a:off x="838200" y="1591544"/>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6X</a:t>
            </a:r>
          </a:p>
        </p:txBody>
      </p:sp>
      <p:sp>
        <p:nvSpPr>
          <p:cNvPr id="7" name="TextBox 6">
            <a:extLst>
              <a:ext uri="{FF2B5EF4-FFF2-40B4-BE49-F238E27FC236}">
                <a16:creationId xmlns:a16="http://schemas.microsoft.com/office/drawing/2014/main" id="{24FDC2C7-71A5-EFF2-106B-CA0D848903D4}"/>
              </a:ext>
            </a:extLst>
          </p:cNvPr>
          <p:cNvSpPr txBox="1"/>
          <p:nvPr/>
        </p:nvSpPr>
        <p:spPr>
          <a:xfrm>
            <a:off x="739726" y="5134957"/>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3X</a:t>
            </a:r>
          </a:p>
        </p:txBody>
      </p:sp>
      <p:sp>
        <p:nvSpPr>
          <p:cNvPr id="8" name="TextBox 7">
            <a:extLst>
              <a:ext uri="{FF2B5EF4-FFF2-40B4-BE49-F238E27FC236}">
                <a16:creationId xmlns:a16="http://schemas.microsoft.com/office/drawing/2014/main" id="{336FC3C1-069A-6D93-6381-54925B5A8314}"/>
              </a:ext>
            </a:extLst>
          </p:cNvPr>
          <p:cNvSpPr txBox="1"/>
          <p:nvPr/>
        </p:nvSpPr>
        <p:spPr>
          <a:xfrm>
            <a:off x="9268015" y="1530214"/>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44% </a:t>
            </a:r>
          </a:p>
        </p:txBody>
      </p:sp>
      <p:sp>
        <p:nvSpPr>
          <p:cNvPr id="9" name="TextBox 8">
            <a:extLst>
              <a:ext uri="{FF2B5EF4-FFF2-40B4-BE49-F238E27FC236}">
                <a16:creationId xmlns:a16="http://schemas.microsoft.com/office/drawing/2014/main" id="{B2599F9D-2371-D668-1C07-3BAB2040FE50}"/>
              </a:ext>
            </a:extLst>
          </p:cNvPr>
          <p:cNvSpPr txBox="1"/>
          <p:nvPr/>
        </p:nvSpPr>
        <p:spPr>
          <a:xfrm>
            <a:off x="9298578" y="5256870"/>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38% </a:t>
            </a:r>
          </a:p>
        </p:txBody>
      </p:sp>
      <p:sp>
        <p:nvSpPr>
          <p:cNvPr id="10" name="TextBox 9">
            <a:extLst>
              <a:ext uri="{FF2B5EF4-FFF2-40B4-BE49-F238E27FC236}">
                <a16:creationId xmlns:a16="http://schemas.microsoft.com/office/drawing/2014/main" id="{8A8A0BB9-82B9-2BE8-AFA3-1D097459CF71}"/>
              </a:ext>
            </a:extLst>
          </p:cNvPr>
          <p:cNvSpPr txBox="1"/>
          <p:nvPr/>
        </p:nvSpPr>
        <p:spPr>
          <a:xfrm>
            <a:off x="629529" y="232117"/>
            <a:ext cx="10932941" cy="646331"/>
          </a:xfrm>
          <a:prstGeom prst="rect">
            <a:avLst/>
          </a:prstGeom>
          <a:noFill/>
        </p:spPr>
        <p:txBody>
          <a:bodyPr wrap="square">
            <a:spAutoFit/>
          </a:bodyPr>
          <a:lstStyle/>
          <a:p>
            <a:r>
              <a:rPr lang="en-US" sz="3600" dirty="0">
                <a:solidFill>
                  <a:schemeClr val="bg1"/>
                </a:solidFill>
              </a:rPr>
              <a:t>“When I get to do what I do best every day…”</a:t>
            </a:r>
          </a:p>
        </p:txBody>
      </p:sp>
      <p:sp>
        <p:nvSpPr>
          <p:cNvPr id="4" name="TextBox 3">
            <a:extLst>
              <a:ext uri="{FF2B5EF4-FFF2-40B4-BE49-F238E27FC236}">
                <a16:creationId xmlns:a16="http://schemas.microsoft.com/office/drawing/2014/main" id="{8E019E2D-61F2-AA00-A988-BDCFAF2CC709}"/>
              </a:ext>
            </a:extLst>
          </p:cNvPr>
          <p:cNvSpPr txBox="1"/>
          <p:nvPr/>
        </p:nvSpPr>
        <p:spPr>
          <a:xfrm>
            <a:off x="5279720" y="1112154"/>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8%</a:t>
            </a:r>
          </a:p>
        </p:txBody>
      </p:sp>
    </p:spTree>
    <p:extLst>
      <p:ext uri="{BB962C8B-B14F-4D97-AF65-F5344CB8AC3E}">
        <p14:creationId xmlns:p14="http://schemas.microsoft.com/office/powerpoint/2010/main" val="34777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5D9C-83CC-4E4D-8DD1-616000AFB96F}"/>
              </a:ext>
            </a:extLst>
          </p:cNvPr>
          <p:cNvSpPr>
            <a:spLocks noGrp="1"/>
          </p:cNvSpPr>
          <p:nvPr>
            <p:ph type="title"/>
          </p:nvPr>
        </p:nvSpPr>
        <p:spPr/>
        <p:txBody>
          <a:bodyPr/>
          <a:lstStyle/>
          <a:p>
            <a:r>
              <a:rPr lang="en-US" dirty="0"/>
              <a:t>Possible Perceptions</a:t>
            </a:r>
          </a:p>
        </p:txBody>
      </p:sp>
      <p:sp>
        <p:nvSpPr>
          <p:cNvPr id="23" name="TextBox 22">
            <a:extLst>
              <a:ext uri="{FF2B5EF4-FFF2-40B4-BE49-F238E27FC236}">
                <a16:creationId xmlns:a16="http://schemas.microsoft.com/office/drawing/2014/main" id="{23B81CBD-327A-4D85-9E7A-BE7CE5FF160C}"/>
              </a:ext>
            </a:extLst>
          </p:cNvPr>
          <p:cNvSpPr txBox="1">
            <a:spLocks noChangeArrowheads="1"/>
          </p:cNvSpPr>
          <p:nvPr/>
        </p:nvSpPr>
        <p:spPr bwMode="auto">
          <a:xfrm>
            <a:off x="2315535" y="2804431"/>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3200" dirty="0">
                <a:solidFill>
                  <a:schemeClr val="tx1">
                    <a:lumMod val="65000"/>
                    <a:lumOff val="35000"/>
                  </a:schemeClr>
                </a:solidFill>
                <a:latin typeface="+mj-lt"/>
              </a:rPr>
              <a:t>Confident</a:t>
            </a:r>
          </a:p>
        </p:txBody>
      </p:sp>
      <p:sp>
        <p:nvSpPr>
          <p:cNvPr id="24" name="TextBox 22">
            <a:extLst>
              <a:ext uri="{FF2B5EF4-FFF2-40B4-BE49-F238E27FC236}">
                <a16:creationId xmlns:a16="http://schemas.microsoft.com/office/drawing/2014/main" id="{F4A65398-5D4D-47E0-87E1-008FDBED66F3}"/>
              </a:ext>
            </a:extLst>
          </p:cNvPr>
          <p:cNvSpPr txBox="1">
            <a:spLocks noChangeArrowheads="1"/>
          </p:cNvSpPr>
          <p:nvPr/>
        </p:nvSpPr>
        <p:spPr bwMode="auto">
          <a:xfrm>
            <a:off x="2311055" y="3720978"/>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buClrTx/>
              <a:buSzTx/>
              <a:buFontTx/>
              <a:buNone/>
              <a:defRPr sz="3400">
                <a:solidFill>
                  <a:schemeClr val="tx1">
                    <a:lumMod val="65000"/>
                    <a:lumOff val="35000"/>
                  </a:schemeClr>
                </a:solidFill>
                <a:latin typeface="Calibri" panose="020F050202020403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defRPr>
            </a:lvl2pPr>
            <a:lvl3pPr marL="1143000" indent="-228600">
              <a:spcBef>
                <a:spcPct val="20000"/>
              </a:spcBef>
              <a:buClr>
                <a:schemeClr val="accent2"/>
              </a:buClr>
              <a:buChar char="•"/>
              <a:defRPr sz="2400">
                <a:solidFill>
                  <a:schemeClr val="tx2"/>
                </a:solidFill>
              </a:defRPr>
            </a:lvl3pPr>
            <a:lvl4pPr marL="1600200" indent="-228600">
              <a:spcBef>
                <a:spcPct val="20000"/>
              </a:spcBef>
              <a:buClr>
                <a:schemeClr val="tx1"/>
              </a:buClr>
              <a:buChar char="•"/>
              <a:defRPr sz="2000">
                <a:solidFill>
                  <a:schemeClr val="tx2"/>
                </a:solidFill>
              </a:defRPr>
            </a:lvl4pPr>
            <a:lvl5pPr marL="2057400" indent="-228600">
              <a:spcBef>
                <a:spcPct val="20000"/>
              </a:spcBef>
              <a:buChar char="•"/>
              <a:defRPr sz="2000">
                <a:solidFill>
                  <a:schemeClr val="tx2"/>
                </a:solidFill>
              </a:defRPr>
            </a:lvl5pPr>
            <a:lvl6pPr marL="2514600" indent="-228600" eaLnBrk="0" fontAlgn="base" hangingPunct="0">
              <a:spcBef>
                <a:spcPct val="20000"/>
              </a:spcBef>
              <a:spcAft>
                <a:spcPct val="0"/>
              </a:spcAft>
              <a:buChar char="•"/>
              <a:defRPr sz="2000">
                <a:solidFill>
                  <a:schemeClr val="tx2"/>
                </a:solidFill>
              </a:defRPr>
            </a:lvl6pPr>
            <a:lvl7pPr marL="2971800" indent="-228600" eaLnBrk="0" fontAlgn="base" hangingPunct="0">
              <a:spcBef>
                <a:spcPct val="20000"/>
              </a:spcBef>
              <a:spcAft>
                <a:spcPct val="0"/>
              </a:spcAft>
              <a:buChar char="•"/>
              <a:defRPr sz="2000">
                <a:solidFill>
                  <a:schemeClr val="tx2"/>
                </a:solidFill>
              </a:defRPr>
            </a:lvl7pPr>
            <a:lvl8pPr marL="3429000" indent="-228600" eaLnBrk="0" fontAlgn="base" hangingPunct="0">
              <a:spcBef>
                <a:spcPct val="20000"/>
              </a:spcBef>
              <a:spcAft>
                <a:spcPct val="0"/>
              </a:spcAft>
              <a:buChar char="•"/>
              <a:defRPr sz="2000">
                <a:solidFill>
                  <a:schemeClr val="tx2"/>
                </a:solidFill>
              </a:defRPr>
            </a:lvl8pPr>
            <a:lvl9pPr marL="3886200" indent="-228600" eaLnBrk="0" fontAlgn="base" hangingPunct="0">
              <a:spcBef>
                <a:spcPct val="20000"/>
              </a:spcBef>
              <a:spcAft>
                <a:spcPct val="0"/>
              </a:spcAft>
              <a:buChar char="•"/>
              <a:defRPr sz="2000">
                <a:solidFill>
                  <a:schemeClr val="tx2"/>
                </a:solidFill>
              </a:defRPr>
            </a:lvl9pPr>
          </a:lstStyle>
          <a:p>
            <a:r>
              <a:rPr lang="en-US" altLang="en-US" sz="3200" dirty="0">
                <a:latin typeface="+mj-lt"/>
              </a:rPr>
              <a:t>Organized</a:t>
            </a:r>
          </a:p>
        </p:txBody>
      </p:sp>
      <p:sp>
        <p:nvSpPr>
          <p:cNvPr id="25" name="TextBox 22">
            <a:extLst>
              <a:ext uri="{FF2B5EF4-FFF2-40B4-BE49-F238E27FC236}">
                <a16:creationId xmlns:a16="http://schemas.microsoft.com/office/drawing/2014/main" id="{E9CC7355-B6C6-422E-BC7B-EF8DC2821696}"/>
              </a:ext>
            </a:extLst>
          </p:cNvPr>
          <p:cNvSpPr txBox="1">
            <a:spLocks noChangeArrowheads="1"/>
          </p:cNvSpPr>
          <p:nvPr/>
        </p:nvSpPr>
        <p:spPr bwMode="auto">
          <a:xfrm>
            <a:off x="2311055" y="4637526"/>
            <a:ext cx="29404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ClrTx/>
              <a:buSzTx/>
              <a:buFontTx/>
              <a:buNone/>
              <a:defRPr sz="3400">
                <a:solidFill>
                  <a:schemeClr val="tx1">
                    <a:lumMod val="65000"/>
                    <a:lumOff val="35000"/>
                  </a:schemeClr>
                </a:solidFill>
                <a:latin typeface="Calibri" panose="020F050202020403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defRPr>
            </a:lvl2pPr>
            <a:lvl3pPr marL="1143000" indent="-228600">
              <a:spcBef>
                <a:spcPct val="20000"/>
              </a:spcBef>
              <a:buClr>
                <a:schemeClr val="accent2"/>
              </a:buClr>
              <a:buChar char="•"/>
              <a:defRPr sz="2400">
                <a:solidFill>
                  <a:schemeClr val="tx2"/>
                </a:solidFill>
              </a:defRPr>
            </a:lvl3pPr>
            <a:lvl4pPr marL="1600200" indent="-228600">
              <a:spcBef>
                <a:spcPct val="20000"/>
              </a:spcBef>
              <a:buClr>
                <a:schemeClr val="tx1"/>
              </a:buClr>
              <a:buChar char="•"/>
              <a:defRPr sz="2000">
                <a:solidFill>
                  <a:schemeClr val="tx2"/>
                </a:solidFill>
              </a:defRPr>
            </a:lvl4pPr>
            <a:lvl5pPr marL="2057400" indent="-228600">
              <a:spcBef>
                <a:spcPct val="20000"/>
              </a:spcBef>
              <a:buChar char="•"/>
              <a:defRPr sz="2000">
                <a:solidFill>
                  <a:schemeClr val="tx2"/>
                </a:solidFill>
              </a:defRPr>
            </a:lvl5pPr>
            <a:lvl6pPr marL="2514600" indent="-228600" eaLnBrk="0" fontAlgn="base" hangingPunct="0">
              <a:spcBef>
                <a:spcPct val="20000"/>
              </a:spcBef>
              <a:spcAft>
                <a:spcPct val="0"/>
              </a:spcAft>
              <a:buChar char="•"/>
              <a:defRPr sz="2000">
                <a:solidFill>
                  <a:schemeClr val="tx2"/>
                </a:solidFill>
              </a:defRPr>
            </a:lvl6pPr>
            <a:lvl7pPr marL="2971800" indent="-228600" eaLnBrk="0" fontAlgn="base" hangingPunct="0">
              <a:spcBef>
                <a:spcPct val="20000"/>
              </a:spcBef>
              <a:spcAft>
                <a:spcPct val="0"/>
              </a:spcAft>
              <a:buChar char="•"/>
              <a:defRPr sz="2000">
                <a:solidFill>
                  <a:schemeClr val="tx2"/>
                </a:solidFill>
              </a:defRPr>
            </a:lvl7pPr>
            <a:lvl8pPr marL="3429000" indent="-228600" eaLnBrk="0" fontAlgn="base" hangingPunct="0">
              <a:spcBef>
                <a:spcPct val="20000"/>
              </a:spcBef>
              <a:spcAft>
                <a:spcPct val="0"/>
              </a:spcAft>
              <a:buChar char="•"/>
              <a:defRPr sz="2000">
                <a:solidFill>
                  <a:schemeClr val="tx2"/>
                </a:solidFill>
              </a:defRPr>
            </a:lvl8pPr>
            <a:lvl9pPr marL="3886200" indent="-228600" eaLnBrk="0" fontAlgn="base" hangingPunct="0">
              <a:spcBef>
                <a:spcPct val="20000"/>
              </a:spcBef>
              <a:spcAft>
                <a:spcPct val="0"/>
              </a:spcAft>
              <a:buChar char="•"/>
              <a:defRPr sz="2000">
                <a:solidFill>
                  <a:schemeClr val="tx2"/>
                </a:solidFill>
              </a:defRPr>
            </a:lvl9pPr>
          </a:lstStyle>
          <a:p>
            <a:r>
              <a:rPr lang="en-US" altLang="en-US" sz="3200" dirty="0">
                <a:latin typeface="+mj-lt"/>
              </a:rPr>
              <a:t>Socially skilled</a:t>
            </a:r>
          </a:p>
        </p:txBody>
      </p:sp>
      <p:sp>
        <p:nvSpPr>
          <p:cNvPr id="26" name="TextBox 22">
            <a:extLst>
              <a:ext uri="{FF2B5EF4-FFF2-40B4-BE49-F238E27FC236}">
                <a16:creationId xmlns:a16="http://schemas.microsoft.com/office/drawing/2014/main" id="{340A7041-49A2-4A8F-8FDA-D8C08C30229E}"/>
              </a:ext>
            </a:extLst>
          </p:cNvPr>
          <p:cNvSpPr txBox="1">
            <a:spLocks noChangeArrowheads="1"/>
          </p:cNvSpPr>
          <p:nvPr/>
        </p:nvSpPr>
        <p:spPr bwMode="auto">
          <a:xfrm>
            <a:off x="2324500" y="5470381"/>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buClrTx/>
              <a:buSzTx/>
              <a:buFontTx/>
              <a:buNone/>
              <a:defRPr sz="3400">
                <a:solidFill>
                  <a:schemeClr val="tx1">
                    <a:lumMod val="65000"/>
                    <a:lumOff val="35000"/>
                  </a:schemeClr>
                </a:solidFill>
                <a:latin typeface="Calibri" panose="020F050202020403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defRPr>
            </a:lvl2pPr>
            <a:lvl3pPr marL="1143000" indent="-228600">
              <a:spcBef>
                <a:spcPct val="20000"/>
              </a:spcBef>
              <a:buClr>
                <a:schemeClr val="accent2"/>
              </a:buClr>
              <a:buChar char="•"/>
              <a:defRPr sz="2400">
                <a:solidFill>
                  <a:schemeClr val="tx2"/>
                </a:solidFill>
              </a:defRPr>
            </a:lvl3pPr>
            <a:lvl4pPr marL="1600200" indent="-228600">
              <a:spcBef>
                <a:spcPct val="20000"/>
              </a:spcBef>
              <a:buClr>
                <a:schemeClr val="tx1"/>
              </a:buClr>
              <a:buChar char="•"/>
              <a:defRPr sz="2000">
                <a:solidFill>
                  <a:schemeClr val="tx2"/>
                </a:solidFill>
              </a:defRPr>
            </a:lvl4pPr>
            <a:lvl5pPr marL="2057400" indent="-228600">
              <a:spcBef>
                <a:spcPct val="20000"/>
              </a:spcBef>
              <a:buChar char="•"/>
              <a:defRPr sz="2000">
                <a:solidFill>
                  <a:schemeClr val="tx2"/>
                </a:solidFill>
              </a:defRPr>
            </a:lvl5pPr>
            <a:lvl6pPr marL="2514600" indent="-228600" eaLnBrk="0" fontAlgn="base" hangingPunct="0">
              <a:spcBef>
                <a:spcPct val="20000"/>
              </a:spcBef>
              <a:spcAft>
                <a:spcPct val="0"/>
              </a:spcAft>
              <a:buChar char="•"/>
              <a:defRPr sz="2000">
                <a:solidFill>
                  <a:schemeClr val="tx2"/>
                </a:solidFill>
              </a:defRPr>
            </a:lvl6pPr>
            <a:lvl7pPr marL="2971800" indent="-228600" eaLnBrk="0" fontAlgn="base" hangingPunct="0">
              <a:spcBef>
                <a:spcPct val="20000"/>
              </a:spcBef>
              <a:spcAft>
                <a:spcPct val="0"/>
              </a:spcAft>
              <a:buChar char="•"/>
              <a:defRPr sz="2000">
                <a:solidFill>
                  <a:schemeClr val="tx2"/>
                </a:solidFill>
              </a:defRPr>
            </a:lvl7pPr>
            <a:lvl8pPr marL="3429000" indent="-228600" eaLnBrk="0" fontAlgn="base" hangingPunct="0">
              <a:spcBef>
                <a:spcPct val="20000"/>
              </a:spcBef>
              <a:spcAft>
                <a:spcPct val="0"/>
              </a:spcAft>
              <a:buChar char="•"/>
              <a:defRPr sz="2000">
                <a:solidFill>
                  <a:schemeClr val="tx2"/>
                </a:solidFill>
              </a:defRPr>
            </a:lvl8pPr>
            <a:lvl9pPr marL="3886200" indent="-228600" eaLnBrk="0" fontAlgn="base" hangingPunct="0">
              <a:spcBef>
                <a:spcPct val="20000"/>
              </a:spcBef>
              <a:spcAft>
                <a:spcPct val="0"/>
              </a:spcAft>
              <a:buChar char="•"/>
              <a:defRPr sz="2000">
                <a:solidFill>
                  <a:schemeClr val="tx2"/>
                </a:solidFill>
              </a:defRPr>
            </a:lvl9pPr>
          </a:lstStyle>
          <a:p>
            <a:r>
              <a:rPr lang="en-US" altLang="en-US" sz="3200" dirty="0">
                <a:latin typeface="+mj-lt"/>
              </a:rPr>
              <a:t>Thoughtful</a:t>
            </a:r>
          </a:p>
        </p:txBody>
      </p:sp>
      <p:sp>
        <p:nvSpPr>
          <p:cNvPr id="27" name="TextBox 22">
            <a:extLst>
              <a:ext uri="{FF2B5EF4-FFF2-40B4-BE49-F238E27FC236}">
                <a16:creationId xmlns:a16="http://schemas.microsoft.com/office/drawing/2014/main" id="{EE00A423-725F-4FF0-B8D3-2C38C8A11D8A}"/>
              </a:ext>
            </a:extLst>
          </p:cNvPr>
          <p:cNvSpPr txBox="1">
            <a:spLocks noChangeArrowheads="1"/>
          </p:cNvSpPr>
          <p:nvPr/>
        </p:nvSpPr>
        <p:spPr bwMode="auto">
          <a:xfrm>
            <a:off x="5207830" y="2787748"/>
            <a:ext cx="297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buClrTx/>
              <a:buSzTx/>
              <a:buFontTx/>
              <a:buNone/>
              <a:defRPr sz="3400">
                <a:solidFill>
                  <a:schemeClr val="tx1">
                    <a:lumMod val="65000"/>
                    <a:lumOff val="35000"/>
                  </a:schemeClr>
                </a:solidFill>
                <a:latin typeface="Calibri" panose="020F050202020403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defRPr>
            </a:lvl2pPr>
            <a:lvl3pPr marL="1143000" indent="-228600">
              <a:spcBef>
                <a:spcPct val="20000"/>
              </a:spcBef>
              <a:buClr>
                <a:schemeClr val="accent2"/>
              </a:buClr>
              <a:buChar char="•"/>
              <a:defRPr sz="2400">
                <a:solidFill>
                  <a:schemeClr val="tx2"/>
                </a:solidFill>
              </a:defRPr>
            </a:lvl3pPr>
            <a:lvl4pPr marL="1600200" indent="-228600">
              <a:spcBef>
                <a:spcPct val="20000"/>
              </a:spcBef>
              <a:buClr>
                <a:schemeClr val="tx1"/>
              </a:buClr>
              <a:buChar char="•"/>
              <a:defRPr sz="2000">
                <a:solidFill>
                  <a:schemeClr val="tx2"/>
                </a:solidFill>
              </a:defRPr>
            </a:lvl4pPr>
            <a:lvl5pPr marL="2057400" indent="-228600">
              <a:spcBef>
                <a:spcPct val="20000"/>
              </a:spcBef>
              <a:buChar char="•"/>
              <a:defRPr sz="2000">
                <a:solidFill>
                  <a:schemeClr val="tx2"/>
                </a:solidFill>
              </a:defRPr>
            </a:lvl5pPr>
            <a:lvl6pPr marL="2514600" indent="-228600" eaLnBrk="0" fontAlgn="base" hangingPunct="0">
              <a:spcBef>
                <a:spcPct val="20000"/>
              </a:spcBef>
              <a:spcAft>
                <a:spcPct val="0"/>
              </a:spcAft>
              <a:buChar char="•"/>
              <a:defRPr sz="2000">
                <a:solidFill>
                  <a:schemeClr val="tx2"/>
                </a:solidFill>
              </a:defRPr>
            </a:lvl6pPr>
            <a:lvl7pPr marL="2971800" indent="-228600" eaLnBrk="0" fontAlgn="base" hangingPunct="0">
              <a:spcBef>
                <a:spcPct val="20000"/>
              </a:spcBef>
              <a:spcAft>
                <a:spcPct val="0"/>
              </a:spcAft>
              <a:buChar char="•"/>
              <a:defRPr sz="2000">
                <a:solidFill>
                  <a:schemeClr val="tx2"/>
                </a:solidFill>
              </a:defRPr>
            </a:lvl7pPr>
            <a:lvl8pPr marL="3429000" indent="-228600" eaLnBrk="0" fontAlgn="base" hangingPunct="0">
              <a:spcBef>
                <a:spcPct val="20000"/>
              </a:spcBef>
              <a:spcAft>
                <a:spcPct val="0"/>
              </a:spcAft>
              <a:buChar char="•"/>
              <a:defRPr sz="2000">
                <a:solidFill>
                  <a:schemeClr val="tx2"/>
                </a:solidFill>
              </a:defRPr>
            </a:lvl8pPr>
            <a:lvl9pPr marL="3886200" indent="-228600" eaLnBrk="0" fontAlgn="base" hangingPunct="0">
              <a:spcBef>
                <a:spcPct val="20000"/>
              </a:spcBef>
              <a:spcAft>
                <a:spcPct val="0"/>
              </a:spcAft>
              <a:buChar char="•"/>
              <a:defRPr sz="2000">
                <a:solidFill>
                  <a:schemeClr val="tx2"/>
                </a:solidFill>
              </a:defRPr>
            </a:lvl9pPr>
          </a:lstStyle>
          <a:p>
            <a:r>
              <a:rPr lang="en-US" altLang="en-US" sz="3200" dirty="0">
                <a:latin typeface="+mj-lt"/>
              </a:rPr>
              <a:t>Opinionated</a:t>
            </a:r>
          </a:p>
        </p:txBody>
      </p:sp>
      <p:sp>
        <p:nvSpPr>
          <p:cNvPr id="28" name="TextBox 22">
            <a:extLst>
              <a:ext uri="{FF2B5EF4-FFF2-40B4-BE49-F238E27FC236}">
                <a16:creationId xmlns:a16="http://schemas.microsoft.com/office/drawing/2014/main" id="{362F0D94-7614-43FD-98A2-10A53BDA4D97}"/>
              </a:ext>
            </a:extLst>
          </p:cNvPr>
          <p:cNvSpPr txBox="1">
            <a:spLocks noChangeArrowheads="1"/>
          </p:cNvSpPr>
          <p:nvPr/>
        </p:nvSpPr>
        <p:spPr bwMode="auto">
          <a:xfrm>
            <a:off x="5207830" y="3720977"/>
            <a:ext cx="312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buClrTx/>
              <a:buSzTx/>
              <a:buFontTx/>
              <a:buNone/>
              <a:defRPr sz="3400">
                <a:solidFill>
                  <a:schemeClr val="tx1">
                    <a:lumMod val="65000"/>
                    <a:lumOff val="35000"/>
                  </a:schemeClr>
                </a:solidFill>
                <a:latin typeface="Calibri" panose="020F050202020403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defRPr>
            </a:lvl2pPr>
            <a:lvl3pPr marL="1143000" indent="-228600">
              <a:spcBef>
                <a:spcPct val="20000"/>
              </a:spcBef>
              <a:buClr>
                <a:schemeClr val="accent2"/>
              </a:buClr>
              <a:buChar char="•"/>
              <a:defRPr sz="2400">
                <a:solidFill>
                  <a:schemeClr val="tx2"/>
                </a:solidFill>
              </a:defRPr>
            </a:lvl3pPr>
            <a:lvl4pPr marL="1600200" indent="-228600">
              <a:spcBef>
                <a:spcPct val="20000"/>
              </a:spcBef>
              <a:buClr>
                <a:schemeClr val="tx1"/>
              </a:buClr>
              <a:buChar char="•"/>
              <a:defRPr sz="2000">
                <a:solidFill>
                  <a:schemeClr val="tx2"/>
                </a:solidFill>
              </a:defRPr>
            </a:lvl4pPr>
            <a:lvl5pPr marL="2057400" indent="-228600">
              <a:spcBef>
                <a:spcPct val="20000"/>
              </a:spcBef>
              <a:buChar char="•"/>
              <a:defRPr sz="2000">
                <a:solidFill>
                  <a:schemeClr val="tx2"/>
                </a:solidFill>
              </a:defRPr>
            </a:lvl5pPr>
            <a:lvl6pPr marL="2514600" indent="-228600" eaLnBrk="0" fontAlgn="base" hangingPunct="0">
              <a:spcBef>
                <a:spcPct val="20000"/>
              </a:spcBef>
              <a:spcAft>
                <a:spcPct val="0"/>
              </a:spcAft>
              <a:buChar char="•"/>
              <a:defRPr sz="2000">
                <a:solidFill>
                  <a:schemeClr val="tx2"/>
                </a:solidFill>
              </a:defRPr>
            </a:lvl6pPr>
            <a:lvl7pPr marL="2971800" indent="-228600" eaLnBrk="0" fontAlgn="base" hangingPunct="0">
              <a:spcBef>
                <a:spcPct val="20000"/>
              </a:spcBef>
              <a:spcAft>
                <a:spcPct val="0"/>
              </a:spcAft>
              <a:buChar char="•"/>
              <a:defRPr sz="2000">
                <a:solidFill>
                  <a:schemeClr val="tx2"/>
                </a:solidFill>
              </a:defRPr>
            </a:lvl7pPr>
            <a:lvl8pPr marL="3429000" indent="-228600" eaLnBrk="0" fontAlgn="base" hangingPunct="0">
              <a:spcBef>
                <a:spcPct val="20000"/>
              </a:spcBef>
              <a:spcAft>
                <a:spcPct val="0"/>
              </a:spcAft>
              <a:buChar char="•"/>
              <a:defRPr sz="2000">
                <a:solidFill>
                  <a:schemeClr val="tx2"/>
                </a:solidFill>
              </a:defRPr>
            </a:lvl8pPr>
            <a:lvl9pPr marL="3886200" indent="-228600" eaLnBrk="0" fontAlgn="base" hangingPunct="0">
              <a:spcBef>
                <a:spcPct val="20000"/>
              </a:spcBef>
              <a:spcAft>
                <a:spcPct val="0"/>
              </a:spcAft>
              <a:buChar char="•"/>
              <a:defRPr sz="2000">
                <a:solidFill>
                  <a:schemeClr val="tx2"/>
                </a:solidFill>
              </a:defRPr>
            </a:lvl9pPr>
          </a:lstStyle>
          <a:p>
            <a:r>
              <a:rPr lang="en-US" altLang="en-US" sz="3200" dirty="0">
                <a:latin typeface="+mj-lt"/>
              </a:rPr>
              <a:t>Stickler</a:t>
            </a:r>
          </a:p>
        </p:txBody>
      </p:sp>
      <p:sp>
        <p:nvSpPr>
          <p:cNvPr id="29" name="TextBox 22">
            <a:extLst>
              <a:ext uri="{FF2B5EF4-FFF2-40B4-BE49-F238E27FC236}">
                <a16:creationId xmlns:a16="http://schemas.microsoft.com/office/drawing/2014/main" id="{93EC173B-D89E-4D03-90CC-FA0D55AA39C3}"/>
              </a:ext>
            </a:extLst>
          </p:cNvPr>
          <p:cNvSpPr txBox="1">
            <a:spLocks noChangeArrowheads="1"/>
          </p:cNvSpPr>
          <p:nvPr/>
        </p:nvSpPr>
        <p:spPr bwMode="auto">
          <a:xfrm>
            <a:off x="5189900" y="4644158"/>
            <a:ext cx="312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buClrTx/>
              <a:buSzTx/>
              <a:buFontTx/>
              <a:buNone/>
              <a:defRPr sz="3400">
                <a:solidFill>
                  <a:schemeClr val="tx1">
                    <a:lumMod val="65000"/>
                    <a:lumOff val="35000"/>
                  </a:schemeClr>
                </a:solidFill>
                <a:latin typeface="Calibri" panose="020F050202020403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defRPr>
            </a:lvl2pPr>
            <a:lvl3pPr marL="1143000" indent="-228600">
              <a:spcBef>
                <a:spcPct val="20000"/>
              </a:spcBef>
              <a:buClr>
                <a:schemeClr val="accent2"/>
              </a:buClr>
              <a:buChar char="•"/>
              <a:defRPr sz="2400">
                <a:solidFill>
                  <a:schemeClr val="tx2"/>
                </a:solidFill>
              </a:defRPr>
            </a:lvl3pPr>
            <a:lvl4pPr marL="1600200" indent="-228600">
              <a:spcBef>
                <a:spcPct val="20000"/>
              </a:spcBef>
              <a:buClr>
                <a:schemeClr val="tx1"/>
              </a:buClr>
              <a:buChar char="•"/>
              <a:defRPr sz="2000">
                <a:solidFill>
                  <a:schemeClr val="tx2"/>
                </a:solidFill>
              </a:defRPr>
            </a:lvl4pPr>
            <a:lvl5pPr marL="2057400" indent="-228600">
              <a:spcBef>
                <a:spcPct val="20000"/>
              </a:spcBef>
              <a:buChar char="•"/>
              <a:defRPr sz="2000">
                <a:solidFill>
                  <a:schemeClr val="tx2"/>
                </a:solidFill>
              </a:defRPr>
            </a:lvl5pPr>
            <a:lvl6pPr marL="2514600" indent="-228600" eaLnBrk="0" fontAlgn="base" hangingPunct="0">
              <a:spcBef>
                <a:spcPct val="20000"/>
              </a:spcBef>
              <a:spcAft>
                <a:spcPct val="0"/>
              </a:spcAft>
              <a:buChar char="•"/>
              <a:defRPr sz="2000">
                <a:solidFill>
                  <a:schemeClr val="tx2"/>
                </a:solidFill>
              </a:defRPr>
            </a:lvl6pPr>
            <a:lvl7pPr marL="2971800" indent="-228600" eaLnBrk="0" fontAlgn="base" hangingPunct="0">
              <a:spcBef>
                <a:spcPct val="20000"/>
              </a:spcBef>
              <a:spcAft>
                <a:spcPct val="0"/>
              </a:spcAft>
              <a:buChar char="•"/>
              <a:defRPr sz="2000">
                <a:solidFill>
                  <a:schemeClr val="tx2"/>
                </a:solidFill>
              </a:defRPr>
            </a:lvl7pPr>
            <a:lvl8pPr marL="3429000" indent="-228600" eaLnBrk="0" fontAlgn="base" hangingPunct="0">
              <a:spcBef>
                <a:spcPct val="20000"/>
              </a:spcBef>
              <a:spcAft>
                <a:spcPct val="0"/>
              </a:spcAft>
              <a:buChar char="•"/>
              <a:defRPr sz="2000">
                <a:solidFill>
                  <a:schemeClr val="tx2"/>
                </a:solidFill>
              </a:defRPr>
            </a:lvl8pPr>
            <a:lvl9pPr marL="3886200" indent="-228600" eaLnBrk="0" fontAlgn="base" hangingPunct="0">
              <a:spcBef>
                <a:spcPct val="20000"/>
              </a:spcBef>
              <a:spcAft>
                <a:spcPct val="0"/>
              </a:spcAft>
              <a:buChar char="•"/>
              <a:defRPr sz="2000">
                <a:solidFill>
                  <a:schemeClr val="tx2"/>
                </a:solidFill>
              </a:defRPr>
            </a:lvl9pPr>
          </a:lstStyle>
          <a:p>
            <a:r>
              <a:rPr lang="en-US" altLang="en-US" sz="3200" dirty="0">
                <a:latin typeface="+mj-lt"/>
              </a:rPr>
              <a:t>Long-winded</a:t>
            </a:r>
          </a:p>
        </p:txBody>
      </p:sp>
      <p:sp>
        <p:nvSpPr>
          <p:cNvPr id="30" name="TextBox 22">
            <a:extLst>
              <a:ext uri="{FF2B5EF4-FFF2-40B4-BE49-F238E27FC236}">
                <a16:creationId xmlns:a16="http://schemas.microsoft.com/office/drawing/2014/main" id="{01F7561E-66ED-4026-97E7-97F1C4F8B671}"/>
              </a:ext>
            </a:extLst>
          </p:cNvPr>
          <p:cNvSpPr txBox="1">
            <a:spLocks noChangeArrowheads="1"/>
          </p:cNvSpPr>
          <p:nvPr/>
        </p:nvSpPr>
        <p:spPr bwMode="auto">
          <a:xfrm>
            <a:off x="5207830" y="5482358"/>
            <a:ext cx="312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buClrTx/>
              <a:buSzTx/>
              <a:buFontTx/>
              <a:buNone/>
              <a:defRPr sz="3400">
                <a:solidFill>
                  <a:schemeClr val="tx1">
                    <a:lumMod val="65000"/>
                    <a:lumOff val="35000"/>
                  </a:schemeClr>
                </a:solidFill>
                <a:latin typeface="Calibri" panose="020F050202020403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defRPr>
            </a:lvl2pPr>
            <a:lvl3pPr marL="1143000" indent="-228600">
              <a:spcBef>
                <a:spcPct val="20000"/>
              </a:spcBef>
              <a:buClr>
                <a:schemeClr val="accent2"/>
              </a:buClr>
              <a:buChar char="•"/>
              <a:defRPr sz="2400">
                <a:solidFill>
                  <a:schemeClr val="tx2"/>
                </a:solidFill>
              </a:defRPr>
            </a:lvl3pPr>
            <a:lvl4pPr marL="1600200" indent="-228600">
              <a:spcBef>
                <a:spcPct val="20000"/>
              </a:spcBef>
              <a:buClr>
                <a:schemeClr val="tx1"/>
              </a:buClr>
              <a:buChar char="•"/>
              <a:defRPr sz="2000">
                <a:solidFill>
                  <a:schemeClr val="tx2"/>
                </a:solidFill>
              </a:defRPr>
            </a:lvl4pPr>
            <a:lvl5pPr marL="2057400" indent="-228600">
              <a:spcBef>
                <a:spcPct val="20000"/>
              </a:spcBef>
              <a:buChar char="•"/>
              <a:defRPr sz="2000">
                <a:solidFill>
                  <a:schemeClr val="tx2"/>
                </a:solidFill>
              </a:defRPr>
            </a:lvl5pPr>
            <a:lvl6pPr marL="2514600" indent="-228600" eaLnBrk="0" fontAlgn="base" hangingPunct="0">
              <a:spcBef>
                <a:spcPct val="20000"/>
              </a:spcBef>
              <a:spcAft>
                <a:spcPct val="0"/>
              </a:spcAft>
              <a:buChar char="•"/>
              <a:defRPr sz="2000">
                <a:solidFill>
                  <a:schemeClr val="tx2"/>
                </a:solidFill>
              </a:defRPr>
            </a:lvl6pPr>
            <a:lvl7pPr marL="2971800" indent="-228600" eaLnBrk="0" fontAlgn="base" hangingPunct="0">
              <a:spcBef>
                <a:spcPct val="20000"/>
              </a:spcBef>
              <a:spcAft>
                <a:spcPct val="0"/>
              </a:spcAft>
              <a:buChar char="•"/>
              <a:defRPr sz="2000">
                <a:solidFill>
                  <a:schemeClr val="tx2"/>
                </a:solidFill>
              </a:defRPr>
            </a:lvl7pPr>
            <a:lvl8pPr marL="3429000" indent="-228600" eaLnBrk="0" fontAlgn="base" hangingPunct="0">
              <a:spcBef>
                <a:spcPct val="20000"/>
              </a:spcBef>
              <a:spcAft>
                <a:spcPct val="0"/>
              </a:spcAft>
              <a:buChar char="•"/>
              <a:defRPr sz="2000">
                <a:solidFill>
                  <a:schemeClr val="tx2"/>
                </a:solidFill>
              </a:defRPr>
            </a:lvl8pPr>
            <a:lvl9pPr marL="3886200" indent="-228600" eaLnBrk="0" fontAlgn="base" hangingPunct="0">
              <a:spcBef>
                <a:spcPct val="20000"/>
              </a:spcBef>
              <a:spcAft>
                <a:spcPct val="0"/>
              </a:spcAft>
              <a:buChar char="•"/>
              <a:defRPr sz="2000">
                <a:solidFill>
                  <a:schemeClr val="tx2"/>
                </a:solidFill>
              </a:defRPr>
            </a:lvl9pPr>
          </a:lstStyle>
          <a:p>
            <a:r>
              <a:rPr lang="en-US" altLang="en-US" sz="3200" dirty="0">
                <a:latin typeface="+mj-lt"/>
              </a:rPr>
              <a:t>Slow</a:t>
            </a:r>
          </a:p>
        </p:txBody>
      </p:sp>
      <p:cxnSp>
        <p:nvCxnSpPr>
          <p:cNvPr id="31" name="Straight Connector 29">
            <a:extLst>
              <a:ext uri="{FF2B5EF4-FFF2-40B4-BE49-F238E27FC236}">
                <a16:creationId xmlns:a16="http://schemas.microsoft.com/office/drawing/2014/main" id="{3F7E0909-8923-4808-BE04-24D6E269ABFA}"/>
              </a:ext>
            </a:extLst>
          </p:cNvPr>
          <p:cNvCxnSpPr>
            <a:cxnSpLocks noChangeShapeType="1"/>
          </p:cNvCxnSpPr>
          <p:nvPr/>
        </p:nvCxnSpPr>
        <p:spPr bwMode="auto">
          <a:xfrm>
            <a:off x="8264575" y="3251472"/>
            <a:ext cx="1444752"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cxnSp>
        <p:nvCxnSpPr>
          <p:cNvPr id="32" name="Straight Connector 33">
            <a:extLst>
              <a:ext uri="{FF2B5EF4-FFF2-40B4-BE49-F238E27FC236}">
                <a16:creationId xmlns:a16="http://schemas.microsoft.com/office/drawing/2014/main" id="{2DE8A2F3-6794-4666-9BCD-CD0DB3E95B04}"/>
              </a:ext>
            </a:extLst>
          </p:cNvPr>
          <p:cNvCxnSpPr>
            <a:cxnSpLocks noChangeShapeType="1"/>
          </p:cNvCxnSpPr>
          <p:nvPr/>
        </p:nvCxnSpPr>
        <p:spPr bwMode="auto">
          <a:xfrm>
            <a:off x="8264575" y="4172457"/>
            <a:ext cx="1444752"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cxnSp>
        <p:nvCxnSpPr>
          <p:cNvPr id="33" name="Straight Connector 36">
            <a:extLst>
              <a:ext uri="{FF2B5EF4-FFF2-40B4-BE49-F238E27FC236}">
                <a16:creationId xmlns:a16="http://schemas.microsoft.com/office/drawing/2014/main" id="{82AAA186-052E-4089-B264-D69A83495198}"/>
              </a:ext>
            </a:extLst>
          </p:cNvPr>
          <p:cNvCxnSpPr>
            <a:cxnSpLocks noChangeShapeType="1"/>
          </p:cNvCxnSpPr>
          <p:nvPr/>
        </p:nvCxnSpPr>
        <p:spPr bwMode="auto">
          <a:xfrm>
            <a:off x="8264575" y="5085085"/>
            <a:ext cx="1444752"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cxnSp>
        <p:nvCxnSpPr>
          <p:cNvPr id="34" name="Straight Connector 39">
            <a:extLst>
              <a:ext uri="{FF2B5EF4-FFF2-40B4-BE49-F238E27FC236}">
                <a16:creationId xmlns:a16="http://schemas.microsoft.com/office/drawing/2014/main" id="{55F52535-38B6-4338-A935-5D9818AF466F}"/>
              </a:ext>
            </a:extLst>
          </p:cNvPr>
          <p:cNvCxnSpPr>
            <a:cxnSpLocks noChangeShapeType="1"/>
          </p:cNvCxnSpPr>
          <p:nvPr/>
        </p:nvCxnSpPr>
        <p:spPr bwMode="auto">
          <a:xfrm>
            <a:off x="8264575" y="5928140"/>
            <a:ext cx="1444752" cy="0"/>
          </a:xfrm>
          <a:prstGeom prst="line">
            <a:avLst/>
          </a:prstGeom>
          <a:noFill/>
          <a:ln w="28575" algn="ctr">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sp>
        <p:nvSpPr>
          <p:cNvPr id="39" name="Rectangle 21">
            <a:extLst>
              <a:ext uri="{FF2B5EF4-FFF2-40B4-BE49-F238E27FC236}">
                <a16:creationId xmlns:a16="http://schemas.microsoft.com/office/drawing/2014/main" id="{878AE131-A72D-457D-849E-5029C79A6029}"/>
              </a:ext>
            </a:extLst>
          </p:cNvPr>
          <p:cNvSpPr>
            <a:spLocks noChangeArrowheads="1"/>
          </p:cNvSpPr>
          <p:nvPr/>
        </p:nvSpPr>
        <p:spPr bwMode="auto">
          <a:xfrm>
            <a:off x="2403642" y="1830901"/>
            <a:ext cx="2050935" cy="615553"/>
          </a:xfrm>
          <a:prstGeom prst="rect">
            <a:avLst/>
          </a:prstGeom>
          <a:solidFill>
            <a:schemeClr val="bg1">
              <a:lumMod val="65000"/>
            </a:schemeClr>
          </a:solidFill>
          <a:ln>
            <a:noFill/>
          </a:ln>
        </p:spPr>
        <p:txBody>
          <a:bodyPr wrap="square" anchor="b" anchorCtr="1">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85000"/>
              </a:lnSpc>
              <a:spcBef>
                <a:spcPct val="0"/>
              </a:spcBef>
              <a:buClrTx/>
              <a:buSzTx/>
              <a:buFontTx/>
              <a:buNone/>
            </a:pPr>
            <a:r>
              <a:rPr lang="en-US" altLang="en-US" sz="2000" dirty="0">
                <a:solidFill>
                  <a:schemeClr val="bg1"/>
                </a:solidFill>
                <a:latin typeface="+mj-lt"/>
              </a:rPr>
              <a:t>If YOU see yourself as</a:t>
            </a:r>
          </a:p>
        </p:txBody>
      </p:sp>
      <p:sp>
        <p:nvSpPr>
          <p:cNvPr id="40" name="Rectangle 22">
            <a:extLst>
              <a:ext uri="{FF2B5EF4-FFF2-40B4-BE49-F238E27FC236}">
                <a16:creationId xmlns:a16="http://schemas.microsoft.com/office/drawing/2014/main" id="{5A8126D9-B457-413C-86E5-416432F7F342}"/>
              </a:ext>
            </a:extLst>
          </p:cNvPr>
          <p:cNvSpPr>
            <a:spLocks noChangeArrowheads="1"/>
          </p:cNvSpPr>
          <p:nvPr/>
        </p:nvSpPr>
        <p:spPr bwMode="auto">
          <a:xfrm>
            <a:off x="8065008" y="1830901"/>
            <a:ext cx="1825752" cy="615553"/>
          </a:xfrm>
          <a:prstGeom prst="rect">
            <a:avLst/>
          </a:prstGeom>
          <a:solidFill>
            <a:schemeClr val="bg1">
              <a:lumMod val="65000"/>
            </a:schemeClr>
          </a:solidFill>
          <a:ln>
            <a:noFill/>
          </a:ln>
        </p:spPr>
        <p:txBody>
          <a:bodyPr wrap="square" anchor="b" anchorCtr="1">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85000"/>
              </a:lnSpc>
              <a:spcBef>
                <a:spcPct val="0"/>
              </a:spcBef>
              <a:buClrTx/>
              <a:buSzTx/>
              <a:buFontTx/>
              <a:buNone/>
            </a:pPr>
            <a:r>
              <a:rPr lang="en-US" altLang="en-US" sz="2000" dirty="0">
                <a:solidFill>
                  <a:schemeClr val="bg1"/>
                </a:solidFill>
                <a:latin typeface="+mj-lt"/>
              </a:rPr>
              <a:t>Then you are probably a</a:t>
            </a:r>
          </a:p>
        </p:txBody>
      </p:sp>
      <p:sp>
        <p:nvSpPr>
          <p:cNvPr id="41" name="Rectangle 16">
            <a:extLst>
              <a:ext uri="{FF2B5EF4-FFF2-40B4-BE49-F238E27FC236}">
                <a16:creationId xmlns:a16="http://schemas.microsoft.com/office/drawing/2014/main" id="{58CEDB72-CB1F-474E-AE5C-94997DA602AA}"/>
              </a:ext>
            </a:extLst>
          </p:cNvPr>
          <p:cNvSpPr>
            <a:spLocks noChangeArrowheads="1"/>
          </p:cNvSpPr>
          <p:nvPr/>
        </p:nvSpPr>
        <p:spPr bwMode="auto">
          <a:xfrm>
            <a:off x="5144156" y="1830901"/>
            <a:ext cx="2359152" cy="615553"/>
          </a:xfrm>
          <a:prstGeom prst="rect">
            <a:avLst/>
          </a:prstGeom>
          <a:solidFill>
            <a:schemeClr val="bg1">
              <a:lumMod val="65000"/>
            </a:schemeClr>
          </a:solidFill>
          <a:ln>
            <a:noFill/>
          </a:ln>
        </p:spPr>
        <p:txBody>
          <a:bodyPr wrap="square" anchor="b" anchorCtr="1">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85000"/>
              </a:lnSpc>
              <a:spcBef>
                <a:spcPct val="0"/>
              </a:spcBef>
              <a:buClrTx/>
              <a:buSzTx/>
              <a:buFontTx/>
              <a:buNone/>
            </a:pPr>
            <a:r>
              <a:rPr lang="en-US" altLang="en-US" sz="2000" dirty="0">
                <a:solidFill>
                  <a:schemeClr val="bg1"/>
                </a:solidFill>
                <a:latin typeface="+mj-lt"/>
              </a:rPr>
              <a:t>But OTHERS might see you as</a:t>
            </a:r>
          </a:p>
        </p:txBody>
      </p:sp>
      <p:sp>
        <p:nvSpPr>
          <p:cNvPr id="22" name="TextBox 7">
            <a:extLst>
              <a:ext uri="{FF2B5EF4-FFF2-40B4-BE49-F238E27FC236}">
                <a16:creationId xmlns:a16="http://schemas.microsoft.com/office/drawing/2014/main" id="{7C142B15-665F-42EA-8CE5-6B3061BB93A5}"/>
              </a:ext>
            </a:extLst>
          </p:cNvPr>
          <p:cNvSpPr txBox="1">
            <a:spLocks noChangeArrowheads="1"/>
          </p:cNvSpPr>
          <p:nvPr/>
        </p:nvSpPr>
        <p:spPr bwMode="auto">
          <a:xfrm>
            <a:off x="8309398" y="2431346"/>
            <a:ext cx="1435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6000" b="1" dirty="0">
                <a:solidFill>
                  <a:srgbClr val="E70000"/>
                </a:solidFill>
                <a:latin typeface="+mj-lt"/>
              </a:rPr>
              <a:t>D</a:t>
            </a:r>
          </a:p>
        </p:txBody>
      </p:sp>
      <p:sp>
        <p:nvSpPr>
          <p:cNvPr id="42" name="TextBox 7">
            <a:extLst>
              <a:ext uri="{FF2B5EF4-FFF2-40B4-BE49-F238E27FC236}">
                <a16:creationId xmlns:a16="http://schemas.microsoft.com/office/drawing/2014/main" id="{AD8DC706-05EF-49E2-B109-8C1D306E169F}"/>
              </a:ext>
            </a:extLst>
          </p:cNvPr>
          <p:cNvSpPr txBox="1">
            <a:spLocks noChangeArrowheads="1"/>
          </p:cNvSpPr>
          <p:nvPr/>
        </p:nvSpPr>
        <p:spPr bwMode="auto">
          <a:xfrm>
            <a:off x="8273540" y="3334633"/>
            <a:ext cx="14357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6000" b="1" dirty="0">
                <a:solidFill>
                  <a:srgbClr val="373990"/>
                </a:solidFill>
                <a:latin typeface="+mj-lt"/>
              </a:rPr>
              <a:t>C</a:t>
            </a:r>
          </a:p>
        </p:txBody>
      </p:sp>
      <p:sp>
        <p:nvSpPr>
          <p:cNvPr id="43" name="TextBox 7">
            <a:extLst>
              <a:ext uri="{FF2B5EF4-FFF2-40B4-BE49-F238E27FC236}">
                <a16:creationId xmlns:a16="http://schemas.microsoft.com/office/drawing/2014/main" id="{101CC1E0-93E3-448A-8D70-A42DEDB644EA}"/>
              </a:ext>
            </a:extLst>
          </p:cNvPr>
          <p:cNvSpPr txBox="1">
            <a:spLocks noChangeArrowheads="1"/>
          </p:cNvSpPr>
          <p:nvPr/>
        </p:nvSpPr>
        <p:spPr bwMode="auto">
          <a:xfrm>
            <a:off x="8282505" y="4257999"/>
            <a:ext cx="14268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6000" b="1" dirty="0">
                <a:solidFill>
                  <a:srgbClr val="FFC000"/>
                </a:solidFill>
                <a:latin typeface="+mj-lt"/>
              </a:rPr>
              <a:t>I</a:t>
            </a:r>
          </a:p>
        </p:txBody>
      </p:sp>
      <p:sp>
        <p:nvSpPr>
          <p:cNvPr id="44" name="TextBox 7">
            <a:extLst>
              <a:ext uri="{FF2B5EF4-FFF2-40B4-BE49-F238E27FC236}">
                <a16:creationId xmlns:a16="http://schemas.microsoft.com/office/drawing/2014/main" id="{EF2CE72F-F6DF-45D2-912C-88CF5948B83E}"/>
              </a:ext>
            </a:extLst>
          </p:cNvPr>
          <p:cNvSpPr txBox="1">
            <a:spLocks noChangeArrowheads="1"/>
          </p:cNvSpPr>
          <p:nvPr/>
        </p:nvSpPr>
        <p:spPr bwMode="auto">
          <a:xfrm>
            <a:off x="8264575" y="5089381"/>
            <a:ext cx="14447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6000" b="1" dirty="0">
                <a:solidFill>
                  <a:srgbClr val="319936"/>
                </a:solidFill>
                <a:latin typeface="+mj-lt"/>
              </a:rPr>
              <a:t>S</a:t>
            </a:r>
          </a:p>
        </p:txBody>
      </p:sp>
      <p:pic>
        <p:nvPicPr>
          <p:cNvPr id="3" name="Picture 4" descr="http://www.donherron.com/wp-content/uploads/2015/02/Mr-Spock-mr-spock-10874060-1036-730.jpg">
            <a:extLst>
              <a:ext uri="{FF2B5EF4-FFF2-40B4-BE49-F238E27FC236}">
                <a16:creationId xmlns:a16="http://schemas.microsoft.com/office/drawing/2014/main" id="{CEC2286B-F176-22D6-EEB3-630BED5099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67765"/>
            <a:ext cx="2251479" cy="21195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www.thehypertexts.com/images/Princess-Diana.jpg">
            <a:extLst>
              <a:ext uri="{FF2B5EF4-FFF2-40B4-BE49-F238E27FC236}">
                <a16:creationId xmlns:a16="http://schemas.microsoft.com/office/drawing/2014/main" id="{DE60C960-11DF-BB25-A3C3-942D44A96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 y="4130469"/>
            <a:ext cx="2163022" cy="2703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hollywoodreporter.com/sites/default/files/imagecache/blog_post_349_width/2014/04/jimmy_fallon_0.jpg">
            <a:extLst>
              <a:ext uri="{FF2B5EF4-FFF2-40B4-BE49-F238E27FC236}">
                <a16:creationId xmlns:a16="http://schemas.microsoft.com/office/drawing/2014/main" id="{4376B528-21B2-EDBA-621A-E54B0CCD85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1857" y="4305753"/>
            <a:ext cx="1702405" cy="2556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chneeblog.com/wp-content/uploads/2013/12/bdt-simon-cowell-431x300.jpeg">
            <a:extLst>
              <a:ext uri="{FF2B5EF4-FFF2-40B4-BE49-F238E27FC236}">
                <a16:creationId xmlns:a16="http://schemas.microsoft.com/office/drawing/2014/main" id="{C0FD5C03-DF8F-2EAC-D02C-532F67FBFC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2888" y="1959429"/>
            <a:ext cx="2079112" cy="205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2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2" grpId="0"/>
      <p:bldP spid="43" grpId="0"/>
      <p:bldP spid="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C760-5D3C-41F3-9EE1-992B24232F3A}"/>
              </a:ext>
            </a:extLst>
          </p:cNvPr>
          <p:cNvSpPr>
            <a:spLocks noGrp="1"/>
          </p:cNvSpPr>
          <p:nvPr>
            <p:ph type="title"/>
          </p:nvPr>
        </p:nvSpPr>
        <p:spPr>
          <a:xfrm>
            <a:off x="0" y="458796"/>
            <a:ext cx="11168270" cy="1032081"/>
          </a:xfrm>
        </p:spPr>
        <p:txBody>
          <a:bodyPr>
            <a:normAutofit fontScale="90000"/>
          </a:bodyPr>
          <a:lstStyle/>
          <a:p>
            <a:r>
              <a:rPr lang="en-US" b="1" dirty="0"/>
              <a:t>Check List For Communicating:</a:t>
            </a:r>
            <a:br>
              <a:rPr lang="en-US" b="1" dirty="0"/>
            </a:br>
            <a:r>
              <a:rPr lang="en-US" dirty="0"/>
              <a:t>Pick a statement that is helpful to you if others do this  when communicating with you…</a:t>
            </a:r>
          </a:p>
        </p:txBody>
      </p:sp>
      <p:sp>
        <p:nvSpPr>
          <p:cNvPr id="6" name="Rectangle 5">
            <a:extLst>
              <a:ext uri="{FF2B5EF4-FFF2-40B4-BE49-F238E27FC236}">
                <a16:creationId xmlns:a16="http://schemas.microsoft.com/office/drawing/2014/main" id="{4216D2EB-C65F-4C79-8F66-68D552D57938}"/>
              </a:ext>
            </a:extLst>
          </p:cNvPr>
          <p:cNvSpPr/>
          <p:nvPr/>
        </p:nvSpPr>
        <p:spPr>
          <a:xfrm>
            <a:off x="9339488" y="1346059"/>
            <a:ext cx="2222983" cy="1181681"/>
          </a:xfrm>
          <a:prstGeom prst="rect">
            <a:avLst/>
          </a:prstGeom>
          <a:solidFill>
            <a:srgbClr val="EF3D51"/>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a:t>
            </a:r>
            <a:r>
              <a:rPr lang="en-US" sz="2400" b="1" dirty="0">
                <a:solidFill>
                  <a:schemeClr val="bg1"/>
                </a:solidFill>
              </a:rPr>
              <a:t>page ___</a:t>
            </a:r>
          </a:p>
        </p:txBody>
      </p:sp>
      <p:sp>
        <p:nvSpPr>
          <p:cNvPr id="10" name="Content Placeholder 2">
            <a:extLst>
              <a:ext uri="{FF2B5EF4-FFF2-40B4-BE49-F238E27FC236}">
                <a16:creationId xmlns:a16="http://schemas.microsoft.com/office/drawing/2014/main" id="{06D4EB42-886B-4472-86FF-F225F268E98F}"/>
              </a:ext>
            </a:extLst>
          </p:cNvPr>
          <p:cNvSpPr txBox="1">
            <a:spLocks/>
          </p:cNvSpPr>
          <p:nvPr/>
        </p:nvSpPr>
        <p:spPr>
          <a:xfrm>
            <a:off x="326334" y="1936900"/>
            <a:ext cx="10841935" cy="4344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1. What does the statement you selected mean to you?</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2. Why is it important for others to communicate with you in this way? </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3. How do we demonstrate we are practicing this communication tip? </a:t>
            </a: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32369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D0211-10CB-FBAF-2928-C8F4A24E97A6}"/>
              </a:ext>
            </a:extLst>
          </p:cNvPr>
          <p:cNvPicPr>
            <a:picLocks noChangeAspect="1"/>
          </p:cNvPicPr>
          <p:nvPr/>
        </p:nvPicPr>
        <p:blipFill>
          <a:blip r:embed="rId3"/>
          <a:stretch>
            <a:fillRect/>
          </a:stretch>
        </p:blipFill>
        <p:spPr>
          <a:xfrm>
            <a:off x="304800" y="946557"/>
            <a:ext cx="4966716" cy="5717715"/>
          </a:xfrm>
          <a:prstGeom prst="rect">
            <a:avLst/>
          </a:prstGeom>
          <a:ln>
            <a:solidFill>
              <a:schemeClr val="accent1"/>
            </a:solidFill>
          </a:ln>
        </p:spPr>
      </p:pic>
      <p:sp>
        <p:nvSpPr>
          <p:cNvPr id="3" name="TextBox 2">
            <a:extLst>
              <a:ext uri="{FF2B5EF4-FFF2-40B4-BE49-F238E27FC236}">
                <a16:creationId xmlns:a16="http://schemas.microsoft.com/office/drawing/2014/main" id="{A34318DB-8CA3-8CF8-8B78-325C68549A45}"/>
              </a:ext>
            </a:extLst>
          </p:cNvPr>
          <p:cNvSpPr txBox="1"/>
          <p:nvPr/>
        </p:nvSpPr>
        <p:spPr>
          <a:xfrm>
            <a:off x="2267712" y="283869"/>
            <a:ext cx="8933688" cy="523220"/>
          </a:xfrm>
          <a:prstGeom prst="rect">
            <a:avLst/>
          </a:prstGeom>
          <a:noFill/>
        </p:spPr>
        <p:txBody>
          <a:bodyPr wrap="square" rtlCol="0">
            <a:spAutoFit/>
          </a:bodyPr>
          <a:lstStyle/>
          <a:p>
            <a:r>
              <a:rPr lang="en-US" sz="2800" dirty="0"/>
              <a:t>Assignment – Create Better Emails</a:t>
            </a:r>
          </a:p>
        </p:txBody>
      </p:sp>
      <p:pic>
        <p:nvPicPr>
          <p:cNvPr id="5" name="Picture 21" descr="discwheel">
            <a:extLst>
              <a:ext uri="{FF2B5EF4-FFF2-40B4-BE49-F238E27FC236}">
                <a16:creationId xmlns:a16="http://schemas.microsoft.com/office/drawing/2014/main" id="{EDB41A17-A235-7F08-1BDD-2BF53DA40F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58916" y="2648871"/>
            <a:ext cx="2108411" cy="21736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FB08D2-5FE8-9715-EADD-1FAD092AEDE9}"/>
              </a:ext>
            </a:extLst>
          </p:cNvPr>
          <p:cNvSpPr txBox="1"/>
          <p:nvPr/>
        </p:nvSpPr>
        <p:spPr>
          <a:xfrm>
            <a:off x="5576316" y="1050249"/>
            <a:ext cx="6615684" cy="5632311"/>
          </a:xfrm>
          <a:prstGeom prst="rect">
            <a:avLst/>
          </a:prstGeom>
          <a:noFill/>
        </p:spPr>
        <p:txBody>
          <a:bodyPr wrap="square" rtlCol="0">
            <a:spAutoFit/>
          </a:bodyPr>
          <a:lstStyle/>
          <a:p>
            <a:pPr marL="285750" indent="-285750">
              <a:buFont typeface="Arial" panose="020B0604020202020204" pitchFamily="34" charset="0"/>
              <a:buChar char="•"/>
            </a:pPr>
            <a:endParaRPr lang="en-US" sz="1800" kern="0" dirty="0">
              <a:solidFill>
                <a:srgbClr val="FF0000"/>
              </a:solidFill>
              <a:effectLst/>
              <a:latin typeface="Century Gothic" panose="020B0502020202020204" pitchFamily="34" charset="0"/>
            </a:endParaRPr>
          </a:p>
          <a:p>
            <a:pPr marL="285750" indent="-285750">
              <a:buFont typeface="Arial" panose="020B0604020202020204" pitchFamily="34" charset="0"/>
              <a:buChar char="•"/>
            </a:pPr>
            <a:endParaRPr lang="en-US" kern="0"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US" sz="1800" kern="0" dirty="0">
                <a:solidFill>
                  <a:srgbClr val="FF0000"/>
                </a:solidFill>
                <a:effectLst/>
                <a:latin typeface="Century Gothic" panose="020B0502020202020204" pitchFamily="34" charset="0"/>
              </a:rPr>
              <a:t>The bottom line for communicating with D-styles: </a:t>
            </a:r>
          </a:p>
          <a:p>
            <a:r>
              <a:rPr lang="en-US" kern="0" dirty="0">
                <a:solidFill>
                  <a:srgbClr val="FF0000"/>
                </a:solidFill>
                <a:latin typeface="Century Gothic" panose="020B0502020202020204" pitchFamily="34" charset="0"/>
              </a:rPr>
              <a:t>     </a:t>
            </a:r>
            <a:r>
              <a:rPr lang="en-US" sz="1800" b="1" kern="0" dirty="0">
                <a:solidFill>
                  <a:srgbClr val="FF0000"/>
                </a:solidFill>
                <a:effectLst/>
                <a:latin typeface="Century Gothic" panose="020B0502020202020204" pitchFamily="34" charset="0"/>
              </a:rPr>
              <a:t>Get to the point in as few words as possible.</a:t>
            </a:r>
            <a:br>
              <a:rPr lang="en-US" sz="1800" b="1" kern="0" dirty="0">
                <a:solidFill>
                  <a:srgbClr val="FF0000"/>
                </a:solidFill>
                <a:effectLst/>
                <a:latin typeface="Century Gothic" panose="020B0502020202020204" pitchFamily="34" charset="0"/>
              </a:rPr>
            </a:br>
            <a:endParaRPr lang="en-US" sz="1800" b="1" kern="0" dirty="0">
              <a:solidFill>
                <a:srgbClr val="FF0000"/>
              </a:solidFill>
              <a:effectLst/>
              <a:latin typeface="Century Gothic" panose="020B0502020202020204" pitchFamily="34" charset="0"/>
            </a:endParaRPr>
          </a:p>
          <a:p>
            <a:pPr marL="285750" indent="-285750">
              <a:buFont typeface="Arial" panose="020B0604020202020204" pitchFamily="34" charset="0"/>
              <a:buChar char="•"/>
            </a:pPr>
            <a:r>
              <a:rPr lang="en-US" sz="1800" kern="0" dirty="0">
                <a:solidFill>
                  <a:srgbClr val="FFC000"/>
                </a:solidFill>
                <a:effectLst/>
                <a:latin typeface="Century Gothic" panose="020B0502020202020204" pitchFamily="34" charset="0"/>
              </a:rPr>
              <a:t>The bottom line for communicating with I-styles:  </a:t>
            </a:r>
            <a:r>
              <a:rPr lang="en-US" sz="1800" b="1" kern="0" dirty="0">
                <a:solidFill>
                  <a:srgbClr val="FFC000"/>
                </a:solidFill>
                <a:effectLst/>
                <a:latin typeface="Century Gothic" panose="020B0502020202020204" pitchFamily="34" charset="0"/>
              </a:rPr>
              <a:t>Generate excitement and a sense of collaboration </a:t>
            </a:r>
            <a:br>
              <a:rPr lang="en-US" sz="1800" b="1" kern="0" dirty="0">
                <a:solidFill>
                  <a:srgbClr val="FFC000"/>
                </a:solidFill>
                <a:effectLst/>
                <a:latin typeface="Century Gothic" panose="020B0502020202020204" pitchFamily="34" charset="0"/>
              </a:rPr>
            </a:br>
            <a:r>
              <a:rPr lang="en-US" sz="1800" b="1" kern="0" dirty="0">
                <a:solidFill>
                  <a:srgbClr val="FFC000"/>
                </a:solidFill>
                <a:effectLst/>
                <a:latin typeface="Century Gothic" panose="020B0502020202020204" pitchFamily="34" charset="0"/>
              </a:rPr>
              <a:t>and fun.</a:t>
            </a:r>
            <a:br>
              <a:rPr lang="en-US" sz="1800" b="1" kern="0" dirty="0">
                <a:solidFill>
                  <a:srgbClr val="FFC000"/>
                </a:solidFill>
                <a:effectLst/>
                <a:latin typeface="Century Gothic" panose="020B0502020202020204" pitchFamily="34" charset="0"/>
              </a:rPr>
            </a:br>
            <a:endParaRPr lang="en-US" kern="0" dirty="0">
              <a:solidFill>
                <a:srgbClr val="FFC000"/>
              </a:solidFill>
              <a:latin typeface="Century Gothic" panose="020B0502020202020204" pitchFamily="34" charset="0"/>
            </a:endParaRPr>
          </a:p>
          <a:p>
            <a:pPr marL="285750" indent="-285750">
              <a:buFont typeface="Arial" panose="020B0604020202020204" pitchFamily="34" charset="0"/>
              <a:buChar char="•"/>
            </a:pPr>
            <a:r>
              <a:rPr lang="en-US" sz="1800" kern="0" dirty="0">
                <a:solidFill>
                  <a:srgbClr val="00B050"/>
                </a:solidFill>
                <a:effectLst/>
                <a:latin typeface="Century Gothic" panose="020B0502020202020204" pitchFamily="34" charset="0"/>
              </a:rPr>
              <a:t>The bottom line for communicating with S-styles:  </a:t>
            </a:r>
            <a:br>
              <a:rPr lang="en-US" sz="1800" b="1" kern="0" dirty="0">
                <a:solidFill>
                  <a:srgbClr val="00B050"/>
                </a:solidFill>
                <a:effectLst/>
                <a:latin typeface="Century Gothic" panose="020B0502020202020204" pitchFamily="34" charset="0"/>
              </a:rPr>
            </a:br>
            <a:r>
              <a:rPr lang="en-US" sz="1800" b="1" kern="0" dirty="0">
                <a:solidFill>
                  <a:srgbClr val="00B050"/>
                </a:solidFill>
                <a:effectLst/>
                <a:latin typeface="Century Gothic" panose="020B0502020202020204" pitchFamily="34" charset="0"/>
              </a:rPr>
              <a:t>Be friendly, don’t be pushy, and clearly communicate your expectations.</a:t>
            </a:r>
            <a:br>
              <a:rPr lang="en-US" sz="1800" b="1" kern="0" dirty="0">
                <a:solidFill>
                  <a:srgbClr val="00B050"/>
                </a:solidFill>
                <a:effectLst/>
                <a:latin typeface="Century Gothic" panose="020B0502020202020204" pitchFamily="34" charset="0"/>
              </a:rPr>
            </a:br>
            <a:endParaRPr lang="en-US" b="1" kern="0" dirty="0">
              <a:solidFill>
                <a:srgbClr val="00B050"/>
              </a:solidFill>
              <a:latin typeface="Century Gothic" panose="020B0502020202020204" pitchFamily="34" charset="0"/>
            </a:endParaRPr>
          </a:p>
          <a:p>
            <a:pPr marL="285750" indent="-285750">
              <a:buFont typeface="Arial" panose="020B0604020202020204" pitchFamily="34" charset="0"/>
              <a:buChar char="•"/>
            </a:pPr>
            <a:r>
              <a:rPr lang="en-US" sz="1800" kern="0" dirty="0">
                <a:solidFill>
                  <a:srgbClr val="2F5496"/>
                </a:solidFill>
                <a:effectLst/>
                <a:latin typeface="Century Gothic" panose="020B0502020202020204" pitchFamily="34" charset="0"/>
              </a:rPr>
              <a:t>The bottom line for communicating with a C-styles: </a:t>
            </a:r>
            <a:r>
              <a:rPr lang="en-US" sz="1800" b="1" kern="0" dirty="0">
                <a:solidFill>
                  <a:srgbClr val="2F5496"/>
                </a:solidFill>
                <a:effectLst/>
                <a:latin typeface="Century Gothic" panose="020B0502020202020204" pitchFamily="34" charset="0"/>
              </a:rPr>
              <a:t>Provide all the data and information needed, and time for the reader to process it.</a:t>
            </a:r>
            <a:endParaRPr lang="en-US" sz="1800" b="1" kern="0" dirty="0">
              <a:effectLst/>
              <a:latin typeface="Century Gothic" panose="020B0502020202020204" pitchFamily="34" charset="0"/>
            </a:endParaRPr>
          </a:p>
          <a:p>
            <a:pPr marL="285750" indent="-285750">
              <a:buFont typeface="Arial" panose="020B0604020202020204" pitchFamily="34" charset="0"/>
              <a:buChar char="•"/>
            </a:pPr>
            <a:endParaRPr lang="en-US" sz="1800" b="1" kern="0" dirty="0">
              <a:effectLst/>
              <a:latin typeface="Century Gothic" panose="020B0502020202020204" pitchFamily="34" charset="0"/>
            </a:endParaRPr>
          </a:p>
          <a:p>
            <a:pPr marL="285750" indent="-285750">
              <a:buFont typeface="Arial" panose="020B0604020202020204" pitchFamily="34" charset="0"/>
              <a:buChar char="•"/>
            </a:pPr>
            <a:endParaRPr lang="en-US" sz="1800" b="1" kern="0" dirty="0">
              <a:effectLst/>
              <a:latin typeface="Century Gothic" panose="020B0502020202020204" pitchFamily="34" charset="0"/>
            </a:endParaRPr>
          </a:p>
          <a:p>
            <a:endParaRPr lang="en-US" sz="1800" b="1" kern="0" dirty="0">
              <a:effectLst/>
              <a:latin typeface="Century Gothic" panose="020B0502020202020204" pitchFamily="34" charset="0"/>
            </a:endParaRPr>
          </a:p>
          <a:p>
            <a:endParaRPr lang="en-US" dirty="0"/>
          </a:p>
        </p:txBody>
      </p:sp>
      <p:sp>
        <p:nvSpPr>
          <p:cNvPr id="6" name="TextBox 5">
            <a:extLst>
              <a:ext uri="{FF2B5EF4-FFF2-40B4-BE49-F238E27FC236}">
                <a16:creationId xmlns:a16="http://schemas.microsoft.com/office/drawing/2014/main" id="{AC8DDC79-3236-93F7-18F7-89C6EA880C3A}"/>
              </a:ext>
            </a:extLst>
          </p:cNvPr>
          <p:cNvSpPr txBox="1"/>
          <p:nvPr/>
        </p:nvSpPr>
        <p:spPr>
          <a:xfrm>
            <a:off x="2713121" y="804650"/>
            <a:ext cx="6308436" cy="923330"/>
          </a:xfrm>
          <a:prstGeom prst="rect">
            <a:avLst/>
          </a:prstGeom>
          <a:noFill/>
        </p:spPr>
        <p:txBody>
          <a:bodyPr wrap="square" rtlCol="0">
            <a:spAutoFit/>
          </a:bodyPr>
          <a:lstStyle/>
          <a:p>
            <a:r>
              <a:rPr lang="en-US" dirty="0">
                <a:highlight>
                  <a:srgbClr val="FFFF00"/>
                </a:highlight>
              </a:rPr>
              <a:t>Place link to document in chat or email to participants or if you have time, have them craft an email to someone who’s style is different from their own.</a:t>
            </a:r>
          </a:p>
        </p:txBody>
      </p:sp>
    </p:spTree>
    <p:extLst>
      <p:ext uri="{BB962C8B-B14F-4D97-AF65-F5344CB8AC3E}">
        <p14:creationId xmlns:p14="http://schemas.microsoft.com/office/powerpoint/2010/main" val="283623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6087-2503-FD2E-F0FA-A2019997424B}"/>
              </a:ext>
            </a:extLst>
          </p:cNvPr>
          <p:cNvSpPr>
            <a:spLocks noGrp="1"/>
          </p:cNvSpPr>
          <p:nvPr>
            <p:ph type="title"/>
          </p:nvPr>
        </p:nvSpPr>
        <p:spPr/>
        <p:txBody>
          <a:bodyPr>
            <a:normAutofit fontScale="90000"/>
          </a:bodyPr>
          <a:lstStyle/>
          <a:p>
            <a:r>
              <a:rPr lang="en-US" dirty="0"/>
              <a:t>Important Pages – Future Meeting Conversations</a:t>
            </a:r>
          </a:p>
        </p:txBody>
      </p:sp>
      <p:sp>
        <p:nvSpPr>
          <p:cNvPr id="4" name="Title 1">
            <a:extLst>
              <a:ext uri="{FF2B5EF4-FFF2-40B4-BE49-F238E27FC236}">
                <a16:creationId xmlns:a16="http://schemas.microsoft.com/office/drawing/2014/main" id="{3EFEE265-09BB-8070-32E3-8F3D58B17A2C}"/>
              </a:ext>
            </a:extLst>
          </p:cNvPr>
          <p:cNvSpPr txBox="1">
            <a:spLocks/>
          </p:cNvSpPr>
          <p:nvPr/>
        </p:nvSpPr>
        <p:spPr>
          <a:xfrm>
            <a:off x="1445071" y="1100342"/>
            <a:ext cx="11168270" cy="10320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1600" b="1" dirty="0"/>
              <a:t>Ideal Environment: </a:t>
            </a:r>
            <a:r>
              <a:rPr lang="en-US" sz="1600" dirty="0"/>
              <a:t>Select a statement you want to share.…</a:t>
            </a:r>
          </a:p>
        </p:txBody>
      </p:sp>
      <p:sp>
        <p:nvSpPr>
          <p:cNvPr id="5" name="Rectangle 4">
            <a:extLst>
              <a:ext uri="{FF2B5EF4-FFF2-40B4-BE49-F238E27FC236}">
                <a16:creationId xmlns:a16="http://schemas.microsoft.com/office/drawing/2014/main" id="{B3D479A1-0A46-E13C-AF94-64C93AB41CB1}"/>
              </a:ext>
            </a:extLst>
          </p:cNvPr>
          <p:cNvSpPr/>
          <p:nvPr/>
        </p:nvSpPr>
        <p:spPr>
          <a:xfrm>
            <a:off x="43956" y="1361294"/>
            <a:ext cx="1328511" cy="403520"/>
          </a:xfrm>
          <a:prstGeom prst="rect">
            <a:avLst/>
          </a:prstGeom>
          <a:solidFill>
            <a:srgbClr val="EF3D51"/>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t>
            </a:r>
            <a:r>
              <a:rPr lang="en-US" sz="1600" b="1" dirty="0">
                <a:solidFill>
                  <a:schemeClr val="bg1"/>
                </a:solidFill>
              </a:rPr>
              <a:t>page __</a:t>
            </a:r>
            <a:endParaRPr lang="en-US" sz="2400" b="1" dirty="0">
              <a:solidFill>
                <a:schemeClr val="bg1"/>
              </a:solidFill>
            </a:endParaRPr>
          </a:p>
        </p:txBody>
      </p:sp>
      <p:sp>
        <p:nvSpPr>
          <p:cNvPr id="6" name="Content Placeholder 2">
            <a:extLst>
              <a:ext uri="{FF2B5EF4-FFF2-40B4-BE49-F238E27FC236}">
                <a16:creationId xmlns:a16="http://schemas.microsoft.com/office/drawing/2014/main" id="{950DE7FD-08E7-2C7B-9109-AFC36E39FDDB}"/>
              </a:ext>
            </a:extLst>
          </p:cNvPr>
          <p:cNvSpPr txBox="1">
            <a:spLocks/>
          </p:cNvSpPr>
          <p:nvPr/>
        </p:nvSpPr>
        <p:spPr>
          <a:xfrm>
            <a:off x="1445071" y="1764814"/>
            <a:ext cx="10841935" cy="4344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1. What does the statement mean to you?</a:t>
            </a:r>
          </a:p>
          <a:p>
            <a:pPr marL="0" indent="0">
              <a:buFont typeface="Arial" panose="020B0604020202020204" pitchFamily="34" charset="0"/>
              <a:buNone/>
            </a:pPr>
            <a:r>
              <a:rPr lang="en-US" sz="1600" dirty="0"/>
              <a:t>2. Why is it important to you that others understand this?</a:t>
            </a:r>
          </a:p>
          <a:p>
            <a:pPr marL="0" indent="0">
              <a:buFont typeface="Arial" panose="020B0604020202020204" pitchFamily="34" charset="0"/>
              <a:buNone/>
            </a:pPr>
            <a:r>
              <a:rPr lang="en-US" sz="1600" dirty="0"/>
              <a:t>3. How do people demonstrate they are giving you that thing?</a:t>
            </a:r>
          </a:p>
          <a:p>
            <a:pPr marL="0" indent="0">
              <a:buFont typeface="Arial" panose="020B0604020202020204" pitchFamily="34" charset="0"/>
              <a:buNone/>
            </a:pPr>
            <a:r>
              <a:rPr lang="en-US" sz="1600" dirty="0"/>
              <a:t>4. How does it impact you when that thing is not available?</a:t>
            </a:r>
          </a:p>
        </p:txBody>
      </p:sp>
      <p:sp>
        <p:nvSpPr>
          <p:cNvPr id="7" name="Content Placeholder 2">
            <a:extLst>
              <a:ext uri="{FF2B5EF4-FFF2-40B4-BE49-F238E27FC236}">
                <a16:creationId xmlns:a16="http://schemas.microsoft.com/office/drawing/2014/main" id="{CCA97ECC-6F2B-57E7-F8A8-3AC46453036D}"/>
              </a:ext>
            </a:extLst>
          </p:cNvPr>
          <p:cNvSpPr txBox="1">
            <a:spLocks/>
          </p:cNvSpPr>
          <p:nvPr/>
        </p:nvSpPr>
        <p:spPr>
          <a:xfrm>
            <a:off x="1446824" y="4197105"/>
            <a:ext cx="7786724" cy="4344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1. What does the statement mean to you?</a:t>
            </a:r>
          </a:p>
          <a:p>
            <a:pPr marL="0" indent="0">
              <a:buFont typeface="Arial" panose="020B0604020202020204" pitchFamily="34" charset="0"/>
              <a:buNone/>
            </a:pPr>
            <a:r>
              <a:rPr lang="en-US" sz="1600" dirty="0"/>
              <a:t>2. Why is it important to you that others understand this?</a:t>
            </a:r>
          </a:p>
          <a:p>
            <a:pPr marL="0" indent="0">
              <a:buFont typeface="Arial" panose="020B0604020202020204" pitchFamily="34" charset="0"/>
              <a:buNone/>
            </a:pPr>
            <a:r>
              <a:rPr lang="en-US" sz="1600" dirty="0"/>
              <a:t>3.  How do people demonstrate they are giving you that thing?</a:t>
            </a:r>
          </a:p>
          <a:p>
            <a:pPr marL="0" indent="0">
              <a:buFont typeface="Arial" panose="020B0604020202020204" pitchFamily="34" charset="0"/>
              <a:buNone/>
            </a:pPr>
            <a:r>
              <a:rPr lang="en-US" sz="1600" dirty="0"/>
              <a:t>4. How does it impact you when that thing is not available?</a:t>
            </a:r>
          </a:p>
        </p:txBody>
      </p:sp>
      <p:sp>
        <p:nvSpPr>
          <p:cNvPr id="8" name="Rectangle 7">
            <a:extLst>
              <a:ext uri="{FF2B5EF4-FFF2-40B4-BE49-F238E27FC236}">
                <a16:creationId xmlns:a16="http://schemas.microsoft.com/office/drawing/2014/main" id="{126F5CDA-5E42-4D75-B518-97AA93729EEF}"/>
              </a:ext>
            </a:extLst>
          </p:cNvPr>
          <p:cNvSpPr/>
          <p:nvPr/>
        </p:nvSpPr>
        <p:spPr>
          <a:xfrm>
            <a:off x="80258" y="3793585"/>
            <a:ext cx="1328511" cy="403520"/>
          </a:xfrm>
          <a:prstGeom prst="rect">
            <a:avLst/>
          </a:prstGeom>
          <a:solidFill>
            <a:srgbClr val="EF3D51"/>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t>
            </a:r>
            <a:r>
              <a:rPr lang="en-US" sz="1600" b="1" dirty="0">
                <a:solidFill>
                  <a:schemeClr val="bg1"/>
                </a:solidFill>
              </a:rPr>
              <a:t>page __</a:t>
            </a:r>
            <a:endParaRPr lang="en-US" sz="2400" b="1" dirty="0">
              <a:solidFill>
                <a:schemeClr val="bg1"/>
              </a:solidFill>
            </a:endParaRPr>
          </a:p>
        </p:txBody>
      </p:sp>
      <p:sp>
        <p:nvSpPr>
          <p:cNvPr id="10" name="TextBox 9">
            <a:extLst>
              <a:ext uri="{FF2B5EF4-FFF2-40B4-BE49-F238E27FC236}">
                <a16:creationId xmlns:a16="http://schemas.microsoft.com/office/drawing/2014/main" id="{5DF92714-3534-C968-8CE9-45BFF5A637BE}"/>
              </a:ext>
            </a:extLst>
          </p:cNvPr>
          <p:cNvSpPr txBox="1"/>
          <p:nvPr/>
        </p:nvSpPr>
        <p:spPr>
          <a:xfrm>
            <a:off x="1481373" y="3798332"/>
            <a:ext cx="6324600" cy="369332"/>
          </a:xfrm>
          <a:prstGeom prst="rect">
            <a:avLst/>
          </a:prstGeom>
          <a:noFill/>
        </p:spPr>
        <p:txBody>
          <a:bodyPr wrap="square">
            <a:spAutoFit/>
          </a:bodyPr>
          <a:lstStyle/>
          <a:p>
            <a:r>
              <a:rPr lang="en-US" b="1" dirty="0"/>
              <a:t>Keys to Motivating:</a:t>
            </a:r>
            <a:r>
              <a:rPr lang="en-US" sz="1600" b="1" dirty="0"/>
              <a:t> </a:t>
            </a:r>
            <a:r>
              <a:rPr lang="en-US" sz="1600" dirty="0"/>
              <a:t>Select a statement you want to share.…</a:t>
            </a:r>
            <a:endParaRPr lang="en-US" dirty="0"/>
          </a:p>
        </p:txBody>
      </p:sp>
      <p:sp>
        <p:nvSpPr>
          <p:cNvPr id="3" name="TextBox 2">
            <a:extLst>
              <a:ext uri="{FF2B5EF4-FFF2-40B4-BE49-F238E27FC236}">
                <a16:creationId xmlns:a16="http://schemas.microsoft.com/office/drawing/2014/main" id="{829B177B-662B-3F29-BE29-C5338317D639}"/>
              </a:ext>
            </a:extLst>
          </p:cNvPr>
          <p:cNvSpPr txBox="1"/>
          <p:nvPr/>
        </p:nvSpPr>
        <p:spPr>
          <a:xfrm>
            <a:off x="3739170" y="2370054"/>
            <a:ext cx="2462542" cy="2308324"/>
          </a:xfrm>
          <a:prstGeom prst="rect">
            <a:avLst/>
          </a:prstGeom>
          <a:solidFill>
            <a:srgbClr val="FFFF00"/>
          </a:solidFill>
        </p:spPr>
        <p:txBody>
          <a:bodyPr wrap="square" rtlCol="0">
            <a:spAutoFit/>
          </a:bodyPr>
          <a:lstStyle/>
          <a:p>
            <a:pPr algn="ctr"/>
            <a:r>
              <a:rPr lang="en-US" dirty="0"/>
              <a:t>Keep the focus on appreciating differences by having future sharing sessions from the assessment as icebreakers in meetings….</a:t>
            </a:r>
          </a:p>
        </p:txBody>
      </p:sp>
    </p:spTree>
    <p:extLst>
      <p:ext uri="{BB962C8B-B14F-4D97-AF65-F5344CB8AC3E}">
        <p14:creationId xmlns:p14="http://schemas.microsoft.com/office/powerpoint/2010/main" val="90321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BCD1-668D-9A2A-F793-3C46E87F0AA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3DECF67-3D37-EA10-7276-7170E94633D7}"/>
              </a:ext>
            </a:extLst>
          </p:cNvPr>
          <p:cNvSpPr txBox="1"/>
          <p:nvPr/>
        </p:nvSpPr>
        <p:spPr>
          <a:xfrm>
            <a:off x="6396639" y="550842"/>
            <a:ext cx="2576859" cy="2327606"/>
          </a:xfrm>
          <a:prstGeom prst="rect">
            <a:avLst/>
          </a:prstGeom>
          <a:solidFill>
            <a:schemeClr val="tx1"/>
          </a:solidFill>
        </p:spPr>
        <p:txBody>
          <a:bodyPr wrap="square" rtlCol="0">
            <a:spAutoFit/>
          </a:bodyPr>
          <a:lstStyle/>
          <a:p>
            <a:endParaRPr lang="en-US" dirty="0">
              <a:highlight>
                <a:srgbClr val="000000"/>
              </a:highlight>
            </a:endParaRPr>
          </a:p>
        </p:txBody>
      </p:sp>
      <p:sp>
        <p:nvSpPr>
          <p:cNvPr id="7" name="TextBox 6">
            <a:extLst>
              <a:ext uri="{FF2B5EF4-FFF2-40B4-BE49-F238E27FC236}">
                <a16:creationId xmlns:a16="http://schemas.microsoft.com/office/drawing/2014/main" id="{A89E1887-E637-7D7E-11B7-D8BD4B952034}"/>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DA2AFB94-DFB1-5190-012A-584927029AF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FF74CB61-F54C-28B9-275D-409672DB5BD1}"/>
              </a:ext>
            </a:extLst>
          </p:cNvPr>
          <p:cNvPicPr>
            <a:picLocks noChangeAspect="1"/>
          </p:cNvPicPr>
          <p:nvPr/>
        </p:nvPicPr>
        <p:blipFill>
          <a:blip r:embed="rId5"/>
          <a:stretch>
            <a:fillRect/>
          </a:stretch>
        </p:blipFill>
        <p:spPr>
          <a:xfrm>
            <a:off x="0" y="-111512"/>
            <a:ext cx="12192000" cy="6969512"/>
          </a:xfrm>
          <a:prstGeom prst="rect">
            <a:avLst/>
          </a:prstGeom>
        </p:spPr>
      </p:pic>
      <p:pic>
        <p:nvPicPr>
          <p:cNvPr id="6" name="Picture 5">
            <a:extLst>
              <a:ext uri="{FF2B5EF4-FFF2-40B4-BE49-F238E27FC236}">
                <a16:creationId xmlns:a16="http://schemas.microsoft.com/office/drawing/2014/main" id="{6D593E92-445F-E3A9-9F29-BD1B8E5FF006}"/>
              </a:ext>
            </a:extLst>
          </p:cNvPr>
          <p:cNvPicPr>
            <a:picLocks noChangeAspect="1"/>
          </p:cNvPicPr>
          <p:nvPr/>
        </p:nvPicPr>
        <p:blipFill>
          <a:blip r:embed="rId6"/>
          <a:stretch>
            <a:fillRect/>
          </a:stretch>
        </p:blipFill>
        <p:spPr>
          <a:xfrm>
            <a:off x="9333922" y="415922"/>
            <a:ext cx="2780433" cy="2462526"/>
          </a:xfrm>
          <a:prstGeom prst="rect">
            <a:avLst/>
          </a:prstGeom>
        </p:spPr>
      </p:pic>
      <p:pic>
        <p:nvPicPr>
          <p:cNvPr id="2" name="Picture 1">
            <a:extLst>
              <a:ext uri="{FF2B5EF4-FFF2-40B4-BE49-F238E27FC236}">
                <a16:creationId xmlns:a16="http://schemas.microsoft.com/office/drawing/2014/main" id="{37D1716F-735C-D696-4BFC-8DD73F026CA9}"/>
              </a:ext>
            </a:extLst>
          </p:cNvPr>
          <p:cNvPicPr>
            <a:picLocks noChangeAspect="1"/>
          </p:cNvPicPr>
          <p:nvPr/>
        </p:nvPicPr>
        <p:blipFill>
          <a:blip r:embed="rId7"/>
          <a:stretch>
            <a:fillRect/>
          </a:stretch>
        </p:blipFill>
        <p:spPr>
          <a:xfrm>
            <a:off x="277447" y="415922"/>
            <a:ext cx="2454735" cy="2190741"/>
          </a:xfrm>
          <a:prstGeom prst="rect">
            <a:avLst/>
          </a:prstGeom>
        </p:spPr>
      </p:pic>
      <p:pic>
        <p:nvPicPr>
          <p:cNvPr id="9" name="Picture 8">
            <a:extLst>
              <a:ext uri="{FF2B5EF4-FFF2-40B4-BE49-F238E27FC236}">
                <a16:creationId xmlns:a16="http://schemas.microsoft.com/office/drawing/2014/main" id="{AC711BEA-7EA6-6E27-264A-463EE2EE3DFF}"/>
              </a:ext>
            </a:extLst>
          </p:cNvPr>
          <p:cNvPicPr>
            <a:picLocks noChangeAspect="1"/>
          </p:cNvPicPr>
          <p:nvPr/>
        </p:nvPicPr>
        <p:blipFill>
          <a:blip r:embed="rId8"/>
          <a:stretch>
            <a:fillRect/>
          </a:stretch>
        </p:blipFill>
        <p:spPr>
          <a:xfrm>
            <a:off x="6252917" y="428741"/>
            <a:ext cx="2900793" cy="2415740"/>
          </a:xfrm>
          <a:prstGeom prst="rect">
            <a:avLst/>
          </a:prstGeom>
        </p:spPr>
      </p:pic>
      <p:pic>
        <p:nvPicPr>
          <p:cNvPr id="5" name="Picture 4">
            <a:extLst>
              <a:ext uri="{FF2B5EF4-FFF2-40B4-BE49-F238E27FC236}">
                <a16:creationId xmlns:a16="http://schemas.microsoft.com/office/drawing/2014/main" id="{10B6A0FB-A54F-DB87-6615-80797660BDA3}"/>
              </a:ext>
            </a:extLst>
          </p:cNvPr>
          <p:cNvPicPr>
            <a:picLocks noChangeAspect="1"/>
          </p:cNvPicPr>
          <p:nvPr/>
        </p:nvPicPr>
        <p:blipFill>
          <a:blip r:embed="rId9"/>
          <a:stretch>
            <a:fillRect/>
          </a:stretch>
        </p:blipFill>
        <p:spPr>
          <a:xfrm>
            <a:off x="189313" y="4375775"/>
            <a:ext cx="2054783" cy="2244040"/>
          </a:xfrm>
          <a:prstGeom prst="rect">
            <a:avLst/>
          </a:prstGeom>
        </p:spPr>
      </p:pic>
      <p:pic>
        <p:nvPicPr>
          <p:cNvPr id="10" name="Picture 9">
            <a:extLst>
              <a:ext uri="{FF2B5EF4-FFF2-40B4-BE49-F238E27FC236}">
                <a16:creationId xmlns:a16="http://schemas.microsoft.com/office/drawing/2014/main" id="{37C2F779-4B75-E23C-E862-B93F13087A4E}"/>
              </a:ext>
            </a:extLst>
          </p:cNvPr>
          <p:cNvPicPr>
            <a:picLocks noChangeAspect="1"/>
          </p:cNvPicPr>
          <p:nvPr/>
        </p:nvPicPr>
        <p:blipFill>
          <a:blip r:embed="rId10"/>
          <a:stretch>
            <a:fillRect/>
          </a:stretch>
        </p:blipFill>
        <p:spPr>
          <a:xfrm>
            <a:off x="9921821" y="4777522"/>
            <a:ext cx="2157984" cy="1952462"/>
          </a:xfrm>
          <a:prstGeom prst="rect">
            <a:avLst/>
          </a:prstGeom>
        </p:spPr>
      </p:pic>
    </p:spTree>
    <p:extLst>
      <p:ext uri="{BB962C8B-B14F-4D97-AF65-F5344CB8AC3E}">
        <p14:creationId xmlns:p14="http://schemas.microsoft.com/office/powerpoint/2010/main" val="3883774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0"/>
            <a:ext cx="12496800" cy="6969512"/>
          </a:xfrm>
          <a:prstGeom prst="rect">
            <a:avLst/>
          </a:prstGeom>
        </p:spPr>
      </p:pic>
      <p:pic>
        <p:nvPicPr>
          <p:cNvPr id="4" name="Picture 3">
            <a:extLst>
              <a:ext uri="{FF2B5EF4-FFF2-40B4-BE49-F238E27FC236}">
                <a16:creationId xmlns:a16="http://schemas.microsoft.com/office/drawing/2014/main" id="{7801B51E-243E-94B4-B8F3-0A83F3E4D966}"/>
              </a:ext>
            </a:extLst>
          </p:cNvPr>
          <p:cNvPicPr>
            <a:picLocks noChangeAspect="1"/>
          </p:cNvPicPr>
          <p:nvPr/>
        </p:nvPicPr>
        <p:blipFill>
          <a:blip r:embed="rId5"/>
          <a:stretch>
            <a:fillRect/>
          </a:stretch>
        </p:blipFill>
        <p:spPr>
          <a:xfrm>
            <a:off x="6674790" y="714614"/>
            <a:ext cx="2495436" cy="2317012"/>
          </a:xfrm>
          <a:prstGeom prst="rect">
            <a:avLst/>
          </a:prstGeom>
        </p:spPr>
      </p:pic>
    </p:spTree>
    <p:extLst>
      <p:ext uri="{BB962C8B-B14F-4D97-AF65-F5344CB8AC3E}">
        <p14:creationId xmlns:p14="http://schemas.microsoft.com/office/powerpoint/2010/main" val="3666657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BB68C8-F242-6064-4873-D793FD747B48}"/>
              </a:ext>
            </a:extLst>
          </p:cNvPr>
          <p:cNvPicPr>
            <a:picLocks noChangeAspect="1"/>
          </p:cNvPicPr>
          <p:nvPr/>
        </p:nvPicPr>
        <p:blipFill>
          <a:blip r:embed="rId3"/>
          <a:stretch>
            <a:fillRect/>
          </a:stretch>
        </p:blipFill>
        <p:spPr>
          <a:xfrm>
            <a:off x="4225976" y="0"/>
            <a:ext cx="4708234" cy="6858000"/>
          </a:xfrm>
          <a:prstGeom prst="rect">
            <a:avLst/>
          </a:prstGeom>
          <a:ln w="28575">
            <a:solidFill>
              <a:srgbClr val="D43C6F"/>
            </a:solidFill>
          </a:ln>
        </p:spPr>
      </p:pic>
      <p:pic>
        <p:nvPicPr>
          <p:cNvPr id="6" name="Picture 5">
            <a:extLst>
              <a:ext uri="{FF2B5EF4-FFF2-40B4-BE49-F238E27FC236}">
                <a16:creationId xmlns:a16="http://schemas.microsoft.com/office/drawing/2014/main" id="{B52899B8-F0A4-6393-FDD9-C2F10DE2B6B6}"/>
              </a:ext>
            </a:extLst>
          </p:cNvPr>
          <p:cNvPicPr>
            <a:picLocks noChangeAspect="1"/>
          </p:cNvPicPr>
          <p:nvPr/>
        </p:nvPicPr>
        <p:blipFill>
          <a:blip r:embed="rId4"/>
          <a:stretch>
            <a:fillRect/>
          </a:stretch>
        </p:blipFill>
        <p:spPr>
          <a:xfrm>
            <a:off x="1035146" y="875979"/>
            <a:ext cx="2495436" cy="2317012"/>
          </a:xfrm>
          <a:prstGeom prst="rect">
            <a:avLst/>
          </a:prstGeom>
        </p:spPr>
      </p:pic>
      <p:sp>
        <p:nvSpPr>
          <p:cNvPr id="7" name="Rectangle 6">
            <a:extLst>
              <a:ext uri="{FF2B5EF4-FFF2-40B4-BE49-F238E27FC236}">
                <a16:creationId xmlns:a16="http://schemas.microsoft.com/office/drawing/2014/main" id="{C3CC0F79-DF09-60CF-27DC-6000D69E60AF}"/>
              </a:ext>
            </a:extLst>
          </p:cNvPr>
          <p:cNvSpPr/>
          <p:nvPr/>
        </p:nvSpPr>
        <p:spPr>
          <a:xfrm>
            <a:off x="1035146" y="3354152"/>
            <a:ext cx="2222983" cy="1181681"/>
          </a:xfrm>
          <a:prstGeom prst="rect">
            <a:avLst/>
          </a:prstGeom>
          <a:solidFill>
            <a:srgbClr val="EF3D51"/>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a:t>
            </a:r>
            <a:r>
              <a:rPr lang="en-US" sz="2400" b="1" dirty="0">
                <a:solidFill>
                  <a:schemeClr val="bg1"/>
                </a:solidFill>
              </a:rPr>
              <a:t>page ___</a:t>
            </a:r>
          </a:p>
        </p:txBody>
      </p:sp>
    </p:spTree>
    <p:extLst>
      <p:ext uri="{BB962C8B-B14F-4D97-AF65-F5344CB8AC3E}">
        <p14:creationId xmlns:p14="http://schemas.microsoft.com/office/powerpoint/2010/main" val="229574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879D03-1C5A-482F-0AC4-0931FE9CB984}"/>
              </a:ext>
            </a:extLst>
          </p:cNvPr>
          <p:cNvSpPr txBox="1"/>
          <p:nvPr/>
        </p:nvSpPr>
        <p:spPr>
          <a:xfrm>
            <a:off x="340853" y="5127599"/>
            <a:ext cx="4114723" cy="707886"/>
          </a:xfrm>
          <a:prstGeom prst="rect">
            <a:avLst/>
          </a:prstGeom>
          <a:solidFill>
            <a:srgbClr val="D43D6F"/>
          </a:solidFill>
        </p:spPr>
        <p:txBody>
          <a:bodyPr wrap="square" rtlCol="0">
            <a:spAutoFit/>
          </a:bodyPr>
          <a:lstStyle/>
          <a:p>
            <a:pPr algn="ctr"/>
            <a:r>
              <a:rPr lang="en-US" sz="2000" dirty="0">
                <a:solidFill>
                  <a:schemeClr val="bg1"/>
                </a:solidFill>
                <a:hlinkClick r:id="rId3">
                  <a:extLst>
                    <a:ext uri="{A12FA001-AC4F-418D-AE19-62706E023703}">
                      <ahyp:hlinkClr xmlns:ahyp="http://schemas.microsoft.com/office/drawing/2018/hyperlinkcolor" val="tx"/>
                    </a:ext>
                  </a:extLst>
                </a:hlinkClick>
              </a:rPr>
              <a:t>www.pricelessprofessional.com/myassessment</a:t>
            </a:r>
            <a:endParaRPr lang="en-US" sz="2000" dirty="0">
              <a:solidFill>
                <a:schemeClr val="bg1"/>
              </a:solidFill>
            </a:endParaRPr>
          </a:p>
        </p:txBody>
      </p:sp>
      <p:pic>
        <p:nvPicPr>
          <p:cNvPr id="7" name="Picture 6">
            <a:extLst>
              <a:ext uri="{FF2B5EF4-FFF2-40B4-BE49-F238E27FC236}">
                <a16:creationId xmlns:a16="http://schemas.microsoft.com/office/drawing/2014/main" id="{DB01F231-38ED-17D8-19D9-895F585A5F92}"/>
              </a:ext>
            </a:extLst>
          </p:cNvPr>
          <p:cNvPicPr>
            <a:picLocks noChangeAspect="1"/>
          </p:cNvPicPr>
          <p:nvPr/>
        </p:nvPicPr>
        <p:blipFill>
          <a:blip r:embed="rId4"/>
          <a:stretch>
            <a:fillRect/>
          </a:stretch>
        </p:blipFill>
        <p:spPr>
          <a:xfrm>
            <a:off x="4581122" y="937559"/>
            <a:ext cx="2563748" cy="2869781"/>
          </a:xfrm>
          <a:prstGeom prst="rect">
            <a:avLst/>
          </a:prstGeom>
          <a:ln>
            <a:solidFill>
              <a:srgbClr val="C00000"/>
            </a:solidFill>
          </a:ln>
        </p:spPr>
      </p:pic>
      <p:pic>
        <p:nvPicPr>
          <p:cNvPr id="8" name="Picture 7">
            <a:extLst>
              <a:ext uri="{FF2B5EF4-FFF2-40B4-BE49-F238E27FC236}">
                <a16:creationId xmlns:a16="http://schemas.microsoft.com/office/drawing/2014/main" id="{841D1B58-AE5F-C6DA-9FBE-948CABDB8062}"/>
              </a:ext>
            </a:extLst>
          </p:cNvPr>
          <p:cNvPicPr>
            <a:picLocks noChangeAspect="1"/>
          </p:cNvPicPr>
          <p:nvPr/>
        </p:nvPicPr>
        <p:blipFill>
          <a:blip r:embed="rId5"/>
          <a:stretch>
            <a:fillRect/>
          </a:stretch>
        </p:blipFill>
        <p:spPr>
          <a:xfrm>
            <a:off x="4581121" y="3877316"/>
            <a:ext cx="2563749" cy="2920792"/>
          </a:xfrm>
          <a:prstGeom prst="rect">
            <a:avLst/>
          </a:prstGeom>
          <a:ln>
            <a:solidFill>
              <a:srgbClr val="C13B63"/>
            </a:solidFill>
          </a:ln>
        </p:spPr>
      </p:pic>
      <p:pic>
        <p:nvPicPr>
          <p:cNvPr id="9" name="Picture 2">
            <a:extLst>
              <a:ext uri="{FF2B5EF4-FFF2-40B4-BE49-F238E27FC236}">
                <a16:creationId xmlns:a16="http://schemas.microsoft.com/office/drawing/2014/main" id="{6B93961D-0CD9-187E-E937-D657FBF5F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2157" y="1940514"/>
            <a:ext cx="4268990" cy="3397198"/>
          </a:xfrm>
          <a:prstGeom prst="rect">
            <a:avLst/>
          </a:prstGeom>
          <a:noFill/>
          <a:ln>
            <a:solidFill>
              <a:srgbClr val="D43C6F"/>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B83AFDF-EB1B-EEF3-DACB-D0B52B312F3C}"/>
              </a:ext>
            </a:extLst>
          </p:cNvPr>
          <p:cNvPicPr>
            <a:picLocks noChangeAspect="1"/>
          </p:cNvPicPr>
          <p:nvPr/>
        </p:nvPicPr>
        <p:blipFill>
          <a:blip r:embed="rId7"/>
          <a:stretch>
            <a:fillRect/>
          </a:stretch>
        </p:blipFill>
        <p:spPr>
          <a:xfrm>
            <a:off x="394601" y="1385405"/>
            <a:ext cx="4007225" cy="3531377"/>
          </a:xfrm>
          <a:prstGeom prst="rect">
            <a:avLst/>
          </a:prstGeom>
          <a:ln w="19050">
            <a:solidFill>
              <a:srgbClr val="D43C6F"/>
            </a:solidFill>
          </a:ln>
        </p:spPr>
      </p:pic>
      <p:cxnSp>
        <p:nvCxnSpPr>
          <p:cNvPr id="13" name="Straight Arrow Connector 12">
            <a:extLst>
              <a:ext uri="{FF2B5EF4-FFF2-40B4-BE49-F238E27FC236}">
                <a16:creationId xmlns:a16="http://schemas.microsoft.com/office/drawing/2014/main" id="{855553F2-FFF8-A836-31B3-1CB31E61B54B}"/>
              </a:ext>
            </a:extLst>
          </p:cNvPr>
          <p:cNvCxnSpPr>
            <a:cxnSpLocks/>
          </p:cNvCxnSpPr>
          <p:nvPr/>
        </p:nvCxnSpPr>
        <p:spPr>
          <a:xfrm flipH="1">
            <a:off x="2398213" y="3786751"/>
            <a:ext cx="1098022" cy="0"/>
          </a:xfrm>
          <a:prstGeom prst="straightConnector1">
            <a:avLst/>
          </a:prstGeom>
          <a:ln w="57150">
            <a:solidFill>
              <a:srgbClr val="D43C6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1E76D8E-E867-B3DF-CAD8-1CE1074F6AA5}"/>
              </a:ext>
            </a:extLst>
          </p:cNvPr>
          <p:cNvSpPr txBox="1"/>
          <p:nvPr/>
        </p:nvSpPr>
        <p:spPr>
          <a:xfrm>
            <a:off x="4038638" y="367941"/>
            <a:ext cx="4114723" cy="400110"/>
          </a:xfrm>
          <a:prstGeom prst="rect">
            <a:avLst/>
          </a:prstGeom>
          <a:solidFill>
            <a:srgbClr val="D43D6F"/>
          </a:solidFill>
        </p:spPr>
        <p:txBody>
          <a:bodyPr wrap="square" rtlCol="0">
            <a:spAutoFit/>
          </a:bodyPr>
          <a:lstStyle/>
          <a:p>
            <a:pPr algn="ctr"/>
            <a:r>
              <a:rPr lang="en-US" sz="2000" dirty="0">
                <a:solidFill>
                  <a:schemeClr val="bg1"/>
                </a:solidFill>
              </a:rPr>
              <a:t>Development Plan Worksheet</a:t>
            </a:r>
          </a:p>
        </p:txBody>
      </p:sp>
      <p:sp>
        <p:nvSpPr>
          <p:cNvPr id="16" name="TextBox 15">
            <a:extLst>
              <a:ext uri="{FF2B5EF4-FFF2-40B4-BE49-F238E27FC236}">
                <a16:creationId xmlns:a16="http://schemas.microsoft.com/office/drawing/2014/main" id="{489AE59C-9FEC-4B93-192A-FAA56FB1E9EB}"/>
              </a:ext>
            </a:extLst>
          </p:cNvPr>
          <p:cNvSpPr txBox="1"/>
          <p:nvPr/>
        </p:nvSpPr>
        <p:spPr>
          <a:xfrm>
            <a:off x="7682676" y="1366595"/>
            <a:ext cx="4114723" cy="400110"/>
          </a:xfrm>
          <a:prstGeom prst="rect">
            <a:avLst/>
          </a:prstGeom>
          <a:solidFill>
            <a:srgbClr val="D43D6F"/>
          </a:solidFill>
        </p:spPr>
        <p:txBody>
          <a:bodyPr wrap="square" rtlCol="0">
            <a:spAutoFit/>
          </a:bodyPr>
          <a:lstStyle/>
          <a:p>
            <a:pPr algn="ctr"/>
            <a:r>
              <a:rPr lang="en-US" sz="2000" dirty="0" err="1">
                <a:solidFill>
                  <a:schemeClr val="bg1"/>
                </a:solidFill>
              </a:rPr>
              <a:t>TriMetrix</a:t>
            </a:r>
            <a:r>
              <a:rPr lang="en-US" sz="2000" dirty="0">
                <a:solidFill>
                  <a:schemeClr val="bg1"/>
                </a:solidFill>
              </a:rPr>
              <a:t> University</a:t>
            </a:r>
          </a:p>
        </p:txBody>
      </p:sp>
      <p:cxnSp>
        <p:nvCxnSpPr>
          <p:cNvPr id="18" name="Straight Arrow Connector 17">
            <a:extLst>
              <a:ext uri="{FF2B5EF4-FFF2-40B4-BE49-F238E27FC236}">
                <a16:creationId xmlns:a16="http://schemas.microsoft.com/office/drawing/2014/main" id="{CFD87351-A1BC-F389-B91E-B9EA17DC527A}"/>
              </a:ext>
            </a:extLst>
          </p:cNvPr>
          <p:cNvCxnSpPr>
            <a:cxnSpLocks/>
          </p:cNvCxnSpPr>
          <p:nvPr/>
        </p:nvCxnSpPr>
        <p:spPr>
          <a:xfrm flipH="1">
            <a:off x="2747836" y="4064657"/>
            <a:ext cx="1098022" cy="0"/>
          </a:xfrm>
          <a:prstGeom prst="straightConnector1">
            <a:avLst/>
          </a:prstGeom>
          <a:ln w="57150">
            <a:solidFill>
              <a:srgbClr val="D43C6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CB988-8A1D-FAAF-D87A-7919BE7D4817}"/>
            </a:ext>
          </a:extLst>
        </p:cNvPr>
        <p:cNvGrpSpPr/>
        <p:nvPr/>
      </p:nvGrpSpPr>
      <p:grpSpPr>
        <a:xfrm>
          <a:off x="0" y="0"/>
          <a:ext cx="0" cy="0"/>
          <a:chOff x="0" y="0"/>
          <a:chExt cx="0" cy="0"/>
        </a:xfrm>
      </p:grpSpPr>
      <p:pic>
        <p:nvPicPr>
          <p:cNvPr id="1026" name="Picture 2" descr="http://www.niemanlab.org/images/1-2-3-4.jpg">
            <a:extLst>
              <a:ext uri="{FF2B5EF4-FFF2-40B4-BE49-F238E27FC236}">
                <a16:creationId xmlns:a16="http://schemas.microsoft.com/office/drawing/2014/main" id="{930BB65B-C346-23F1-6573-F42999EA0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18526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7C8C0A-F7EE-3319-042B-147D477B4CE3}"/>
              </a:ext>
            </a:extLst>
          </p:cNvPr>
          <p:cNvSpPr txBox="1"/>
          <p:nvPr/>
        </p:nvSpPr>
        <p:spPr>
          <a:xfrm>
            <a:off x="1603513" y="4297018"/>
            <a:ext cx="8984974" cy="2377574"/>
          </a:xfrm>
          <a:prstGeom prst="rect">
            <a:avLst/>
          </a:prstGeom>
          <a:noFill/>
        </p:spPr>
        <p:txBody>
          <a:bodyPr wrap="square" rtlCol="0">
            <a:spAutoFit/>
          </a:bodyPr>
          <a:lstStyle/>
          <a:p>
            <a:pPr algn="ctr"/>
            <a:r>
              <a:rPr lang="en-US" sz="4950" b="1" u="sng" dirty="0"/>
              <a:t>Three</a:t>
            </a:r>
            <a:r>
              <a:rPr lang="en-US" sz="4950" dirty="0"/>
              <a:t> out of </a:t>
            </a:r>
            <a:r>
              <a:rPr lang="en-US" sz="4950" u="sng" dirty="0"/>
              <a:t>Four</a:t>
            </a:r>
            <a:r>
              <a:rPr lang="en-US" sz="4950" dirty="0"/>
              <a:t> Adults:</a:t>
            </a:r>
          </a:p>
          <a:p>
            <a:pPr marL="342900" lvl="1" algn="ctr"/>
            <a:r>
              <a:rPr lang="en-US" sz="4950" i="1" dirty="0"/>
              <a:t>Do not know what their strengths are…</a:t>
            </a:r>
            <a:endParaRPr lang="en-US" sz="4950" dirty="0"/>
          </a:p>
        </p:txBody>
      </p:sp>
    </p:spTree>
    <p:extLst>
      <p:ext uri="{BB962C8B-B14F-4D97-AF65-F5344CB8AC3E}">
        <p14:creationId xmlns:p14="http://schemas.microsoft.com/office/powerpoint/2010/main" val="138969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C08D9-D671-1D81-434B-6B437623F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04F68-7F1D-87AB-1FE3-90750240F5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DA9154-E03C-F35E-0B78-C2CDE06390F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746901D-3786-F3D6-6811-4F84C9F19F61}"/>
              </a:ext>
            </a:extLst>
          </p:cNvPr>
          <p:cNvPicPr>
            <a:picLocks noChangeAspect="1"/>
          </p:cNvPicPr>
          <p:nvPr/>
        </p:nvPicPr>
        <p:blipFill>
          <a:blip r:embed="rId3"/>
          <a:stretch>
            <a:fillRect/>
          </a:stretch>
        </p:blipFill>
        <p:spPr>
          <a:xfrm>
            <a:off x="0" y="37364"/>
            <a:ext cx="12192000" cy="6820636"/>
          </a:xfrm>
          <a:prstGeom prst="rect">
            <a:avLst/>
          </a:prstGeom>
        </p:spPr>
      </p:pic>
      <p:sp>
        <p:nvSpPr>
          <p:cNvPr id="6" name="TextBox 5">
            <a:extLst>
              <a:ext uri="{FF2B5EF4-FFF2-40B4-BE49-F238E27FC236}">
                <a16:creationId xmlns:a16="http://schemas.microsoft.com/office/drawing/2014/main" id="{9F5364C4-CE93-AD29-8879-A40840EEB899}"/>
              </a:ext>
            </a:extLst>
          </p:cNvPr>
          <p:cNvSpPr txBox="1"/>
          <p:nvPr/>
        </p:nvSpPr>
        <p:spPr>
          <a:xfrm>
            <a:off x="838200" y="1591544"/>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6X</a:t>
            </a:r>
          </a:p>
        </p:txBody>
      </p:sp>
      <p:sp>
        <p:nvSpPr>
          <p:cNvPr id="7" name="TextBox 6">
            <a:extLst>
              <a:ext uri="{FF2B5EF4-FFF2-40B4-BE49-F238E27FC236}">
                <a16:creationId xmlns:a16="http://schemas.microsoft.com/office/drawing/2014/main" id="{1263E2A3-CDDF-286D-8291-374027169FEF}"/>
              </a:ext>
            </a:extLst>
          </p:cNvPr>
          <p:cNvSpPr txBox="1"/>
          <p:nvPr/>
        </p:nvSpPr>
        <p:spPr>
          <a:xfrm>
            <a:off x="739726" y="5134957"/>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3X</a:t>
            </a:r>
          </a:p>
        </p:txBody>
      </p:sp>
      <p:sp>
        <p:nvSpPr>
          <p:cNvPr id="8" name="TextBox 7">
            <a:extLst>
              <a:ext uri="{FF2B5EF4-FFF2-40B4-BE49-F238E27FC236}">
                <a16:creationId xmlns:a16="http://schemas.microsoft.com/office/drawing/2014/main" id="{928B0A62-FFD1-8CAC-C32D-43FA7D822F45}"/>
              </a:ext>
            </a:extLst>
          </p:cNvPr>
          <p:cNvSpPr txBox="1"/>
          <p:nvPr/>
        </p:nvSpPr>
        <p:spPr>
          <a:xfrm>
            <a:off x="9268015" y="1530214"/>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44% </a:t>
            </a:r>
          </a:p>
        </p:txBody>
      </p:sp>
      <p:sp>
        <p:nvSpPr>
          <p:cNvPr id="9" name="TextBox 8">
            <a:extLst>
              <a:ext uri="{FF2B5EF4-FFF2-40B4-BE49-F238E27FC236}">
                <a16:creationId xmlns:a16="http://schemas.microsoft.com/office/drawing/2014/main" id="{3192CD7E-DFBC-D8F3-5D1D-CA5D2FA86947}"/>
              </a:ext>
            </a:extLst>
          </p:cNvPr>
          <p:cNvSpPr txBox="1"/>
          <p:nvPr/>
        </p:nvSpPr>
        <p:spPr>
          <a:xfrm>
            <a:off x="9298578" y="5256870"/>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38% </a:t>
            </a:r>
          </a:p>
        </p:txBody>
      </p:sp>
      <p:sp>
        <p:nvSpPr>
          <p:cNvPr id="10" name="TextBox 9">
            <a:extLst>
              <a:ext uri="{FF2B5EF4-FFF2-40B4-BE49-F238E27FC236}">
                <a16:creationId xmlns:a16="http://schemas.microsoft.com/office/drawing/2014/main" id="{5E6188EE-59FF-824B-43AD-EDB0BCBFA265}"/>
              </a:ext>
            </a:extLst>
          </p:cNvPr>
          <p:cNvSpPr txBox="1"/>
          <p:nvPr/>
        </p:nvSpPr>
        <p:spPr>
          <a:xfrm>
            <a:off x="629529" y="232117"/>
            <a:ext cx="10932941" cy="646331"/>
          </a:xfrm>
          <a:prstGeom prst="rect">
            <a:avLst/>
          </a:prstGeom>
          <a:noFill/>
        </p:spPr>
        <p:txBody>
          <a:bodyPr wrap="square">
            <a:spAutoFit/>
          </a:bodyPr>
          <a:lstStyle/>
          <a:p>
            <a:r>
              <a:rPr lang="en-US" sz="3600" dirty="0">
                <a:solidFill>
                  <a:schemeClr val="bg1"/>
                </a:solidFill>
              </a:rPr>
              <a:t>“When I get to do what I do best every day…”</a:t>
            </a:r>
          </a:p>
        </p:txBody>
      </p:sp>
      <p:sp>
        <p:nvSpPr>
          <p:cNvPr id="4" name="TextBox 3">
            <a:extLst>
              <a:ext uri="{FF2B5EF4-FFF2-40B4-BE49-F238E27FC236}">
                <a16:creationId xmlns:a16="http://schemas.microsoft.com/office/drawing/2014/main" id="{72A13598-8759-FB42-3FB3-84A533491BE1}"/>
              </a:ext>
            </a:extLst>
          </p:cNvPr>
          <p:cNvSpPr txBox="1"/>
          <p:nvPr/>
        </p:nvSpPr>
        <p:spPr>
          <a:xfrm>
            <a:off x="5279720" y="1112154"/>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8%</a:t>
            </a:r>
          </a:p>
        </p:txBody>
      </p:sp>
    </p:spTree>
    <p:extLst>
      <p:ext uri="{BB962C8B-B14F-4D97-AF65-F5344CB8AC3E}">
        <p14:creationId xmlns:p14="http://schemas.microsoft.com/office/powerpoint/2010/main" val="80500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iemanlab.org/images/1-2-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18526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3513" y="4297018"/>
            <a:ext cx="8984974" cy="2377574"/>
          </a:xfrm>
          <a:prstGeom prst="rect">
            <a:avLst/>
          </a:prstGeom>
          <a:noFill/>
        </p:spPr>
        <p:txBody>
          <a:bodyPr wrap="square" rtlCol="0">
            <a:spAutoFit/>
          </a:bodyPr>
          <a:lstStyle/>
          <a:p>
            <a:pPr algn="ctr"/>
            <a:r>
              <a:rPr lang="en-US" sz="4950" b="1" u="sng" dirty="0"/>
              <a:t>Three</a:t>
            </a:r>
            <a:r>
              <a:rPr lang="en-US" sz="4950" dirty="0"/>
              <a:t> out of </a:t>
            </a:r>
            <a:r>
              <a:rPr lang="en-US" sz="4950" u="sng" dirty="0"/>
              <a:t>Four</a:t>
            </a:r>
            <a:r>
              <a:rPr lang="en-US" sz="4950" dirty="0"/>
              <a:t> Adults:</a:t>
            </a:r>
          </a:p>
          <a:p>
            <a:pPr marL="342900" lvl="1" algn="ctr"/>
            <a:r>
              <a:rPr lang="en-US" sz="4950" i="1" dirty="0"/>
              <a:t>Do not know what their strengths are…</a:t>
            </a:r>
            <a:endParaRPr lang="en-US" sz="4950" dirty="0"/>
          </a:p>
        </p:txBody>
      </p:sp>
    </p:spTree>
    <p:extLst>
      <p:ext uri="{BB962C8B-B14F-4D97-AF65-F5344CB8AC3E}">
        <p14:creationId xmlns:p14="http://schemas.microsoft.com/office/powerpoint/2010/main" val="17004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5381D-1F6A-313E-BF48-7B4E92E091E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D98382C-0337-542C-CFC0-D5D58E618DB0}"/>
              </a:ext>
            </a:extLst>
          </p:cNvPr>
          <p:cNvSpPr txBox="1"/>
          <p:nvPr/>
        </p:nvSpPr>
        <p:spPr>
          <a:xfrm>
            <a:off x="6396639" y="550842"/>
            <a:ext cx="2576859" cy="2327606"/>
          </a:xfrm>
          <a:prstGeom prst="rect">
            <a:avLst/>
          </a:prstGeom>
          <a:solidFill>
            <a:schemeClr val="tx1"/>
          </a:solidFill>
        </p:spPr>
        <p:txBody>
          <a:bodyPr wrap="square" rtlCol="0">
            <a:spAutoFit/>
          </a:bodyPr>
          <a:lstStyle/>
          <a:p>
            <a:endParaRPr lang="en-US" dirty="0">
              <a:highlight>
                <a:srgbClr val="000000"/>
              </a:highlight>
            </a:endParaRPr>
          </a:p>
        </p:txBody>
      </p:sp>
      <p:sp>
        <p:nvSpPr>
          <p:cNvPr id="7" name="TextBox 6">
            <a:extLst>
              <a:ext uri="{FF2B5EF4-FFF2-40B4-BE49-F238E27FC236}">
                <a16:creationId xmlns:a16="http://schemas.microsoft.com/office/drawing/2014/main" id="{969E4EFA-6178-3CBB-DF58-34288EFEF9D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C92ECBE-62CF-477B-40A2-EA25F02827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755BABA0-831A-2550-CABB-2D7472C5050B}"/>
              </a:ext>
            </a:extLst>
          </p:cNvPr>
          <p:cNvPicPr>
            <a:picLocks noChangeAspect="1"/>
          </p:cNvPicPr>
          <p:nvPr/>
        </p:nvPicPr>
        <p:blipFill>
          <a:blip r:embed="rId5"/>
          <a:stretch>
            <a:fillRect/>
          </a:stretch>
        </p:blipFill>
        <p:spPr>
          <a:xfrm>
            <a:off x="0" y="-111512"/>
            <a:ext cx="12192000" cy="6969512"/>
          </a:xfrm>
          <a:prstGeom prst="rect">
            <a:avLst/>
          </a:prstGeom>
        </p:spPr>
      </p:pic>
      <p:pic>
        <p:nvPicPr>
          <p:cNvPr id="6" name="Picture 5">
            <a:extLst>
              <a:ext uri="{FF2B5EF4-FFF2-40B4-BE49-F238E27FC236}">
                <a16:creationId xmlns:a16="http://schemas.microsoft.com/office/drawing/2014/main" id="{9C39B6D6-85B0-E990-A9CB-F2D3BB0E87F3}"/>
              </a:ext>
            </a:extLst>
          </p:cNvPr>
          <p:cNvPicPr>
            <a:picLocks noChangeAspect="1"/>
          </p:cNvPicPr>
          <p:nvPr/>
        </p:nvPicPr>
        <p:blipFill>
          <a:blip r:embed="rId6"/>
          <a:stretch>
            <a:fillRect/>
          </a:stretch>
        </p:blipFill>
        <p:spPr>
          <a:xfrm>
            <a:off x="9333922" y="415922"/>
            <a:ext cx="2780433" cy="2462526"/>
          </a:xfrm>
          <a:prstGeom prst="rect">
            <a:avLst/>
          </a:prstGeom>
        </p:spPr>
      </p:pic>
      <p:pic>
        <p:nvPicPr>
          <p:cNvPr id="2" name="Picture 1">
            <a:extLst>
              <a:ext uri="{FF2B5EF4-FFF2-40B4-BE49-F238E27FC236}">
                <a16:creationId xmlns:a16="http://schemas.microsoft.com/office/drawing/2014/main" id="{2C34750A-1E57-8871-DF5D-FECD0E3FDD20}"/>
              </a:ext>
            </a:extLst>
          </p:cNvPr>
          <p:cNvPicPr>
            <a:picLocks noChangeAspect="1"/>
          </p:cNvPicPr>
          <p:nvPr/>
        </p:nvPicPr>
        <p:blipFill>
          <a:blip r:embed="rId7"/>
          <a:stretch>
            <a:fillRect/>
          </a:stretch>
        </p:blipFill>
        <p:spPr>
          <a:xfrm>
            <a:off x="277447" y="415922"/>
            <a:ext cx="2454735" cy="2190741"/>
          </a:xfrm>
          <a:prstGeom prst="rect">
            <a:avLst/>
          </a:prstGeom>
        </p:spPr>
      </p:pic>
      <p:pic>
        <p:nvPicPr>
          <p:cNvPr id="9" name="Picture 8">
            <a:extLst>
              <a:ext uri="{FF2B5EF4-FFF2-40B4-BE49-F238E27FC236}">
                <a16:creationId xmlns:a16="http://schemas.microsoft.com/office/drawing/2014/main" id="{CCE21A84-6497-1C40-4B11-F186D6DB328C}"/>
              </a:ext>
            </a:extLst>
          </p:cNvPr>
          <p:cNvPicPr>
            <a:picLocks noChangeAspect="1"/>
          </p:cNvPicPr>
          <p:nvPr/>
        </p:nvPicPr>
        <p:blipFill>
          <a:blip r:embed="rId8"/>
          <a:stretch>
            <a:fillRect/>
          </a:stretch>
        </p:blipFill>
        <p:spPr>
          <a:xfrm>
            <a:off x="6252917" y="428741"/>
            <a:ext cx="2900793" cy="2415740"/>
          </a:xfrm>
          <a:prstGeom prst="rect">
            <a:avLst/>
          </a:prstGeom>
        </p:spPr>
      </p:pic>
      <p:pic>
        <p:nvPicPr>
          <p:cNvPr id="5" name="Picture 4">
            <a:extLst>
              <a:ext uri="{FF2B5EF4-FFF2-40B4-BE49-F238E27FC236}">
                <a16:creationId xmlns:a16="http://schemas.microsoft.com/office/drawing/2014/main" id="{511CF32C-83A0-99CF-4031-2161620F2E51}"/>
              </a:ext>
            </a:extLst>
          </p:cNvPr>
          <p:cNvPicPr>
            <a:picLocks noChangeAspect="1"/>
          </p:cNvPicPr>
          <p:nvPr/>
        </p:nvPicPr>
        <p:blipFill>
          <a:blip r:embed="rId9"/>
          <a:stretch>
            <a:fillRect/>
          </a:stretch>
        </p:blipFill>
        <p:spPr>
          <a:xfrm>
            <a:off x="189313" y="4375775"/>
            <a:ext cx="2054783" cy="2244040"/>
          </a:xfrm>
          <a:prstGeom prst="rect">
            <a:avLst/>
          </a:prstGeom>
        </p:spPr>
      </p:pic>
      <p:pic>
        <p:nvPicPr>
          <p:cNvPr id="10" name="Picture 9">
            <a:extLst>
              <a:ext uri="{FF2B5EF4-FFF2-40B4-BE49-F238E27FC236}">
                <a16:creationId xmlns:a16="http://schemas.microsoft.com/office/drawing/2014/main" id="{29D34288-963A-7CD7-CC48-8DF4CA4012BE}"/>
              </a:ext>
            </a:extLst>
          </p:cNvPr>
          <p:cNvPicPr>
            <a:picLocks noChangeAspect="1"/>
          </p:cNvPicPr>
          <p:nvPr/>
        </p:nvPicPr>
        <p:blipFill>
          <a:blip r:embed="rId10"/>
          <a:stretch>
            <a:fillRect/>
          </a:stretch>
        </p:blipFill>
        <p:spPr>
          <a:xfrm>
            <a:off x="9921821" y="4777522"/>
            <a:ext cx="2157984" cy="1952462"/>
          </a:xfrm>
          <a:prstGeom prst="rect">
            <a:avLst/>
          </a:prstGeom>
        </p:spPr>
      </p:pic>
    </p:spTree>
    <p:extLst>
      <p:ext uri="{BB962C8B-B14F-4D97-AF65-F5344CB8AC3E}">
        <p14:creationId xmlns:p14="http://schemas.microsoft.com/office/powerpoint/2010/main" val="1857724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C8A10-FD66-C930-EE19-501348CCDFC1}"/>
            </a:ext>
          </a:extLst>
        </p:cNvPr>
        <p:cNvGrpSpPr/>
        <p:nvPr/>
      </p:nvGrpSpPr>
      <p:grpSpPr>
        <a:xfrm>
          <a:off x="0" y="0"/>
          <a:ext cx="0" cy="0"/>
          <a:chOff x="0" y="0"/>
          <a:chExt cx="0" cy="0"/>
        </a:xfrm>
      </p:grpSpPr>
      <p:pic>
        <p:nvPicPr>
          <p:cNvPr id="1026" name="Picture 2" descr="Simple cloud shaped speech balloon on white background stock video  1370314464">
            <a:extLst>
              <a:ext uri="{FF2B5EF4-FFF2-40B4-BE49-F238E27FC236}">
                <a16:creationId xmlns:a16="http://schemas.microsoft.com/office/drawing/2014/main" id="{ED3DEF45-12BF-9310-8E30-466B7DBC77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8384" y="1104375"/>
            <a:ext cx="9357064" cy="44449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7EDDE6-EF7B-374D-9316-70FD36469F96}"/>
              </a:ext>
            </a:extLst>
          </p:cNvPr>
          <p:cNvSpPr txBox="1"/>
          <p:nvPr/>
        </p:nvSpPr>
        <p:spPr>
          <a:xfrm>
            <a:off x="3819970" y="2281349"/>
            <a:ext cx="4443813" cy="954107"/>
          </a:xfrm>
          <a:prstGeom prst="rect">
            <a:avLst/>
          </a:prstGeom>
          <a:noFill/>
        </p:spPr>
        <p:txBody>
          <a:bodyPr wrap="square">
            <a:spAutoFit/>
          </a:bodyPr>
          <a:lstStyle/>
          <a:p>
            <a:pPr algn="ctr"/>
            <a:r>
              <a:rPr lang="en-US" sz="2800" i="1" dirty="0"/>
              <a:t>“You’d be perfect,</a:t>
            </a:r>
            <a:br>
              <a:rPr lang="en-US" sz="2800" i="1" dirty="0"/>
            </a:br>
            <a:r>
              <a:rPr lang="en-US" sz="2800" i="1" dirty="0"/>
              <a:t> if you were different …”</a:t>
            </a:r>
            <a:endParaRPr lang="en-US" sz="2800" dirty="0"/>
          </a:p>
        </p:txBody>
      </p:sp>
      <p:pic>
        <p:nvPicPr>
          <p:cNvPr id="7" name="Picture 15" descr="PIAV_wheel_chapman">
            <a:extLst>
              <a:ext uri="{FF2B5EF4-FFF2-40B4-BE49-F238E27FC236}">
                <a16:creationId xmlns:a16="http://schemas.microsoft.com/office/drawing/2014/main" id="{DAF0E1DE-F177-DAB7-A3C3-B319E6944F09}"/>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4422821" y="3326842"/>
            <a:ext cx="1319894" cy="1176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1" descr="discwheel">
            <a:extLst>
              <a:ext uri="{FF2B5EF4-FFF2-40B4-BE49-F238E27FC236}">
                <a16:creationId xmlns:a16="http://schemas.microsoft.com/office/drawing/2014/main" id="{3FD63506-30F4-AD5D-5751-623FCC34D4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1876" y="3235456"/>
            <a:ext cx="1522564" cy="1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63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6280-ECAE-4BE6-92AF-7532976C15B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5B07839-5C2A-4504-8D76-281A0DDC571A}"/>
              </a:ext>
            </a:extLst>
          </p:cNvPr>
          <p:cNvSpPr>
            <a:spLocks noGrp="1"/>
          </p:cNvSpPr>
          <p:nvPr>
            <p:ph idx="1"/>
          </p:nvPr>
        </p:nvSpPr>
        <p:spPr>
          <a:xfrm>
            <a:off x="-1" y="0"/>
            <a:ext cx="12192001" cy="6766560"/>
          </a:xfrm>
          <a:solidFill>
            <a:schemeClr val="bg1"/>
          </a:solidFill>
        </p:spPr>
        <p:txBody>
          <a:bodyPr/>
          <a:lstStyle/>
          <a:p>
            <a:pPr marL="0" indent="0">
              <a:buNone/>
            </a:pPr>
            <a:endParaRPr lang="en-US" dirty="0"/>
          </a:p>
        </p:txBody>
      </p:sp>
      <p:pic>
        <p:nvPicPr>
          <p:cNvPr id="1028" name="Picture 4" descr="Henry David Thoreau - It's not what you look at that...">
            <a:extLst>
              <a:ext uri="{FF2B5EF4-FFF2-40B4-BE49-F238E27FC236}">
                <a16:creationId xmlns:a16="http://schemas.microsoft.com/office/drawing/2014/main" id="{27216E58-2E8A-6F5E-CB0F-32A503F6D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377"/>
            <a:ext cx="12192000" cy="77483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PIAV_wheel_chapman">
            <a:extLst>
              <a:ext uri="{FF2B5EF4-FFF2-40B4-BE49-F238E27FC236}">
                <a16:creationId xmlns:a16="http://schemas.microsoft.com/office/drawing/2014/main" id="{6084A0B0-9617-B09E-4E4C-1923CF89F7E5}"/>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2397652" y="5173493"/>
            <a:ext cx="1600652" cy="14273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1" descr="discwheel">
            <a:extLst>
              <a:ext uri="{FF2B5EF4-FFF2-40B4-BE49-F238E27FC236}">
                <a16:creationId xmlns:a16="http://schemas.microsoft.com/office/drawing/2014/main" id="{59F51E84-5BFD-76D6-EA0A-2DFB351D57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3698" y="5173493"/>
            <a:ext cx="1600650" cy="146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137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CB2DB-B99D-2546-2A4A-4BFA7DD54FA1}"/>
              </a:ext>
            </a:extLst>
          </p:cNvPr>
          <p:cNvSpPr>
            <a:spLocks noGrp="1"/>
          </p:cNvSpPr>
          <p:nvPr>
            <p:ph idx="1"/>
          </p:nvPr>
        </p:nvSpPr>
        <p:spPr>
          <a:xfrm>
            <a:off x="88232" y="222584"/>
            <a:ext cx="12103768" cy="6412831"/>
          </a:xfrm>
        </p:spPr>
        <p:txBody>
          <a:bodyPr>
            <a:normAutofit fontScale="92500" lnSpcReduction="20000"/>
          </a:bodyPr>
          <a:lstStyle/>
          <a:p>
            <a:pPr marL="0" marR="0" indent="0" algn="ctr">
              <a:lnSpc>
                <a:spcPct val="100000"/>
              </a:lnSpc>
              <a:spcBef>
                <a:spcPts val="0"/>
              </a:spcBef>
              <a:spcAft>
                <a:spcPts val="800"/>
              </a:spcAft>
              <a:buNone/>
            </a:pPr>
            <a:endParaRPr lang="en-US" sz="3200" kern="100" dirty="0">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3200" kern="100" dirty="0">
                <a:latin typeface="Century Gothic" panose="020B0502020202020204" pitchFamily="34" charset="0"/>
                <a:ea typeface="Calibri" panose="020F0502020204030204" pitchFamily="34" charset="0"/>
                <a:cs typeface="Times New Roman" panose="02020603050405020304" pitchFamily="18" charset="0"/>
              </a:rPr>
              <a:t>What is normal for you and your team is…</a:t>
            </a:r>
            <a:endParaRPr lang="en-US" sz="32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enthusiasm.</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laughing a lot, many times a day.</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to feel strong, sure, confident, and secure.</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to have so much energy at the end of the day that </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you're looking for more good things to do.</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to have such passion for life that when you're with other people, </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you're eager to hear about what they're doing and how they're doing it.</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to have so much energy at the end of the day, you’re </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already eagerly planning tomorrow.</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feeling disappointed that the sun goes down and</a:t>
            </a:r>
            <a:b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b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 enthusiastic that the sun comes up.</a:t>
            </a:r>
          </a:p>
          <a:p>
            <a:pPr marL="0" marR="0" indent="0" algn="ctr">
              <a:lnSpc>
                <a:spcPct val="100000"/>
              </a:lnSpc>
              <a:spcBef>
                <a:spcPts val="0"/>
              </a:spcBef>
              <a:spcAft>
                <a:spcPts val="800"/>
              </a:spcAft>
              <a:buNone/>
            </a:pP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25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1680-A87F-7943-B17D-75CF65E7B9E6}"/>
              </a:ext>
            </a:extLst>
          </p:cNvPr>
          <p:cNvSpPr>
            <a:spLocks noGrp="1"/>
          </p:cNvSpPr>
          <p:nvPr>
            <p:ph type="ctrTitle"/>
          </p:nvPr>
        </p:nvSpPr>
        <p:spPr>
          <a:xfrm>
            <a:off x="1524000" y="1070265"/>
            <a:ext cx="9144000" cy="2078180"/>
          </a:xfrm>
        </p:spPr>
        <p:txBody>
          <a:bodyPr>
            <a:normAutofit/>
          </a:bodyPr>
          <a:lstStyle/>
          <a:p>
            <a:r>
              <a:rPr lang="en-US" dirty="0">
                <a:solidFill>
                  <a:schemeClr val="bg1"/>
                </a:solidFill>
              </a:rPr>
              <a:t>This is what was most useful to me today…</a:t>
            </a:r>
          </a:p>
        </p:txBody>
      </p:sp>
      <p:sp>
        <p:nvSpPr>
          <p:cNvPr id="3" name="Subtitle 2">
            <a:extLst>
              <a:ext uri="{FF2B5EF4-FFF2-40B4-BE49-F238E27FC236}">
                <a16:creationId xmlns:a16="http://schemas.microsoft.com/office/drawing/2014/main" id="{037498A8-649F-2E42-A56A-1404A583A71E}"/>
              </a:ext>
            </a:extLst>
          </p:cNvPr>
          <p:cNvSpPr>
            <a:spLocks noGrp="1"/>
          </p:cNvSpPr>
          <p:nvPr>
            <p:ph type="subTitle" idx="1"/>
          </p:nvPr>
        </p:nvSpPr>
        <p:spPr/>
        <p:txBody>
          <a:bodyPr/>
          <a:lstStyle/>
          <a:p>
            <a:r>
              <a:rPr lang="en-US" b="1" dirty="0">
                <a:solidFill>
                  <a:schemeClr val="bg1"/>
                </a:solidFill>
              </a:rPr>
              <a:t>Here’s one area of expansion for me…</a:t>
            </a:r>
          </a:p>
          <a:p>
            <a:r>
              <a:rPr lang="en-US" b="1" dirty="0">
                <a:solidFill>
                  <a:schemeClr val="bg1"/>
                </a:solidFill>
              </a:rPr>
              <a:t>Here’s one action step I will tomorrow…</a:t>
            </a:r>
          </a:p>
        </p:txBody>
      </p:sp>
    </p:spTree>
    <p:extLst>
      <p:ext uri="{BB962C8B-B14F-4D97-AF65-F5344CB8AC3E}">
        <p14:creationId xmlns:p14="http://schemas.microsoft.com/office/powerpoint/2010/main" val="53321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volunteercentres.org.uk/wp-content/uploads/2012/04/ThankYouPost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68681"/>
            <a:ext cx="5257800" cy="5457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29400" y="1373819"/>
            <a:ext cx="5039138" cy="4401205"/>
          </a:xfrm>
          <a:prstGeom prst="rect">
            <a:avLst/>
          </a:prstGeom>
          <a:noFill/>
        </p:spPr>
        <p:txBody>
          <a:bodyPr wrap="square" rtlCol="0">
            <a:spAutoFit/>
          </a:bodyPr>
          <a:lstStyle/>
          <a:p>
            <a:pPr marL="457200" indent="-457200">
              <a:buFont typeface="+mj-lt"/>
              <a:buAutoNum type="arabicPeriod"/>
            </a:pPr>
            <a:r>
              <a:rPr lang="en-US" sz="2400" dirty="0"/>
              <a:t>30 seconds of silence.</a:t>
            </a:r>
          </a:p>
          <a:p>
            <a:pPr marL="457200" indent="-457200">
              <a:buFont typeface="+mj-lt"/>
              <a:buAutoNum type="arabicPeriod"/>
            </a:pPr>
            <a:r>
              <a:rPr lang="en-US" sz="2400" dirty="0"/>
              <a:t>Share</a:t>
            </a:r>
            <a:r>
              <a:rPr lang="en-US" sz="2400" b="1" dirty="0"/>
              <a:t> </a:t>
            </a:r>
            <a:r>
              <a:rPr lang="en-US" sz="2400" i="1" dirty="0"/>
              <a:t>“Thank You Notes”</a:t>
            </a:r>
            <a:endParaRPr lang="en-US" sz="2400" u="sng" dirty="0"/>
          </a:p>
          <a:p>
            <a:endParaRPr lang="en-US" sz="2400" u="sng" dirty="0"/>
          </a:p>
          <a:p>
            <a:r>
              <a:rPr lang="en-US" sz="2400" b="1" i="1" u="sng" dirty="0"/>
              <a:t>Examples:</a:t>
            </a:r>
          </a:p>
          <a:p>
            <a:pPr marL="342900" indent="-342900">
              <a:buFontTx/>
              <a:buChar char="-"/>
            </a:pPr>
            <a:r>
              <a:rPr lang="en-US" sz="2000" i="1" dirty="0"/>
              <a:t>“Thank you for making that comment about___ it helped me…”</a:t>
            </a:r>
          </a:p>
          <a:p>
            <a:endParaRPr lang="en-US" sz="2000" i="1" dirty="0"/>
          </a:p>
          <a:p>
            <a:pPr marL="342900" indent="-342900">
              <a:buFontTx/>
              <a:buChar char="-"/>
            </a:pPr>
            <a:r>
              <a:rPr lang="en-US" sz="2000" i="1" dirty="0"/>
              <a:t>“Thank you for doing ___ today, I like how you…”</a:t>
            </a:r>
          </a:p>
          <a:p>
            <a:endParaRPr lang="en-US" sz="2000" i="1" dirty="0"/>
          </a:p>
          <a:p>
            <a:pPr marL="342900" indent="-342900">
              <a:buFontTx/>
              <a:buChar char="-"/>
            </a:pPr>
            <a:r>
              <a:rPr lang="en-US" sz="2000" i="1" dirty="0"/>
              <a:t>“I appreciate this about you ______ because…”</a:t>
            </a:r>
          </a:p>
          <a:p>
            <a:pPr marL="285750" indent="-285750">
              <a:buFont typeface="Arial" panose="020B0604020202020204" pitchFamily="34" charset="0"/>
              <a:buChar char="•"/>
            </a:pPr>
            <a:endParaRPr lang="en-US" sz="2400" dirty="0"/>
          </a:p>
        </p:txBody>
      </p:sp>
      <p:sp>
        <p:nvSpPr>
          <p:cNvPr id="4" name="TextBox 3"/>
          <p:cNvSpPr txBox="1"/>
          <p:nvPr/>
        </p:nvSpPr>
        <p:spPr>
          <a:xfrm>
            <a:off x="795129" y="91693"/>
            <a:ext cx="10873409" cy="923330"/>
          </a:xfrm>
          <a:prstGeom prst="rect">
            <a:avLst/>
          </a:prstGeom>
          <a:noFill/>
        </p:spPr>
        <p:txBody>
          <a:bodyPr wrap="square" rtlCol="0">
            <a:spAutoFit/>
          </a:bodyPr>
          <a:lstStyle/>
          <a:p>
            <a:r>
              <a:rPr lang="en-US" sz="5400" dirty="0"/>
              <a:t>Appreciation for Each Other…</a:t>
            </a:r>
          </a:p>
        </p:txBody>
      </p:sp>
    </p:spTree>
    <p:extLst>
      <p:ext uri="{BB962C8B-B14F-4D97-AF65-F5344CB8AC3E}">
        <p14:creationId xmlns:p14="http://schemas.microsoft.com/office/powerpoint/2010/main" val="2200486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3608-C796-7631-3AD7-7D09BF3545B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F33CEE7-103C-FF69-11FD-41A07791F5D8}"/>
              </a:ext>
            </a:extLst>
          </p:cNvPr>
          <p:cNvSpPr txBox="1"/>
          <p:nvPr/>
        </p:nvSpPr>
        <p:spPr>
          <a:xfrm>
            <a:off x="1700376" y="3450975"/>
            <a:ext cx="9221272" cy="707886"/>
          </a:xfrm>
          <a:prstGeom prst="rect">
            <a:avLst/>
          </a:prstGeom>
          <a:noFill/>
        </p:spPr>
        <p:txBody>
          <a:bodyPr wrap="square" rtlCol="0">
            <a:spAutoFit/>
          </a:bodyPr>
          <a:lstStyle/>
          <a:p>
            <a:endParaRPr lang="en-US" sz="2000" dirty="0">
              <a:solidFill>
                <a:srgbClr val="FF0000"/>
              </a:solidFill>
            </a:endParaRPr>
          </a:p>
          <a:p>
            <a:pPr marL="285750" indent="-285750">
              <a:buFont typeface="Arial" panose="020B0604020202020204" pitchFamily="34" charset="0"/>
              <a:buChar char="•"/>
            </a:pPr>
            <a:endParaRPr lang="en-US" sz="2000" b="1" dirty="0">
              <a:solidFill>
                <a:srgbClr val="FF0000"/>
              </a:solidFill>
            </a:endParaRPr>
          </a:p>
        </p:txBody>
      </p:sp>
      <p:pic>
        <p:nvPicPr>
          <p:cNvPr id="13" name="Graphic 12">
            <a:extLst>
              <a:ext uri="{FF2B5EF4-FFF2-40B4-BE49-F238E27FC236}">
                <a16:creationId xmlns:a16="http://schemas.microsoft.com/office/drawing/2014/main" id="{06A4DBFF-5B67-3FCB-95FB-9A35203982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79940" y="0"/>
            <a:ext cx="6021407" cy="1593901"/>
          </a:xfrm>
          <a:prstGeom prst="rect">
            <a:avLst/>
          </a:prstGeom>
        </p:spPr>
      </p:pic>
      <p:sp>
        <p:nvSpPr>
          <p:cNvPr id="3" name="Title 2">
            <a:extLst>
              <a:ext uri="{FF2B5EF4-FFF2-40B4-BE49-F238E27FC236}">
                <a16:creationId xmlns:a16="http://schemas.microsoft.com/office/drawing/2014/main" id="{2D3E4BE7-92D7-467A-C02F-BF6CC175BC3A}"/>
              </a:ext>
            </a:extLst>
          </p:cNvPr>
          <p:cNvSpPr>
            <a:spLocks noGrp="1"/>
          </p:cNvSpPr>
          <p:nvPr>
            <p:ph type="ctrTitle"/>
          </p:nvPr>
        </p:nvSpPr>
        <p:spPr>
          <a:xfrm>
            <a:off x="308798" y="2840263"/>
            <a:ext cx="11163690" cy="2387600"/>
          </a:xfrm>
        </p:spPr>
        <p:txBody>
          <a:bodyPr>
            <a:normAutofit/>
          </a:bodyPr>
          <a:lstStyle/>
          <a:p>
            <a:r>
              <a:rPr lang="en-US" sz="4800" dirty="0"/>
              <a:t>How to Use Your TriMetrix Results to Win at Work, Life, and on the Team</a:t>
            </a:r>
          </a:p>
        </p:txBody>
      </p:sp>
      <p:pic>
        <p:nvPicPr>
          <p:cNvPr id="6" name="Picture 5">
            <a:extLst>
              <a:ext uri="{FF2B5EF4-FFF2-40B4-BE49-F238E27FC236}">
                <a16:creationId xmlns:a16="http://schemas.microsoft.com/office/drawing/2014/main" id="{908BEC4A-A9CC-E173-510B-5B06D82BC608}"/>
              </a:ext>
            </a:extLst>
          </p:cNvPr>
          <p:cNvPicPr>
            <a:picLocks noChangeAspect="1"/>
          </p:cNvPicPr>
          <p:nvPr/>
        </p:nvPicPr>
        <p:blipFill>
          <a:blip r:embed="rId4"/>
          <a:stretch>
            <a:fillRect/>
          </a:stretch>
        </p:blipFill>
        <p:spPr>
          <a:xfrm>
            <a:off x="3104412" y="1617598"/>
            <a:ext cx="5697968" cy="2126016"/>
          </a:xfrm>
          <a:prstGeom prst="rect">
            <a:avLst/>
          </a:prstGeom>
        </p:spPr>
      </p:pic>
    </p:spTree>
    <p:extLst>
      <p:ext uri="{BB962C8B-B14F-4D97-AF65-F5344CB8AC3E}">
        <p14:creationId xmlns:p14="http://schemas.microsoft.com/office/powerpoint/2010/main" val="48616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DF249A7-8A3F-44BC-BAFF-AE121CC9E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561" y="4991828"/>
            <a:ext cx="3298874" cy="932028"/>
          </a:xfrm>
          <a:prstGeom prst="rect">
            <a:avLst/>
          </a:prstGeom>
        </p:spPr>
      </p:pic>
      <p:sp>
        <p:nvSpPr>
          <p:cNvPr id="3" name="TextBox 2">
            <a:extLst>
              <a:ext uri="{FF2B5EF4-FFF2-40B4-BE49-F238E27FC236}">
                <a16:creationId xmlns:a16="http://schemas.microsoft.com/office/drawing/2014/main" id="{B2E41E49-CEE1-6286-6A15-4C7677A14E4E}"/>
              </a:ext>
            </a:extLst>
          </p:cNvPr>
          <p:cNvSpPr txBox="1"/>
          <p:nvPr/>
        </p:nvSpPr>
        <p:spPr>
          <a:xfrm>
            <a:off x="4310060" y="2598003"/>
            <a:ext cx="3571875" cy="830997"/>
          </a:xfrm>
          <a:prstGeom prst="rect">
            <a:avLst/>
          </a:prstGeom>
          <a:noFill/>
        </p:spPr>
        <p:txBody>
          <a:bodyPr wrap="square" rtlCol="0">
            <a:spAutoFit/>
          </a:bodyPr>
          <a:lstStyle/>
          <a:p>
            <a:pPr algn="ctr"/>
            <a:r>
              <a:rPr lang="en-US" sz="4800" dirty="0"/>
              <a:t>Title Slide</a:t>
            </a:r>
          </a:p>
        </p:txBody>
      </p:sp>
    </p:spTree>
    <p:extLst>
      <p:ext uri="{BB962C8B-B14F-4D97-AF65-F5344CB8AC3E}">
        <p14:creationId xmlns:p14="http://schemas.microsoft.com/office/powerpoint/2010/main" val="1365267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28FC-D884-9367-5722-982572A990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01BFCD-F113-C7AF-3975-A46C102701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058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D61A3F-E365-9C93-4849-1D5F8A209218}"/>
              </a:ext>
            </a:extLst>
          </p:cNvPr>
          <p:cNvSpPr txBox="1"/>
          <p:nvPr/>
        </p:nvSpPr>
        <p:spPr>
          <a:xfrm>
            <a:off x="6396639" y="550842"/>
            <a:ext cx="2576859" cy="2327606"/>
          </a:xfrm>
          <a:prstGeom prst="rect">
            <a:avLst/>
          </a:prstGeom>
          <a:solidFill>
            <a:schemeClr val="tx1"/>
          </a:solidFill>
        </p:spPr>
        <p:txBody>
          <a:bodyPr wrap="square" rtlCol="0">
            <a:spAutoFit/>
          </a:bodyPr>
          <a:lstStyle/>
          <a:p>
            <a:endParaRPr lang="en-US" dirty="0">
              <a:highlight>
                <a:srgbClr val="000000"/>
              </a:highlight>
            </a:endParaRPr>
          </a:p>
        </p:txBody>
      </p:sp>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5"/>
          <a:stretch>
            <a:fillRect/>
          </a:stretch>
        </p:blipFill>
        <p:spPr>
          <a:xfrm>
            <a:off x="0" y="-111512"/>
            <a:ext cx="12192000" cy="6969512"/>
          </a:xfrm>
          <a:prstGeom prst="rect">
            <a:avLst/>
          </a:prstGeom>
        </p:spPr>
      </p:pic>
      <p:pic>
        <p:nvPicPr>
          <p:cNvPr id="6" name="Picture 5">
            <a:extLst>
              <a:ext uri="{FF2B5EF4-FFF2-40B4-BE49-F238E27FC236}">
                <a16:creationId xmlns:a16="http://schemas.microsoft.com/office/drawing/2014/main" id="{81AB3FC4-9F6E-EFCD-3AAD-372834D5543B}"/>
              </a:ext>
            </a:extLst>
          </p:cNvPr>
          <p:cNvPicPr>
            <a:picLocks noChangeAspect="1"/>
          </p:cNvPicPr>
          <p:nvPr/>
        </p:nvPicPr>
        <p:blipFill>
          <a:blip r:embed="rId6"/>
          <a:stretch>
            <a:fillRect/>
          </a:stretch>
        </p:blipFill>
        <p:spPr>
          <a:xfrm>
            <a:off x="9333922" y="415922"/>
            <a:ext cx="2780433" cy="2462526"/>
          </a:xfrm>
          <a:prstGeom prst="rect">
            <a:avLst/>
          </a:prstGeom>
        </p:spPr>
      </p:pic>
      <p:pic>
        <p:nvPicPr>
          <p:cNvPr id="2" name="Picture 1">
            <a:extLst>
              <a:ext uri="{FF2B5EF4-FFF2-40B4-BE49-F238E27FC236}">
                <a16:creationId xmlns:a16="http://schemas.microsoft.com/office/drawing/2014/main" id="{F23E23C4-EA6B-8BB7-296D-705B4357DB38}"/>
              </a:ext>
            </a:extLst>
          </p:cNvPr>
          <p:cNvPicPr>
            <a:picLocks noChangeAspect="1"/>
          </p:cNvPicPr>
          <p:nvPr/>
        </p:nvPicPr>
        <p:blipFill>
          <a:blip r:embed="rId7"/>
          <a:stretch>
            <a:fillRect/>
          </a:stretch>
        </p:blipFill>
        <p:spPr>
          <a:xfrm>
            <a:off x="277447" y="415922"/>
            <a:ext cx="2454735" cy="2190741"/>
          </a:xfrm>
          <a:prstGeom prst="rect">
            <a:avLst/>
          </a:prstGeom>
        </p:spPr>
      </p:pic>
      <p:pic>
        <p:nvPicPr>
          <p:cNvPr id="9" name="Picture 8">
            <a:extLst>
              <a:ext uri="{FF2B5EF4-FFF2-40B4-BE49-F238E27FC236}">
                <a16:creationId xmlns:a16="http://schemas.microsoft.com/office/drawing/2014/main" id="{B372769D-E231-A051-FCBD-161984B0B974}"/>
              </a:ext>
            </a:extLst>
          </p:cNvPr>
          <p:cNvPicPr>
            <a:picLocks noChangeAspect="1"/>
          </p:cNvPicPr>
          <p:nvPr/>
        </p:nvPicPr>
        <p:blipFill>
          <a:blip r:embed="rId8"/>
          <a:stretch>
            <a:fillRect/>
          </a:stretch>
        </p:blipFill>
        <p:spPr>
          <a:xfrm>
            <a:off x="6252917" y="428741"/>
            <a:ext cx="2900793" cy="2415740"/>
          </a:xfrm>
          <a:prstGeom prst="rect">
            <a:avLst/>
          </a:prstGeom>
        </p:spPr>
      </p:pic>
      <p:pic>
        <p:nvPicPr>
          <p:cNvPr id="5" name="Picture 4">
            <a:extLst>
              <a:ext uri="{FF2B5EF4-FFF2-40B4-BE49-F238E27FC236}">
                <a16:creationId xmlns:a16="http://schemas.microsoft.com/office/drawing/2014/main" id="{E9A8AF3E-D059-5DA4-91DE-ABEA696FD21C}"/>
              </a:ext>
            </a:extLst>
          </p:cNvPr>
          <p:cNvPicPr>
            <a:picLocks noChangeAspect="1"/>
          </p:cNvPicPr>
          <p:nvPr/>
        </p:nvPicPr>
        <p:blipFill>
          <a:blip r:embed="rId9"/>
          <a:stretch>
            <a:fillRect/>
          </a:stretch>
        </p:blipFill>
        <p:spPr>
          <a:xfrm>
            <a:off x="189313" y="4375775"/>
            <a:ext cx="2054783" cy="2244040"/>
          </a:xfrm>
          <a:prstGeom prst="rect">
            <a:avLst/>
          </a:prstGeom>
        </p:spPr>
      </p:pic>
      <p:pic>
        <p:nvPicPr>
          <p:cNvPr id="10" name="Picture 9">
            <a:extLst>
              <a:ext uri="{FF2B5EF4-FFF2-40B4-BE49-F238E27FC236}">
                <a16:creationId xmlns:a16="http://schemas.microsoft.com/office/drawing/2014/main" id="{B50695D7-2812-A072-E7E3-22B40648A22E}"/>
              </a:ext>
            </a:extLst>
          </p:cNvPr>
          <p:cNvPicPr>
            <a:picLocks noChangeAspect="1"/>
          </p:cNvPicPr>
          <p:nvPr/>
        </p:nvPicPr>
        <p:blipFill>
          <a:blip r:embed="rId10"/>
          <a:stretch>
            <a:fillRect/>
          </a:stretch>
        </p:blipFill>
        <p:spPr>
          <a:xfrm>
            <a:off x="9921821" y="4777522"/>
            <a:ext cx="2157984" cy="1952462"/>
          </a:xfrm>
          <a:prstGeom prst="rect">
            <a:avLst/>
          </a:prstGeom>
        </p:spPr>
      </p:pic>
    </p:spTree>
    <p:extLst>
      <p:ext uri="{BB962C8B-B14F-4D97-AF65-F5344CB8AC3E}">
        <p14:creationId xmlns:p14="http://schemas.microsoft.com/office/powerpoint/2010/main" val="2903181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34213"/>
            <a:ext cx="12192000" cy="6969512"/>
          </a:xfrm>
          <a:prstGeom prst="rect">
            <a:avLst/>
          </a:prstGeom>
        </p:spPr>
      </p:pic>
      <p:pic>
        <p:nvPicPr>
          <p:cNvPr id="9" name="Picture 8">
            <a:extLst>
              <a:ext uri="{FF2B5EF4-FFF2-40B4-BE49-F238E27FC236}">
                <a16:creationId xmlns:a16="http://schemas.microsoft.com/office/drawing/2014/main" id="{B372769D-E231-A051-FCBD-161984B0B974}"/>
              </a:ext>
            </a:extLst>
          </p:cNvPr>
          <p:cNvPicPr>
            <a:picLocks noChangeAspect="1"/>
          </p:cNvPicPr>
          <p:nvPr/>
        </p:nvPicPr>
        <p:blipFill>
          <a:blip r:embed="rId5"/>
          <a:stretch>
            <a:fillRect/>
          </a:stretch>
        </p:blipFill>
        <p:spPr>
          <a:xfrm>
            <a:off x="6437350" y="746756"/>
            <a:ext cx="2495437" cy="2276793"/>
          </a:xfrm>
          <a:prstGeom prst="rect">
            <a:avLst/>
          </a:prstGeom>
          <a:ln>
            <a:solidFill>
              <a:srgbClr val="D43C6F"/>
            </a:solidFill>
          </a:ln>
        </p:spPr>
      </p:pic>
      <p:sp>
        <p:nvSpPr>
          <p:cNvPr id="2" name="TextBox 1">
            <a:extLst>
              <a:ext uri="{FF2B5EF4-FFF2-40B4-BE49-F238E27FC236}">
                <a16:creationId xmlns:a16="http://schemas.microsoft.com/office/drawing/2014/main" id="{FD7894E2-902D-B511-E863-86660FEC3534}"/>
              </a:ext>
            </a:extLst>
          </p:cNvPr>
          <p:cNvSpPr txBox="1"/>
          <p:nvPr/>
        </p:nvSpPr>
        <p:spPr>
          <a:xfrm>
            <a:off x="2759843" y="730991"/>
            <a:ext cx="3545820" cy="2308324"/>
          </a:xfrm>
          <a:prstGeom prst="rect">
            <a:avLst/>
          </a:prstGeom>
          <a:solidFill>
            <a:schemeClr val="tx1"/>
          </a:solidFill>
          <a:ln>
            <a:solidFill>
              <a:srgbClr val="D43C6F"/>
            </a:solidFill>
          </a:ln>
        </p:spPr>
        <p:txBody>
          <a:bodyPr wrap="square" rtlCol="0">
            <a:spAutoFit/>
          </a:bodyPr>
          <a:lstStyle/>
          <a:p>
            <a:pPr algn="ctr"/>
            <a:r>
              <a:rPr lang="en-US" sz="3600" b="1" dirty="0">
                <a:solidFill>
                  <a:schemeClr val="bg1"/>
                </a:solidFill>
              </a:rPr>
              <a:t>WHAT WE WANT TO DO FIVE DAYS A WEEK…</a:t>
            </a:r>
          </a:p>
        </p:txBody>
      </p:sp>
    </p:spTree>
    <p:extLst>
      <p:ext uri="{BB962C8B-B14F-4D97-AF65-F5344CB8AC3E}">
        <p14:creationId xmlns:p14="http://schemas.microsoft.com/office/powerpoint/2010/main" val="2834901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ke Self-Reflection a Daily Part of Your Life | TeenLife">
            <a:extLst>
              <a:ext uri="{FF2B5EF4-FFF2-40B4-BE49-F238E27FC236}">
                <a16:creationId xmlns:a16="http://schemas.microsoft.com/office/drawing/2014/main" id="{CCAE401B-7DBF-1EA0-D34B-B994CF364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13BF6B-B8E1-05FE-AFD3-5A4866C32242}"/>
              </a:ext>
            </a:extLst>
          </p:cNvPr>
          <p:cNvSpPr>
            <a:spLocks noGrp="1"/>
          </p:cNvSpPr>
          <p:nvPr>
            <p:ph type="title"/>
          </p:nvPr>
        </p:nvSpPr>
        <p:spPr>
          <a:xfrm>
            <a:off x="3901440" y="136525"/>
            <a:ext cx="10515600" cy="1032081"/>
          </a:xfrm>
        </p:spPr>
        <p:txBody>
          <a:bodyPr/>
          <a:lstStyle/>
          <a:p>
            <a:r>
              <a:rPr lang="en-US" dirty="0">
                <a:solidFill>
                  <a:schemeClr val="bg1"/>
                </a:solidFill>
              </a:rPr>
              <a:t>Personal Reflection Exercise*</a:t>
            </a:r>
          </a:p>
        </p:txBody>
      </p:sp>
      <p:sp>
        <p:nvSpPr>
          <p:cNvPr id="6" name="Content Placeholder 2">
            <a:extLst>
              <a:ext uri="{FF2B5EF4-FFF2-40B4-BE49-F238E27FC236}">
                <a16:creationId xmlns:a16="http://schemas.microsoft.com/office/drawing/2014/main" id="{A2F5435A-DC1C-CA81-8473-F7FDE530AC0C}"/>
              </a:ext>
            </a:extLst>
          </p:cNvPr>
          <p:cNvSpPr>
            <a:spLocks noGrp="1"/>
          </p:cNvSpPr>
          <p:nvPr>
            <p:ph idx="1"/>
          </p:nvPr>
        </p:nvSpPr>
        <p:spPr>
          <a:xfrm>
            <a:off x="126908" y="2576895"/>
            <a:ext cx="10515600" cy="4164012"/>
          </a:xfrm>
        </p:spPr>
        <p:txBody>
          <a:bodyPr>
            <a:normAutofit fontScale="77500" lnSpcReduction="20000"/>
          </a:bodyPr>
          <a:lstStyle/>
          <a:p>
            <a:pPr marL="0" marR="0" indent="0">
              <a:spcBef>
                <a:spcPts val="0"/>
              </a:spcBef>
              <a:spcAft>
                <a:spcPts val="0"/>
              </a:spcAft>
              <a:buNone/>
            </a:pPr>
            <a:br>
              <a:rPr lang="en-US" sz="1800" dirty="0">
                <a:solidFill>
                  <a:schemeClr val="bg1"/>
                </a:solidFill>
                <a:effectLst/>
                <a:latin typeface="Calibri" panose="020F0502020204030204" pitchFamily="34" charset="0"/>
                <a:ea typeface="Calibri" panose="020F0502020204030204" pitchFamily="34" charset="0"/>
              </a:rPr>
            </a:br>
            <a:endParaRPr lang="en-US" sz="18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br>
              <a:rPr lang="en-US" sz="4000" dirty="0">
                <a:solidFill>
                  <a:schemeClr val="bg1"/>
                </a:solidFill>
                <a:effectLst/>
                <a:latin typeface="Calibri" panose="020F0502020204030204" pitchFamily="34" charset="0"/>
                <a:ea typeface="Calibri" panose="020F0502020204030204" pitchFamily="34" charset="0"/>
              </a:rPr>
            </a:br>
            <a:r>
              <a:rPr lang="en-US" sz="4000" dirty="0">
                <a:solidFill>
                  <a:schemeClr val="bg1"/>
                </a:solidFill>
                <a:effectLst/>
                <a:latin typeface="Calibri" panose="020F0502020204030204" pitchFamily="34" charset="0"/>
                <a:ea typeface="Calibri" panose="020F0502020204030204" pitchFamily="34" charset="0"/>
              </a:rPr>
              <a:t>1. “I am a </a:t>
            </a:r>
            <a:r>
              <a:rPr lang="en-US" sz="4000" i="1" dirty="0">
                <a:solidFill>
                  <a:schemeClr val="bg1"/>
                </a:solidFill>
                <a:effectLst/>
                <a:latin typeface="Calibri" panose="020F0502020204030204" pitchFamily="34" charset="0"/>
                <a:ea typeface="Calibri" panose="020F0502020204030204" pitchFamily="34" charset="0"/>
              </a:rPr>
              <a:t>(job title) </a:t>
            </a:r>
            <a:r>
              <a:rPr lang="en-US" sz="4000" dirty="0">
                <a:solidFill>
                  <a:schemeClr val="bg1"/>
                </a:solidFill>
                <a:effectLst/>
                <a:latin typeface="Calibri" panose="020F0502020204030204" pitchFamily="34" charset="0"/>
                <a:ea typeface="Calibri" panose="020F0502020204030204" pitchFamily="34" charset="0"/>
              </a:rPr>
              <a:t>because I…”</a:t>
            </a:r>
            <a:br>
              <a:rPr lang="en-US" sz="4000" dirty="0">
                <a:solidFill>
                  <a:schemeClr val="bg1"/>
                </a:solidFill>
                <a:effectLst/>
                <a:latin typeface="Calibri" panose="020F0502020204030204" pitchFamily="34" charset="0"/>
                <a:ea typeface="Calibri" panose="020F0502020204030204" pitchFamily="34" charset="0"/>
              </a:rPr>
            </a:br>
            <a:endParaRPr lang="en-US" sz="40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4000" dirty="0">
                <a:solidFill>
                  <a:schemeClr val="bg1"/>
                </a:solidFill>
                <a:effectLst/>
                <a:latin typeface="Calibri" panose="020F0502020204030204" pitchFamily="34" charset="0"/>
                <a:ea typeface="Calibri" panose="020F0502020204030204" pitchFamily="34" charset="0"/>
              </a:rPr>
              <a:t>2. “I work at </a:t>
            </a:r>
            <a:r>
              <a:rPr lang="en-US" sz="4000" i="1" dirty="0">
                <a:solidFill>
                  <a:schemeClr val="bg1"/>
                </a:solidFill>
                <a:effectLst/>
                <a:latin typeface="Calibri" panose="020F0502020204030204" pitchFamily="34" charset="0"/>
                <a:ea typeface="Calibri" panose="020F0502020204030204" pitchFamily="34" charset="0"/>
              </a:rPr>
              <a:t>(company) </a:t>
            </a:r>
            <a:r>
              <a:rPr lang="en-US" sz="4000" dirty="0">
                <a:solidFill>
                  <a:schemeClr val="bg1"/>
                </a:solidFill>
                <a:effectLst/>
                <a:latin typeface="Calibri" panose="020F0502020204030204" pitchFamily="34" charset="0"/>
                <a:ea typeface="Calibri" panose="020F0502020204030204" pitchFamily="34" charset="0"/>
              </a:rPr>
              <a:t>because…”</a:t>
            </a:r>
            <a:br>
              <a:rPr lang="en-US" sz="4000" dirty="0">
                <a:solidFill>
                  <a:schemeClr val="bg1"/>
                </a:solidFill>
                <a:effectLst/>
                <a:latin typeface="Calibri" panose="020F0502020204030204" pitchFamily="34" charset="0"/>
                <a:ea typeface="Calibri" panose="020F0502020204030204" pitchFamily="34" charset="0"/>
              </a:rPr>
            </a:br>
            <a:endParaRPr lang="en-US" sz="40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4000" dirty="0">
                <a:solidFill>
                  <a:schemeClr val="bg1"/>
                </a:solidFill>
                <a:effectLst/>
                <a:latin typeface="Calibri" panose="020F0502020204030204" pitchFamily="34" charset="0"/>
                <a:ea typeface="Calibri" panose="020F0502020204030204" pitchFamily="34" charset="0"/>
              </a:rPr>
              <a:t>3. “While working at </a:t>
            </a:r>
            <a:r>
              <a:rPr lang="en-US" sz="4000" i="1" dirty="0">
                <a:solidFill>
                  <a:schemeClr val="bg1"/>
                </a:solidFill>
                <a:effectLst/>
                <a:latin typeface="Calibri" panose="020F0502020204030204" pitchFamily="34" charset="0"/>
                <a:ea typeface="Calibri" panose="020F0502020204030204" pitchFamily="34" charset="0"/>
              </a:rPr>
              <a:t>(company) </a:t>
            </a:r>
            <a:r>
              <a:rPr lang="en-US" sz="4000" dirty="0">
                <a:solidFill>
                  <a:schemeClr val="bg1"/>
                </a:solidFill>
                <a:effectLst/>
                <a:latin typeface="Calibri" panose="020F0502020204030204" pitchFamily="34" charset="0"/>
                <a:ea typeface="Calibri" panose="020F0502020204030204" pitchFamily="34" charset="0"/>
              </a:rPr>
              <a:t>, I want to gain…”</a:t>
            </a:r>
          </a:p>
          <a:p>
            <a:pPr marL="0" marR="0" indent="0">
              <a:spcBef>
                <a:spcPts val="0"/>
              </a:spcBef>
              <a:spcAft>
                <a:spcPts val="0"/>
              </a:spcAft>
              <a:buNone/>
            </a:pPr>
            <a:endParaRPr lang="en-US" sz="26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600" i="1" dirty="0">
                <a:solidFill>
                  <a:schemeClr val="bg1"/>
                </a:solidFill>
                <a:effectLst/>
                <a:latin typeface="Calibri" panose="020F0502020204030204" pitchFamily="34" charset="0"/>
                <a:ea typeface="Calibri" panose="020F0502020204030204" pitchFamily="34" charset="0"/>
              </a:rPr>
              <a:t>                *</a:t>
            </a:r>
            <a:r>
              <a:rPr lang="en-US" sz="2600" i="1" dirty="0">
                <a:solidFill>
                  <a:schemeClr val="bg1"/>
                </a:solidFill>
                <a:latin typeface="Calibri" panose="020F0502020204030204" pitchFamily="34" charset="0"/>
                <a:ea typeface="Calibri" panose="020F0502020204030204" pitchFamily="34" charset="0"/>
              </a:rPr>
              <a:t>These</a:t>
            </a:r>
            <a:r>
              <a:rPr lang="en-US" sz="2600" i="1" dirty="0">
                <a:solidFill>
                  <a:schemeClr val="bg1"/>
                </a:solidFill>
                <a:effectLst/>
                <a:latin typeface="Calibri" panose="020F0502020204030204" pitchFamily="34" charset="0"/>
                <a:ea typeface="Calibri" panose="020F0502020204030204" pitchFamily="34" charset="0"/>
              </a:rPr>
              <a:t> answers are private and will not be shared </a:t>
            </a:r>
            <a:r>
              <a:rPr lang="en-US" sz="2600" i="1" dirty="0">
                <a:solidFill>
                  <a:schemeClr val="bg1"/>
                </a:solidFill>
                <a:latin typeface="Calibri" panose="020F0502020204030204" pitchFamily="34" charset="0"/>
                <a:ea typeface="Calibri" panose="020F0502020204030204" pitchFamily="34" charset="0"/>
              </a:rPr>
              <a:t>with the group.*</a:t>
            </a:r>
            <a:endParaRPr lang="en-US" sz="2600" i="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endParaRPr>
          </a:p>
          <a:p>
            <a:pPr marL="0" indent="0">
              <a:spcBef>
                <a:spcPts val="0"/>
              </a:spcBef>
              <a:buNone/>
            </a:pPr>
            <a:r>
              <a:rPr lang="en-US" sz="1800" dirty="0">
                <a:solidFill>
                  <a:schemeClr val="bg1"/>
                </a:solidFill>
                <a:latin typeface="Calibri" panose="020F0502020204030204" pitchFamily="34" charset="0"/>
                <a:ea typeface="Calibri" panose="020F0502020204030204" pitchFamily="34" charset="0"/>
              </a:rPr>
              <a:t>                                                               </a:t>
            </a:r>
            <a:r>
              <a:rPr lang="en-US" sz="1800" dirty="0">
                <a:solidFill>
                  <a:schemeClr val="bg1"/>
                </a:solidFill>
                <a:effectLst/>
                <a:latin typeface="Calibri" panose="020F0502020204030204" pitchFamily="34" charset="0"/>
                <a:ea typeface="Calibri" panose="020F0502020204030204" pitchFamily="34" charset="0"/>
              </a:rPr>
              <a:t> (UTI / AES / IND / SOC / THEO / TRAD)</a:t>
            </a:r>
            <a:r>
              <a:rPr lang="en-US" sz="1800" dirty="0">
                <a:effectLst/>
                <a:latin typeface="Calibri" panose="020F0502020204030204" pitchFamily="34" charset="0"/>
                <a:ea typeface="Calibri" panose="020F0502020204030204" pitchFamily="34" charset="0"/>
              </a:rPr>
              <a:t>)</a:t>
            </a:r>
          </a:p>
          <a:p>
            <a:pPr marL="0" marR="0" indent="0">
              <a:spcBef>
                <a:spcPts val="0"/>
              </a:spcBef>
              <a:spcAft>
                <a:spcPts val="0"/>
              </a:spcAft>
              <a:buNone/>
            </a:pPr>
            <a:endParaRPr lang="en-US" sz="1800"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1186602059"/>
      </p:ext>
    </p:extLst>
  </p:cSld>
  <p:clrMapOvr>
    <a:masterClrMapping/>
  </p:clrMapOvr>
</p:sld>
</file>

<file path=ppt/theme/theme1.xml><?xml version="1.0" encoding="utf-8"?>
<a:theme xmlns:a="http://schemas.openxmlformats.org/drawingml/2006/main" name="Office Theme">
  <a:themeElements>
    <a:clrScheme name="Priceless Professional Development">
      <a:dk1>
        <a:srgbClr val="3A3B39"/>
      </a:dk1>
      <a:lt1>
        <a:srgbClr val="FFFFFF"/>
      </a:lt1>
      <a:dk2>
        <a:srgbClr val="CA382B"/>
      </a:dk2>
      <a:lt2>
        <a:srgbClr val="E7E6E6"/>
      </a:lt2>
      <a:accent1>
        <a:srgbClr val="CA382B"/>
      </a:accent1>
      <a:accent2>
        <a:srgbClr val="E3682C"/>
      </a:accent2>
      <a:accent3>
        <a:srgbClr val="DB3B4C"/>
      </a:accent3>
      <a:accent4>
        <a:srgbClr val="C13B63"/>
      </a:accent4>
      <a:accent5>
        <a:srgbClr val="773072"/>
      </a:accent5>
      <a:accent6>
        <a:srgbClr val="FF9B00"/>
      </a:accent6>
      <a:hlink>
        <a:srgbClr val="FF9B00"/>
      </a:hlink>
      <a:folHlink>
        <a:srgbClr val="5BC7F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TotalTime>
  <Words>10568</Words>
  <Application>Microsoft Office PowerPoint</Application>
  <PresentationFormat>Widescreen</PresentationFormat>
  <Paragraphs>827</Paragraphs>
  <Slides>68</Slides>
  <Notes>56</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Century Gothic</vt:lpstr>
      <vt:lpstr>Courier New</vt:lpstr>
      <vt:lpstr>Open Sans</vt:lpstr>
      <vt:lpstr>Times New Roman</vt:lpstr>
      <vt:lpstr>Wingdings</vt:lpstr>
      <vt:lpstr>Office Theme</vt:lpstr>
      <vt:lpstr>How to Use Your TriMetrix Results to Win at Work, Life, and on the Team</vt:lpstr>
      <vt:lpstr>PowerPoint Presentation</vt:lpstr>
      <vt:lpstr>QUICK GROUP SHARE: What You Said and Felt After Reading Your Report…</vt:lpstr>
      <vt:lpstr>Sharing</vt:lpstr>
      <vt:lpstr>PowerPoint Presentation</vt:lpstr>
      <vt:lpstr>PowerPoint Presentation</vt:lpstr>
      <vt:lpstr>PowerPoint Presentation</vt:lpstr>
      <vt:lpstr>PowerPoint Presentation</vt:lpstr>
      <vt:lpstr>Personal Reflection Exercise*</vt:lpstr>
      <vt:lpstr>PowerPoint Presentation</vt:lpstr>
      <vt:lpstr>Our top motivators reveal what we are most interested in and how we want to spend our time.</vt:lpstr>
      <vt:lpstr>PowerPoint Presentation</vt:lpstr>
      <vt:lpstr>Workplace Motivators: Summary Descriptors </vt:lpstr>
      <vt:lpstr>PowerPoint Presentation</vt:lpstr>
      <vt:lpstr>Workplace Motivators: #1 and #2</vt:lpstr>
      <vt:lpstr>Workplace Motivators: #1 and #2</vt:lpstr>
      <vt:lpstr>Motivators Memory Jogger Card</vt:lpstr>
      <vt:lpstr>PowerPoint Presentation</vt:lpstr>
      <vt:lpstr>PowerPoint Presentation</vt:lpstr>
      <vt:lpstr>Personal Reflection Exercise*</vt:lpstr>
      <vt:lpstr>PowerPoint Presentation</vt:lpstr>
      <vt:lpstr> ‘Gas in Tank’ Tension or Synergy?</vt:lpstr>
      <vt:lpstr>‘Gas in Tank’ With Others – Tension or Synergy?</vt:lpstr>
      <vt:lpstr>Workplace Motivators: #1 and #2</vt:lpstr>
      <vt:lpstr>Workplace Motivators: #6</vt:lpstr>
      <vt:lpstr>PowerPoint Presentation</vt:lpstr>
      <vt:lpstr>PowerPoint Presentation</vt:lpstr>
      <vt:lpstr>Evolve Your View - See With New Eyes…</vt:lpstr>
      <vt:lpstr>Evolve - See With New Eyes…</vt:lpstr>
      <vt:lpstr>Evolve - See With New Eyes…</vt:lpstr>
      <vt:lpstr>PowerPoint Presentation</vt:lpstr>
      <vt:lpstr>PowerPoint Presentation</vt:lpstr>
      <vt:lpstr>PowerPoint Presentation</vt:lpstr>
      <vt:lpstr>DISC - HOW WE WANT TO INTERACT FIVE DAYS A WEEK… </vt:lpstr>
      <vt:lpstr>PowerPoint Presentation</vt:lpstr>
      <vt:lpstr>PowerPoint Presentation</vt:lpstr>
      <vt:lpstr>PowerPoint Presentation</vt:lpstr>
      <vt:lpstr>PowerPoint Presentation</vt:lpstr>
      <vt:lpstr>Styles: On the Golf Course… </vt:lpstr>
      <vt:lpstr>PowerPoint Presentation</vt:lpstr>
      <vt:lpstr>PowerPoint Presentation</vt:lpstr>
      <vt:lpstr>Style: Reading a Newspaper…</vt:lpstr>
      <vt:lpstr>PowerPoint Presentation</vt:lpstr>
      <vt:lpstr>PowerPoint Presentation</vt:lpstr>
      <vt:lpstr>PowerPoint Presentation</vt:lpstr>
      <vt:lpstr>PowerPoint Presentation</vt:lpstr>
      <vt:lpstr>Which Style Can…</vt:lpstr>
      <vt:lpstr>Over-extensions</vt:lpstr>
      <vt:lpstr>Perceptions</vt:lpstr>
      <vt:lpstr>Possible Perceptions</vt:lpstr>
      <vt:lpstr>Check List For Communicating: Pick a statement that is helpful to you if others do this  when communicating with you…</vt:lpstr>
      <vt:lpstr>PowerPoint Presentation</vt:lpstr>
      <vt:lpstr>Important Pages – Future Meeting Conversations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what was most useful to me today…</vt:lpstr>
      <vt:lpstr>PowerPoint Presentation</vt:lpstr>
      <vt:lpstr>How to Use Your TriMetrix Results to Win at Work, Life, and on the Team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Blakemore</dc:creator>
  <cp:lastModifiedBy>Suzie Price</cp:lastModifiedBy>
  <cp:revision>32</cp:revision>
  <dcterms:created xsi:type="dcterms:W3CDTF">2020-05-01T20:57:28Z</dcterms:created>
  <dcterms:modified xsi:type="dcterms:W3CDTF">2024-11-30T15:30:26Z</dcterms:modified>
</cp:coreProperties>
</file>