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944" r:id="rId2"/>
    <p:sldId id="1026" r:id="rId3"/>
    <p:sldId id="1640" r:id="rId4"/>
    <p:sldId id="2125" r:id="rId5"/>
    <p:sldId id="2126" r:id="rId6"/>
    <p:sldId id="2127" r:id="rId7"/>
    <p:sldId id="2210" r:id="rId8"/>
    <p:sldId id="540" r:id="rId9"/>
    <p:sldId id="2211" r:id="rId10"/>
    <p:sldId id="435" r:id="rId11"/>
    <p:sldId id="1653" r:id="rId12"/>
    <p:sldId id="1606" r:id="rId13"/>
    <p:sldId id="1568" r:id="rId14"/>
    <p:sldId id="1416" r:id="rId15"/>
    <p:sldId id="281" r:id="rId16"/>
    <p:sldId id="1646" r:id="rId17"/>
    <p:sldId id="1004" r:id="rId18"/>
    <p:sldId id="2212" r:id="rId19"/>
    <p:sldId id="2200" r:id="rId20"/>
    <p:sldId id="262" r:id="rId21"/>
    <p:sldId id="737" r:id="rId22"/>
    <p:sldId id="587" r:id="rId23"/>
    <p:sldId id="1010" r:id="rId24"/>
    <p:sldId id="1652" r:id="rId25"/>
    <p:sldId id="722" r:id="rId26"/>
    <p:sldId id="723" r:id="rId27"/>
    <p:sldId id="725" r:id="rId28"/>
    <p:sldId id="726" r:id="rId29"/>
    <p:sldId id="2213" r:id="rId30"/>
    <p:sldId id="2215" r:id="rId31"/>
    <p:sldId id="1644" r:id="rId32"/>
    <p:sldId id="1645" r:id="rId33"/>
    <p:sldId id="1024" r:id="rId34"/>
    <p:sldId id="738" r:id="rId35"/>
    <p:sldId id="278" r:id="rId36"/>
    <p:sldId id="22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3C6F"/>
    <a:srgbClr val="F03D37"/>
    <a:srgbClr val="9D25A0"/>
    <a:srgbClr val="FEFAF8"/>
    <a:srgbClr val="F75829"/>
    <a:srgbClr val="FD6A1E"/>
    <a:srgbClr val="F7611C"/>
    <a:srgbClr val="E7471F"/>
    <a:srgbClr val="DE3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4221" autoAdjust="0"/>
  </p:normalViewPr>
  <p:slideViewPr>
    <p:cSldViewPr snapToGrid="0" snapToObjects="1">
      <p:cViewPr varScale="1">
        <p:scale>
          <a:sx n="105" d="100"/>
          <a:sy n="105" d="100"/>
        </p:scale>
        <p:origin x="822" y="108"/>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7E505-5DE9-4144-BE68-1E385E4C03BE}"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0A953-5994-C94E-9B6D-86B1679F36B3}" type="slidenum">
              <a:rPr lang="en-US" smtClean="0"/>
              <a:t>‹#›</a:t>
            </a:fld>
            <a:endParaRPr lang="en-US"/>
          </a:p>
        </p:txBody>
      </p:sp>
    </p:spTree>
    <p:extLst>
      <p:ext uri="{BB962C8B-B14F-4D97-AF65-F5344CB8AC3E}">
        <p14:creationId xmlns:p14="http://schemas.microsoft.com/office/powerpoint/2010/main" val="1560783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3.amazonaws.com/wakeupeager/MemoryJogger_DISC.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6</a:t>
            </a:fld>
            <a:endParaRPr lang="en-US"/>
          </a:p>
        </p:txBody>
      </p:sp>
    </p:spTree>
    <p:extLst>
      <p:ext uri="{BB962C8B-B14F-4D97-AF65-F5344CB8AC3E}">
        <p14:creationId xmlns:p14="http://schemas.microsoft.com/office/powerpoint/2010/main" val="67434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bwMode="auto">
          <a:xfrm>
            <a:off x="724090" y="4522235"/>
            <a:ext cx="6225350" cy="42832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solidFill>
                  <a:srgbClr val="FF0000"/>
                </a:solidFill>
              </a:rPr>
              <a:t>Hand out the DISC Communication Style MJ Card. </a:t>
            </a:r>
            <a:r>
              <a:rPr lang="en-US" dirty="0">
                <a:hlinkClick r:id="rId3"/>
              </a:rPr>
              <a:t>https://s3.amazonaws.com/wakeupeager/MemoryJogger_DISC.pdf</a:t>
            </a:r>
            <a:r>
              <a:rPr lang="en-US" dirty="0"/>
              <a:t> </a:t>
            </a:r>
          </a:p>
          <a:p>
            <a:pPr lvl="0"/>
            <a:endParaRPr lang="en-US" dirty="0"/>
          </a:p>
          <a:p>
            <a:pPr lvl="0"/>
            <a:r>
              <a:rPr lang="en-US" dirty="0"/>
              <a:t>As a reminder – this science measures your behaviors and communication style – what people see.  There are four areas – D I S C – and each carries certain characteristics;  we are often more than one style – so we use the wheel to show the blending of style.  </a:t>
            </a:r>
          </a:p>
          <a:p>
            <a:pPr lvl="0"/>
            <a:endParaRPr lang="en-US" dirty="0"/>
          </a:p>
          <a:p>
            <a:pPr lvl="0"/>
            <a:r>
              <a:rPr lang="en-US" dirty="0"/>
              <a:t>Go to page 24 in your Coaching Report.  The circle is your natural style – how you communicate naturally, and if you are under stress, you will use this style, because it is natural to you.    The star is a snap short of how you are currently adapting your style, at work, right now.</a:t>
            </a:r>
          </a:p>
          <a:p>
            <a:pPr lvl="0"/>
            <a:endParaRPr lang="en-US" dirty="0"/>
          </a:p>
          <a:p>
            <a:pPr lvl="0"/>
            <a:r>
              <a:rPr lang="en-US" dirty="0"/>
              <a:t>Do you have your place on the wheel?   Pay most attention to your Natural Style.</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6587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Aft>
                <a:spcPts val="600"/>
              </a:spcAft>
            </a:pPr>
            <a:endParaRPr lang="en-US" i="1" dirty="0"/>
          </a:p>
          <a:p>
            <a:pPr>
              <a:spcAft>
                <a:spcPts val="600"/>
              </a:spcAft>
            </a:pPr>
            <a:r>
              <a:rPr lang="en-US" b="1" dirty="0"/>
              <a:t>Objective</a:t>
            </a:r>
            <a:r>
              <a:rPr lang="en-US" i="1" dirty="0"/>
              <a:t>: </a:t>
            </a:r>
            <a:r>
              <a:rPr lang="en-US" dirty="0"/>
              <a:t>To view and discuss some famous people that have D as their primary style</a:t>
            </a:r>
            <a:endParaRPr lang="en-US" i="1" dirty="0"/>
          </a:p>
          <a:p>
            <a:pPr>
              <a:spcAft>
                <a:spcPts val="600"/>
              </a:spcAft>
            </a:pPr>
            <a:endParaRPr lang="en-US" i="1" dirty="0"/>
          </a:p>
          <a:p>
            <a:pPr>
              <a:spcAft>
                <a:spcPts val="600"/>
              </a:spcAft>
            </a:pPr>
            <a:r>
              <a:rPr lang="en-US" b="1" dirty="0"/>
              <a:t>Facilitation</a:t>
            </a:r>
            <a:r>
              <a:rPr lang="en-US" i="1" dirty="0"/>
              <a:t>: </a:t>
            </a:r>
          </a:p>
          <a:p>
            <a:pPr marL="171450" indent="-171450">
              <a:spcAft>
                <a:spcPts val="600"/>
              </a:spcAft>
              <a:buFont typeface="Arial" panose="020B0604020202020204" pitchFamily="34" charset="0"/>
              <a:buChar char="•"/>
            </a:pPr>
            <a:r>
              <a:rPr lang="en-US" dirty="0"/>
              <a:t>Review who they are </a:t>
            </a:r>
            <a:r>
              <a:rPr lang="en-US" i="1" dirty="0"/>
              <a:t>[Clockwise from top left]</a:t>
            </a:r>
          </a:p>
          <a:p>
            <a:pPr marL="628650" lvl="1" indent="-171450">
              <a:spcAft>
                <a:spcPts val="600"/>
              </a:spcAft>
              <a:buFont typeface="Arial" panose="020B0604020202020204" pitchFamily="34" charset="0"/>
              <a:buChar char="•"/>
            </a:pPr>
            <a:r>
              <a:rPr lang="en-US" dirty="0"/>
              <a:t>Donald Trump</a:t>
            </a:r>
          </a:p>
          <a:p>
            <a:pPr marL="628650" lvl="1" indent="-171450">
              <a:spcAft>
                <a:spcPts val="600"/>
              </a:spcAft>
              <a:buFont typeface="Arial" panose="020B0604020202020204" pitchFamily="34" charset="0"/>
              <a:buChar char="•"/>
            </a:pPr>
            <a:r>
              <a:rPr lang="en-US" dirty="0"/>
              <a:t>Gregory House (House)</a:t>
            </a:r>
          </a:p>
          <a:p>
            <a:pPr marL="628650" lvl="1" indent="-171450">
              <a:spcAft>
                <a:spcPts val="600"/>
              </a:spcAft>
              <a:buFont typeface="Arial" panose="020B0604020202020204" pitchFamily="34" charset="0"/>
              <a:buChar char="•"/>
            </a:pPr>
            <a:r>
              <a:rPr lang="en-US" dirty="0"/>
              <a:t>Martha Stewart</a:t>
            </a:r>
          </a:p>
          <a:p>
            <a:pPr marL="628650" lvl="1" indent="-171450">
              <a:spcAft>
                <a:spcPts val="600"/>
              </a:spcAft>
              <a:buFont typeface="Arial" panose="020B0604020202020204" pitchFamily="34" charset="0"/>
              <a:buChar char="•"/>
            </a:pPr>
            <a:r>
              <a:rPr lang="en-US" dirty="0"/>
              <a:t>Simon Cowell</a:t>
            </a:r>
          </a:p>
          <a:p>
            <a:pPr marL="628650" lvl="1" indent="-171450">
              <a:spcAft>
                <a:spcPts val="600"/>
              </a:spcAft>
              <a:buFont typeface="Arial" panose="020B0604020202020204" pitchFamily="34" charset="0"/>
              <a:buChar char="•"/>
            </a:pPr>
            <a:r>
              <a:rPr lang="en-US" dirty="0"/>
              <a:t>Gordon Ramsey (Hell’s Kitchen, etc.)</a:t>
            </a:r>
          </a:p>
          <a:p>
            <a:pPr marL="628650" lvl="1" indent="-171450">
              <a:spcAft>
                <a:spcPts val="600"/>
              </a:spcAft>
              <a:buFont typeface="Arial" panose="020B0604020202020204" pitchFamily="34" charset="0"/>
              <a:buChar char="•"/>
            </a:pPr>
            <a:r>
              <a:rPr lang="en-US" dirty="0"/>
              <a:t>Madonna</a:t>
            </a:r>
          </a:p>
          <a:p>
            <a:pPr marL="171450" indent="-171450">
              <a:spcAft>
                <a:spcPts val="600"/>
              </a:spcAft>
              <a:buFont typeface="Arial" panose="020B0604020202020204" pitchFamily="34" charset="0"/>
              <a:buChar char="•"/>
            </a:pPr>
            <a:r>
              <a:rPr lang="en-US" dirty="0"/>
              <a:t>Ask what they see as their greatest strengths and what others might criticism them for</a:t>
            </a:r>
          </a:p>
          <a:p>
            <a:pPr marL="171450" indent="-171450">
              <a:spcAft>
                <a:spcPts val="600"/>
              </a:spcAft>
              <a:buFont typeface="Arial" panose="020B0604020202020204" pitchFamily="34" charset="0"/>
              <a:buChar char="•"/>
            </a:pPr>
            <a:endParaRPr lang="en-US" dirty="0"/>
          </a:p>
          <a:p>
            <a:pPr>
              <a:lnSpc>
                <a:spcPct val="107000"/>
              </a:lnSpc>
              <a:spcBef>
                <a:spcPts val="771"/>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Transition:  </a:t>
            </a:r>
            <a:r>
              <a:rPr lang="en-US" dirty="0">
                <a:latin typeface="Calibri" panose="020F0502020204030204" pitchFamily="34" charset="0"/>
                <a:ea typeface="Calibri" panose="020F0502020204030204" pitchFamily="34" charset="0"/>
                <a:cs typeface="Times New Roman" panose="02020603050405020304" pitchFamily="18" charset="0"/>
              </a:rPr>
              <a:t>Let’s take some time to do a little self-discovery about our D factor</a:t>
            </a:r>
          </a:p>
        </p:txBody>
      </p:sp>
      <p:sp>
        <p:nvSpPr>
          <p:cNvPr id="4" name="Slide Number Placeholder 3"/>
          <p:cNvSpPr>
            <a:spLocks noGrp="1"/>
          </p:cNvSpPr>
          <p:nvPr>
            <p:ph type="sldNum" sz="quarter" idx="10"/>
          </p:nvPr>
        </p:nvSpPr>
        <p:spPr/>
        <p:txBody>
          <a:bodyPr/>
          <a:lstStyle/>
          <a:p>
            <a:pPr>
              <a:defRPr/>
            </a:pPr>
            <a:fld id="{44F666C0-7916-467E-97D1-6E3F3950089A}" type="slidenum">
              <a:rPr lang="en-US" smtClean="0"/>
              <a:pPr>
                <a:defRPr/>
              </a:pPr>
              <a:t>25</a:t>
            </a:fld>
            <a:endParaRPr lang="en-US" dirty="0"/>
          </a:p>
        </p:txBody>
      </p:sp>
    </p:spTree>
    <p:extLst>
      <p:ext uri="{BB962C8B-B14F-4D97-AF65-F5344CB8AC3E}">
        <p14:creationId xmlns:p14="http://schemas.microsoft.com/office/powerpoint/2010/main" val="279566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Aft>
                <a:spcPts val="600"/>
              </a:spcAft>
            </a:pPr>
            <a:endParaRPr lang="en-US" i="1" dirty="0"/>
          </a:p>
          <a:p>
            <a:pPr>
              <a:spcAft>
                <a:spcPts val="600"/>
              </a:spcAft>
            </a:pPr>
            <a:r>
              <a:rPr lang="en-US" b="1" dirty="0"/>
              <a:t>Objective</a:t>
            </a:r>
            <a:r>
              <a:rPr lang="en-US" i="1" dirty="0"/>
              <a:t>: </a:t>
            </a:r>
            <a:r>
              <a:rPr lang="en-US" dirty="0"/>
              <a:t>To view and discuss some famous people that have I as their primary style</a:t>
            </a:r>
            <a:endParaRPr lang="en-US" i="1" dirty="0"/>
          </a:p>
          <a:p>
            <a:pPr>
              <a:spcAft>
                <a:spcPts val="600"/>
              </a:spcAft>
            </a:pPr>
            <a:endParaRPr lang="en-US" i="1" dirty="0"/>
          </a:p>
          <a:p>
            <a:pPr>
              <a:spcAft>
                <a:spcPts val="600"/>
              </a:spcAft>
            </a:pPr>
            <a:r>
              <a:rPr lang="en-US" b="1" dirty="0"/>
              <a:t>Facilitation</a:t>
            </a:r>
            <a:r>
              <a:rPr lang="en-US" i="1" dirty="0"/>
              <a:t>: </a:t>
            </a:r>
          </a:p>
          <a:p>
            <a:pPr marL="171450" indent="-171450">
              <a:spcAft>
                <a:spcPts val="600"/>
              </a:spcAft>
              <a:buFont typeface="Arial" panose="020B0604020202020204" pitchFamily="34" charset="0"/>
              <a:buChar char="•"/>
            </a:pPr>
            <a:r>
              <a:rPr lang="en-US" dirty="0"/>
              <a:t>Review who they are </a:t>
            </a:r>
            <a:r>
              <a:rPr lang="en-US" i="1" dirty="0"/>
              <a:t>[Clockwise from top left]</a:t>
            </a:r>
          </a:p>
          <a:p>
            <a:pPr marL="628650" lvl="1" indent="-171450">
              <a:spcAft>
                <a:spcPts val="600"/>
              </a:spcAft>
              <a:buFont typeface="Arial" panose="020B0604020202020204" pitchFamily="34" charset="0"/>
              <a:buChar char="•"/>
            </a:pPr>
            <a:r>
              <a:rPr lang="en-US" dirty="0"/>
              <a:t>Ellen </a:t>
            </a:r>
            <a:r>
              <a:rPr lang="en-US" dirty="0" err="1"/>
              <a:t>Degeneres</a:t>
            </a:r>
            <a:endParaRPr lang="en-US" dirty="0"/>
          </a:p>
          <a:p>
            <a:pPr marL="628650" lvl="1" indent="-171450">
              <a:spcAft>
                <a:spcPts val="600"/>
              </a:spcAft>
              <a:buFont typeface="Arial" panose="020B0604020202020204" pitchFamily="34" charset="0"/>
              <a:buChar char="•"/>
            </a:pPr>
            <a:r>
              <a:rPr lang="en-US" dirty="0"/>
              <a:t>Robin Williams</a:t>
            </a:r>
          </a:p>
          <a:p>
            <a:pPr marL="628650" lvl="1" indent="-171450">
              <a:spcAft>
                <a:spcPts val="600"/>
              </a:spcAft>
              <a:buFont typeface="Arial" panose="020B0604020202020204" pitchFamily="34" charset="0"/>
              <a:buChar char="•"/>
            </a:pPr>
            <a:r>
              <a:rPr lang="en-US" dirty="0"/>
              <a:t>Jimmy Fallon</a:t>
            </a:r>
          </a:p>
          <a:p>
            <a:pPr marL="628650" lvl="1" indent="-171450">
              <a:spcAft>
                <a:spcPts val="600"/>
              </a:spcAft>
              <a:buFont typeface="Arial" panose="020B0604020202020204" pitchFamily="34" charset="0"/>
              <a:buChar char="•"/>
            </a:pPr>
            <a:r>
              <a:rPr lang="en-US" dirty="0"/>
              <a:t>Howard </a:t>
            </a:r>
            <a:r>
              <a:rPr lang="en-US" dirty="0" err="1"/>
              <a:t>Wolowitz</a:t>
            </a:r>
            <a:r>
              <a:rPr lang="en-US" dirty="0"/>
              <a:t> (Big Bang Theory)</a:t>
            </a:r>
          </a:p>
          <a:p>
            <a:pPr marL="628650" lvl="1" indent="-171450">
              <a:spcAft>
                <a:spcPts val="600"/>
              </a:spcAft>
              <a:buFont typeface="Arial" panose="020B0604020202020204" pitchFamily="34" charset="0"/>
              <a:buChar char="•"/>
            </a:pPr>
            <a:r>
              <a:rPr lang="en-US" dirty="0"/>
              <a:t>Bill Clinton</a:t>
            </a:r>
          </a:p>
          <a:p>
            <a:pPr marL="628650" lvl="1" indent="-171450">
              <a:spcAft>
                <a:spcPts val="600"/>
              </a:spcAft>
              <a:buFont typeface="Arial" panose="020B0604020202020204" pitchFamily="34" charset="0"/>
              <a:buChar char="•"/>
            </a:pPr>
            <a:r>
              <a:rPr lang="en-US" dirty="0"/>
              <a:t>Will Smith </a:t>
            </a:r>
          </a:p>
          <a:p>
            <a:pPr marL="171450" indent="-171450">
              <a:spcAft>
                <a:spcPts val="600"/>
              </a:spcAft>
              <a:buFont typeface="Arial" panose="020B0604020202020204" pitchFamily="34" charset="0"/>
              <a:buChar char="•"/>
            </a:pPr>
            <a:r>
              <a:rPr lang="en-US" dirty="0"/>
              <a:t>Ask what they see as their greatest strengths and what others might criticize them for</a:t>
            </a:r>
          </a:p>
          <a:p>
            <a:pPr marL="171450" indent="-171450">
              <a:spcAft>
                <a:spcPts val="600"/>
              </a:spcAft>
              <a:buFont typeface="Arial" panose="020B0604020202020204" pitchFamily="34" charset="0"/>
              <a:buChar char="•"/>
            </a:pPr>
            <a:endParaRPr lang="en-US" dirty="0"/>
          </a:p>
          <a:p>
            <a:pPr>
              <a:lnSpc>
                <a:spcPct val="107000"/>
              </a:lnSpc>
              <a:spcBef>
                <a:spcPts val="771"/>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Transition:  </a:t>
            </a:r>
            <a:r>
              <a:rPr lang="en-US" dirty="0">
                <a:latin typeface="Calibri" panose="020F0502020204030204" pitchFamily="34" charset="0"/>
                <a:ea typeface="Calibri" panose="020F0502020204030204" pitchFamily="34" charset="0"/>
                <a:cs typeface="Times New Roman" panose="02020603050405020304" pitchFamily="18" charset="0"/>
              </a:rPr>
              <a:t>Let’s take some time to do a little self-discovery about our I factor</a:t>
            </a:r>
          </a:p>
        </p:txBody>
      </p:sp>
      <p:sp>
        <p:nvSpPr>
          <p:cNvPr id="4" name="Slide Number Placeholder 3"/>
          <p:cNvSpPr>
            <a:spLocks noGrp="1"/>
          </p:cNvSpPr>
          <p:nvPr>
            <p:ph type="sldNum" sz="quarter" idx="10"/>
          </p:nvPr>
        </p:nvSpPr>
        <p:spPr/>
        <p:txBody>
          <a:bodyPr/>
          <a:lstStyle/>
          <a:p>
            <a:pPr>
              <a:defRPr/>
            </a:pPr>
            <a:fld id="{44F666C0-7916-467E-97D1-6E3F3950089A}" type="slidenum">
              <a:rPr lang="en-US" smtClean="0"/>
              <a:pPr>
                <a:defRPr/>
              </a:pPr>
              <a:t>26</a:t>
            </a:fld>
            <a:endParaRPr lang="en-US" dirty="0"/>
          </a:p>
        </p:txBody>
      </p:sp>
    </p:spTree>
    <p:extLst>
      <p:ext uri="{BB962C8B-B14F-4D97-AF65-F5344CB8AC3E}">
        <p14:creationId xmlns:p14="http://schemas.microsoft.com/office/powerpoint/2010/main" val="163943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Aft>
                <a:spcPts val="600"/>
              </a:spcAft>
            </a:pPr>
            <a:r>
              <a:rPr lang="en-US" b="1" dirty="0"/>
              <a:t>Objective</a:t>
            </a:r>
            <a:r>
              <a:rPr lang="en-US" i="1" dirty="0"/>
              <a:t>: </a:t>
            </a:r>
            <a:r>
              <a:rPr lang="en-US" dirty="0"/>
              <a:t>To view and discuss some famous people that have S as their primary style</a:t>
            </a:r>
            <a:endParaRPr lang="en-US" i="1" dirty="0"/>
          </a:p>
          <a:p>
            <a:pPr>
              <a:spcAft>
                <a:spcPts val="600"/>
              </a:spcAft>
            </a:pPr>
            <a:endParaRPr lang="en-US" i="1" dirty="0"/>
          </a:p>
          <a:p>
            <a:pPr>
              <a:spcAft>
                <a:spcPts val="600"/>
              </a:spcAft>
            </a:pPr>
            <a:r>
              <a:rPr lang="en-US" b="1" dirty="0"/>
              <a:t>Facilitation</a:t>
            </a:r>
            <a:r>
              <a:rPr lang="en-US" i="1" dirty="0"/>
              <a:t>: </a:t>
            </a:r>
          </a:p>
          <a:p>
            <a:pPr marL="171450" indent="-171450">
              <a:spcAft>
                <a:spcPts val="600"/>
              </a:spcAft>
              <a:buFont typeface="Arial" panose="020B0604020202020204" pitchFamily="34" charset="0"/>
              <a:buChar char="•"/>
            </a:pPr>
            <a:r>
              <a:rPr lang="en-US" dirty="0"/>
              <a:t>Review who they are </a:t>
            </a:r>
            <a:r>
              <a:rPr lang="en-US" i="1" dirty="0"/>
              <a:t>[Clockwise from top left]</a:t>
            </a:r>
          </a:p>
          <a:p>
            <a:pPr marL="628650" lvl="1" indent="-171450">
              <a:spcAft>
                <a:spcPts val="600"/>
              </a:spcAft>
              <a:buFont typeface="Arial" panose="020B0604020202020204" pitchFamily="34" charset="0"/>
              <a:buChar char="•"/>
            </a:pPr>
            <a:r>
              <a:rPr lang="en-US" dirty="0"/>
              <a:t>Martin Luther King, Jr.</a:t>
            </a:r>
          </a:p>
          <a:p>
            <a:pPr marL="628650" lvl="1" indent="-171450">
              <a:spcAft>
                <a:spcPts val="600"/>
              </a:spcAft>
              <a:buFont typeface="Arial" panose="020B0604020202020204" pitchFamily="34" charset="0"/>
              <a:buChar char="•"/>
            </a:pPr>
            <a:r>
              <a:rPr lang="en-US" dirty="0"/>
              <a:t>Princess Diana</a:t>
            </a:r>
          </a:p>
          <a:p>
            <a:pPr marL="628650" lvl="1" indent="-171450">
              <a:spcAft>
                <a:spcPts val="600"/>
              </a:spcAft>
              <a:buFont typeface="Arial" panose="020B0604020202020204" pitchFamily="34" charset="0"/>
              <a:buChar char="•"/>
            </a:pPr>
            <a:r>
              <a:rPr lang="en-US" dirty="0"/>
              <a:t>Raj </a:t>
            </a:r>
            <a:r>
              <a:rPr lang="en-US" dirty="0" err="1"/>
              <a:t>Koothrappali</a:t>
            </a:r>
            <a:r>
              <a:rPr lang="en-US" dirty="0"/>
              <a:t> (Big Bang Theory)</a:t>
            </a:r>
          </a:p>
          <a:p>
            <a:pPr marL="628650" lvl="1" indent="-171450">
              <a:spcAft>
                <a:spcPts val="600"/>
              </a:spcAft>
              <a:buFont typeface="Arial" panose="020B0604020202020204" pitchFamily="34" charset="0"/>
              <a:buChar char="•"/>
            </a:pPr>
            <a:r>
              <a:rPr lang="en-US" dirty="0"/>
              <a:t>Mister Rogers</a:t>
            </a:r>
          </a:p>
          <a:p>
            <a:pPr marL="628650" lvl="1" indent="-171450">
              <a:spcAft>
                <a:spcPts val="600"/>
              </a:spcAft>
              <a:buFont typeface="Arial" panose="020B0604020202020204" pitchFamily="34" charset="0"/>
              <a:buChar char="•"/>
            </a:pPr>
            <a:r>
              <a:rPr lang="en-US" dirty="0"/>
              <a:t>Ray Romano (Everybody Loves Raymond)</a:t>
            </a:r>
          </a:p>
          <a:p>
            <a:pPr marL="628650" lvl="1" indent="-171450">
              <a:spcAft>
                <a:spcPts val="600"/>
              </a:spcAft>
              <a:buFont typeface="Arial" panose="020B0604020202020204" pitchFamily="34" charset="0"/>
              <a:buChar char="•"/>
            </a:pPr>
            <a:r>
              <a:rPr lang="en-US" dirty="0"/>
              <a:t>Mitchell Pritchett (Modern Family)</a:t>
            </a:r>
          </a:p>
          <a:p>
            <a:pPr marL="171450" indent="-171450">
              <a:spcAft>
                <a:spcPts val="600"/>
              </a:spcAft>
              <a:buFont typeface="Arial" panose="020B0604020202020204" pitchFamily="34" charset="0"/>
              <a:buChar char="•"/>
            </a:pPr>
            <a:r>
              <a:rPr lang="en-US" dirty="0"/>
              <a:t>Ask what they see as their greatest strengths and what others might criticism them for</a:t>
            </a:r>
          </a:p>
          <a:p>
            <a:pPr marL="171450" indent="-171450">
              <a:spcAft>
                <a:spcPts val="600"/>
              </a:spcAft>
              <a:buFont typeface="Arial" panose="020B0604020202020204" pitchFamily="34" charset="0"/>
              <a:buChar char="•"/>
            </a:pPr>
            <a:endParaRPr lang="en-US" dirty="0"/>
          </a:p>
          <a:p>
            <a:pPr>
              <a:lnSpc>
                <a:spcPct val="107000"/>
              </a:lnSpc>
              <a:spcBef>
                <a:spcPts val="771"/>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Transition:  </a:t>
            </a:r>
            <a:r>
              <a:rPr lang="en-US" dirty="0">
                <a:latin typeface="Calibri" panose="020F0502020204030204" pitchFamily="34" charset="0"/>
                <a:ea typeface="Calibri" panose="020F0502020204030204" pitchFamily="34" charset="0"/>
                <a:cs typeface="Times New Roman" panose="02020603050405020304" pitchFamily="18" charset="0"/>
              </a:rPr>
              <a:t>Let’s take some time to do a little self-discovery about our S factor</a:t>
            </a:r>
          </a:p>
        </p:txBody>
      </p:sp>
      <p:sp>
        <p:nvSpPr>
          <p:cNvPr id="4" name="Slide Number Placeholder 3"/>
          <p:cNvSpPr>
            <a:spLocks noGrp="1"/>
          </p:cNvSpPr>
          <p:nvPr>
            <p:ph type="sldNum" sz="quarter" idx="10"/>
          </p:nvPr>
        </p:nvSpPr>
        <p:spPr/>
        <p:txBody>
          <a:bodyPr/>
          <a:lstStyle/>
          <a:p>
            <a:pPr>
              <a:defRPr/>
            </a:pPr>
            <a:fld id="{44F666C0-7916-467E-97D1-6E3F3950089A}" type="slidenum">
              <a:rPr lang="en-US" smtClean="0"/>
              <a:pPr>
                <a:defRPr/>
              </a:pPr>
              <a:t>27</a:t>
            </a:fld>
            <a:endParaRPr lang="en-US" dirty="0"/>
          </a:p>
        </p:txBody>
      </p:sp>
    </p:spTree>
    <p:extLst>
      <p:ext uri="{BB962C8B-B14F-4D97-AF65-F5344CB8AC3E}">
        <p14:creationId xmlns:p14="http://schemas.microsoft.com/office/powerpoint/2010/main" val="148225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spcAft>
                <a:spcPts val="600"/>
              </a:spcAft>
            </a:pPr>
            <a:r>
              <a:rPr lang="en-US" b="1" dirty="0"/>
              <a:t>Objective</a:t>
            </a:r>
            <a:r>
              <a:rPr lang="en-US" i="1" dirty="0"/>
              <a:t>: </a:t>
            </a:r>
            <a:r>
              <a:rPr lang="en-US" dirty="0"/>
              <a:t>To view and discuss some famous people that have C as their primary style</a:t>
            </a:r>
            <a:endParaRPr lang="en-US" i="1" dirty="0"/>
          </a:p>
          <a:p>
            <a:pPr>
              <a:spcAft>
                <a:spcPts val="600"/>
              </a:spcAft>
            </a:pPr>
            <a:endParaRPr lang="en-US" i="1" dirty="0"/>
          </a:p>
          <a:p>
            <a:pPr>
              <a:spcAft>
                <a:spcPts val="600"/>
              </a:spcAft>
            </a:pPr>
            <a:r>
              <a:rPr lang="en-US" b="1" dirty="0"/>
              <a:t>Facilitation</a:t>
            </a:r>
            <a:r>
              <a:rPr lang="en-US" i="1" dirty="0"/>
              <a:t>: </a:t>
            </a:r>
          </a:p>
          <a:p>
            <a:pPr marL="171450" indent="-171450">
              <a:spcAft>
                <a:spcPts val="600"/>
              </a:spcAft>
              <a:buFont typeface="Arial" panose="020B0604020202020204" pitchFamily="34" charset="0"/>
              <a:buChar char="•"/>
            </a:pPr>
            <a:r>
              <a:rPr lang="en-US" dirty="0"/>
              <a:t>Review who they are </a:t>
            </a:r>
            <a:r>
              <a:rPr lang="en-US" i="1" dirty="0"/>
              <a:t>[Clockwise from top left]</a:t>
            </a:r>
          </a:p>
          <a:p>
            <a:pPr marL="628650" lvl="1" indent="-171450">
              <a:spcAft>
                <a:spcPts val="600"/>
              </a:spcAft>
              <a:buFont typeface="Arial" panose="020B0604020202020204" pitchFamily="34" charset="0"/>
              <a:buChar char="•"/>
            </a:pPr>
            <a:r>
              <a:rPr lang="en-US" dirty="0"/>
              <a:t>Spock (Star Trek)</a:t>
            </a:r>
          </a:p>
          <a:p>
            <a:pPr marL="628650" lvl="1" indent="-171450">
              <a:spcAft>
                <a:spcPts val="600"/>
              </a:spcAft>
              <a:buFont typeface="Arial" panose="020B0604020202020204" pitchFamily="34" charset="0"/>
              <a:buChar char="•"/>
            </a:pPr>
            <a:r>
              <a:rPr lang="en-US" dirty="0"/>
              <a:t>Albert Einstein</a:t>
            </a:r>
          </a:p>
          <a:p>
            <a:pPr marL="628650" lvl="1" indent="-171450">
              <a:spcAft>
                <a:spcPts val="600"/>
              </a:spcAft>
              <a:buFont typeface="Arial" panose="020B0604020202020204" pitchFamily="34" charset="0"/>
              <a:buChar char="•"/>
            </a:pPr>
            <a:r>
              <a:rPr lang="en-US" dirty="0"/>
              <a:t>Tina Fey</a:t>
            </a:r>
          </a:p>
          <a:p>
            <a:pPr marL="628650" lvl="1" indent="-171450">
              <a:spcAft>
                <a:spcPts val="600"/>
              </a:spcAft>
              <a:buFont typeface="Arial" panose="020B0604020202020204" pitchFamily="34" charset="0"/>
              <a:buChar char="•"/>
            </a:pPr>
            <a:r>
              <a:rPr lang="en-US" dirty="0"/>
              <a:t>Sheldon Cooper (Big Bang Theory)</a:t>
            </a:r>
          </a:p>
          <a:p>
            <a:pPr marL="628650" lvl="1" indent="-171450">
              <a:spcAft>
                <a:spcPts val="600"/>
              </a:spcAft>
              <a:buFont typeface="Arial" panose="020B0604020202020204" pitchFamily="34" charset="0"/>
              <a:buChar char="•"/>
            </a:pPr>
            <a:r>
              <a:rPr lang="en-US" dirty="0"/>
              <a:t>Bill Gates</a:t>
            </a:r>
          </a:p>
          <a:p>
            <a:pPr marL="628650" lvl="1" indent="-171450">
              <a:spcAft>
                <a:spcPts val="600"/>
              </a:spcAft>
              <a:buFont typeface="Arial" panose="020B0604020202020204" pitchFamily="34" charset="0"/>
              <a:buChar char="•"/>
            </a:pPr>
            <a:r>
              <a:rPr lang="en-US" dirty="0"/>
              <a:t>Alex Dunphy (Modern Family)</a:t>
            </a:r>
          </a:p>
          <a:p>
            <a:pPr marL="171450" indent="-171450">
              <a:spcAft>
                <a:spcPts val="600"/>
              </a:spcAft>
              <a:buFont typeface="Arial" panose="020B0604020202020204" pitchFamily="34" charset="0"/>
              <a:buChar char="•"/>
            </a:pPr>
            <a:r>
              <a:rPr lang="en-US" dirty="0"/>
              <a:t>Ask what they see as their greatest strengths and what others might criticism them for</a:t>
            </a:r>
          </a:p>
          <a:p>
            <a:pPr marL="171450" indent="-171450">
              <a:spcAft>
                <a:spcPts val="600"/>
              </a:spcAft>
              <a:buFont typeface="Arial" panose="020B0604020202020204" pitchFamily="34" charset="0"/>
              <a:buChar char="•"/>
            </a:pPr>
            <a:endParaRPr lang="en-US" dirty="0"/>
          </a:p>
          <a:p>
            <a:pPr>
              <a:lnSpc>
                <a:spcPct val="107000"/>
              </a:lnSpc>
              <a:spcBef>
                <a:spcPts val="771"/>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Transition:  </a:t>
            </a:r>
            <a:r>
              <a:rPr lang="en-US" dirty="0">
                <a:latin typeface="Calibri" panose="020F0502020204030204" pitchFamily="34" charset="0"/>
                <a:ea typeface="Calibri" panose="020F0502020204030204" pitchFamily="34" charset="0"/>
                <a:cs typeface="Times New Roman" panose="02020603050405020304" pitchFamily="18" charset="0"/>
              </a:rPr>
              <a:t>Let’s take some time to do a little self-discovery about our C factor</a:t>
            </a:r>
          </a:p>
          <a:p>
            <a:pPr>
              <a:spcAft>
                <a:spcPts val="600"/>
              </a:spcAft>
            </a:pPr>
            <a:endParaRPr lang="en-US" dirty="0"/>
          </a:p>
        </p:txBody>
      </p:sp>
      <p:sp>
        <p:nvSpPr>
          <p:cNvPr id="4" name="Slide Number Placeholder 3"/>
          <p:cNvSpPr>
            <a:spLocks noGrp="1"/>
          </p:cNvSpPr>
          <p:nvPr>
            <p:ph type="sldNum" sz="quarter" idx="10"/>
          </p:nvPr>
        </p:nvSpPr>
        <p:spPr/>
        <p:txBody>
          <a:bodyPr/>
          <a:lstStyle/>
          <a:p>
            <a:pPr>
              <a:defRPr/>
            </a:pPr>
            <a:fld id="{44F666C0-7916-467E-97D1-6E3F3950089A}" type="slidenum">
              <a:rPr lang="en-US" smtClean="0"/>
              <a:pPr>
                <a:defRPr/>
              </a:pPr>
              <a:t>28</a:t>
            </a:fld>
            <a:endParaRPr lang="en-US" dirty="0"/>
          </a:p>
        </p:txBody>
      </p:sp>
    </p:spTree>
    <p:extLst>
      <p:ext uri="{BB962C8B-B14F-4D97-AF65-F5344CB8AC3E}">
        <p14:creationId xmlns:p14="http://schemas.microsoft.com/office/powerpoint/2010/main" val="271385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34</a:t>
            </a:fld>
            <a:endParaRPr lang="en-US"/>
          </a:p>
        </p:txBody>
      </p:sp>
    </p:spTree>
    <p:extLst>
      <p:ext uri="{BB962C8B-B14F-4D97-AF65-F5344CB8AC3E}">
        <p14:creationId xmlns:p14="http://schemas.microsoft.com/office/powerpoint/2010/main" val="3009649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F20B3-9416-41BD-88E0-2F68B474BE1E}" type="slidenum">
              <a:rPr lang="en-US" smtClean="0"/>
              <a:t>35</a:t>
            </a:fld>
            <a:endParaRPr lang="en-US"/>
          </a:p>
        </p:txBody>
      </p:sp>
    </p:spTree>
    <p:extLst>
      <p:ext uri="{BB962C8B-B14F-4D97-AF65-F5344CB8AC3E}">
        <p14:creationId xmlns:p14="http://schemas.microsoft.com/office/powerpoint/2010/main" val="1085370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100" i="1" dirty="0">
                <a:effectLst/>
                <a:latin typeface="+mj-lt"/>
                <a:ea typeface="Arial" panose="020B0604020202020204" pitchFamily="34" charset="0"/>
              </a:rPr>
              <a:t>Note: this exercise doesn’t have a worksheet – discussion</a:t>
            </a:r>
          </a:p>
          <a:p>
            <a:endParaRPr lang="en-US" sz="1100" b="1" dirty="0">
              <a:latin typeface="+mj-lt"/>
            </a:endParaRPr>
          </a:p>
          <a:p>
            <a:r>
              <a:rPr lang="en-US" sz="1100" b="1" dirty="0">
                <a:latin typeface="+mj-lt"/>
              </a:rPr>
              <a:t>Objective</a:t>
            </a:r>
            <a:r>
              <a:rPr lang="en-US" sz="1100" dirty="0">
                <a:latin typeface="+mj-lt"/>
              </a:rPr>
              <a:t>:</a:t>
            </a:r>
            <a:r>
              <a:rPr lang="en-US" sz="1100" b="1" dirty="0">
                <a:latin typeface="+mj-lt"/>
              </a:rPr>
              <a:t> </a:t>
            </a:r>
            <a:r>
              <a:rPr lang="en-US" sz="1100" dirty="0">
                <a:latin typeface="+mj-lt"/>
              </a:rPr>
              <a:t>To give participants an example of how the Driving Forces may play out in am imaginary scenario</a:t>
            </a:r>
          </a:p>
          <a:p>
            <a:pPr lvl="0"/>
            <a:endParaRPr lang="en-US" sz="1100" dirty="0">
              <a:latin typeface="+mj-lt"/>
            </a:endParaRPr>
          </a:p>
          <a:p>
            <a:pPr lvl="0"/>
            <a:r>
              <a:rPr lang="en-US" sz="1100" b="1" dirty="0">
                <a:latin typeface="+mj-lt"/>
              </a:rPr>
              <a:t>Facilitation</a:t>
            </a:r>
            <a:r>
              <a:rPr lang="en-US" sz="1100" dirty="0">
                <a:latin typeface="+mj-lt"/>
              </a:rPr>
              <a:t>:</a:t>
            </a:r>
          </a:p>
          <a:p>
            <a:pPr marL="465887" indent="-229708">
              <a:buFont typeface="+mj-lt"/>
              <a:buAutoNum type="arabicPeriod"/>
            </a:pPr>
            <a:r>
              <a:rPr lang="en-US" sz="1100" dirty="0">
                <a:latin typeface="+mj-lt"/>
              </a:rPr>
              <a:t>Ask participants, “If you inherited a $5 million dollar art collection: What are your first thoughts? What would you do with it?”</a:t>
            </a:r>
          </a:p>
          <a:p>
            <a:pPr marL="465887" indent="-229708">
              <a:buFont typeface="+mj-lt"/>
              <a:buAutoNum type="arabicPeriod"/>
            </a:pPr>
            <a:r>
              <a:rPr lang="en-US" sz="1100" dirty="0">
                <a:latin typeface="+mj-lt"/>
              </a:rPr>
              <a:t>Have them share with a partner and then discuss as a large group</a:t>
            </a:r>
          </a:p>
          <a:p>
            <a:pPr marL="465887" indent="-229708">
              <a:buFont typeface="+mj-lt"/>
              <a:buAutoNum type="arabicPeriod"/>
            </a:pPr>
            <a:r>
              <a:rPr lang="en-US" sz="1100" dirty="0">
                <a:latin typeface="+mj-lt"/>
              </a:rPr>
              <a:t>Answer: most likely one of your primary Drivers Ex. Sell it/Resourceful, Study it/Intellectual, give to a museum/Harmonious.</a:t>
            </a:r>
          </a:p>
          <a:p>
            <a:pPr lvl="0"/>
            <a:endParaRPr lang="en-US" sz="1100" dirty="0">
              <a:latin typeface="+mj-lt"/>
            </a:endParaRPr>
          </a:p>
          <a:p>
            <a:pPr lvl="0"/>
            <a:r>
              <a:rPr lang="en-US" sz="1100" b="1" dirty="0">
                <a:latin typeface="+mj-lt"/>
              </a:rPr>
              <a:t>Transition</a:t>
            </a:r>
            <a:r>
              <a:rPr lang="en-US" sz="1100" dirty="0">
                <a:latin typeface="+mj-lt"/>
              </a:rPr>
              <a:t>: Now let’s discuss some of the benefits of understanding Driving Forces</a:t>
            </a:r>
          </a:p>
        </p:txBody>
      </p:sp>
      <p:sp>
        <p:nvSpPr>
          <p:cNvPr id="4" name="Slide Number Placeholder 3"/>
          <p:cNvSpPr>
            <a:spLocks noGrp="1"/>
          </p:cNvSpPr>
          <p:nvPr>
            <p:ph type="sldNum" sz="quarter" idx="5"/>
          </p:nvPr>
        </p:nvSpPr>
        <p:spPr/>
        <p:txBody>
          <a:bodyPr/>
          <a:lstStyle/>
          <a:p>
            <a:fld id="{27614E9A-6937-8347-8AC9-FFDC4B7B6E51}" type="slidenum">
              <a:rPr lang="en-US" smtClean="0"/>
              <a:t>8</a:t>
            </a:fld>
            <a:endParaRPr lang="en-US" dirty="0"/>
          </a:p>
        </p:txBody>
      </p:sp>
    </p:spTree>
    <p:extLst>
      <p:ext uri="{BB962C8B-B14F-4D97-AF65-F5344CB8AC3E}">
        <p14:creationId xmlns:p14="http://schemas.microsoft.com/office/powerpoint/2010/main" val="288052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100" i="1" dirty="0">
                <a:effectLst/>
                <a:latin typeface="+mj-lt"/>
                <a:ea typeface="Arial" panose="020B0604020202020204" pitchFamily="34" charset="0"/>
              </a:rPr>
              <a:t>Note: this exercise doesn’t have a worksheet – discussion</a:t>
            </a:r>
          </a:p>
          <a:p>
            <a:endParaRPr lang="en-US" sz="1100" b="1" dirty="0">
              <a:latin typeface="+mj-lt"/>
            </a:endParaRPr>
          </a:p>
          <a:p>
            <a:r>
              <a:rPr lang="en-US" sz="1100" b="1" dirty="0">
                <a:latin typeface="+mj-lt"/>
              </a:rPr>
              <a:t>Objective</a:t>
            </a:r>
            <a:r>
              <a:rPr lang="en-US" sz="1100" dirty="0">
                <a:latin typeface="+mj-lt"/>
              </a:rPr>
              <a:t>:</a:t>
            </a:r>
            <a:r>
              <a:rPr lang="en-US" sz="1100" b="1" dirty="0">
                <a:latin typeface="+mj-lt"/>
              </a:rPr>
              <a:t> </a:t>
            </a:r>
            <a:r>
              <a:rPr lang="en-US" sz="1100" dirty="0">
                <a:latin typeface="+mj-lt"/>
              </a:rPr>
              <a:t>To give participants an example of how the Driving Forces may play out in am imaginary scenario</a:t>
            </a:r>
          </a:p>
          <a:p>
            <a:pPr lvl="0"/>
            <a:endParaRPr lang="en-US" sz="1100" dirty="0">
              <a:latin typeface="+mj-lt"/>
            </a:endParaRPr>
          </a:p>
          <a:p>
            <a:pPr lvl="0"/>
            <a:r>
              <a:rPr lang="en-US" sz="1100" b="1" dirty="0">
                <a:latin typeface="+mj-lt"/>
              </a:rPr>
              <a:t>Facilitation</a:t>
            </a:r>
            <a:r>
              <a:rPr lang="en-US" sz="1100" dirty="0">
                <a:latin typeface="+mj-lt"/>
              </a:rPr>
              <a:t>:</a:t>
            </a:r>
          </a:p>
          <a:p>
            <a:pPr marL="465887" indent="-229708">
              <a:buFont typeface="+mj-lt"/>
              <a:buAutoNum type="arabicPeriod"/>
            </a:pPr>
            <a:r>
              <a:rPr lang="en-US" sz="1100" dirty="0">
                <a:latin typeface="+mj-lt"/>
              </a:rPr>
              <a:t>Ask participants, “If you inherited a $5 million dollar art collection: What are your first thoughts? What would you do with it?”</a:t>
            </a:r>
          </a:p>
          <a:p>
            <a:pPr marL="465887" indent="-229708">
              <a:buFont typeface="+mj-lt"/>
              <a:buAutoNum type="arabicPeriod"/>
            </a:pPr>
            <a:r>
              <a:rPr lang="en-US" sz="1100" dirty="0">
                <a:latin typeface="+mj-lt"/>
              </a:rPr>
              <a:t>Have them share with a partner and then discuss as a large group</a:t>
            </a:r>
          </a:p>
          <a:p>
            <a:pPr marL="465887" indent="-229708">
              <a:buFont typeface="+mj-lt"/>
              <a:buAutoNum type="arabicPeriod"/>
            </a:pPr>
            <a:r>
              <a:rPr lang="en-US" sz="1100" dirty="0">
                <a:latin typeface="+mj-lt"/>
              </a:rPr>
              <a:t>Answer: most likely one of your primary Drivers Ex. Sell it/Resourceful, Study it/Intellectual, give to a museum/Harmonious.</a:t>
            </a:r>
          </a:p>
          <a:p>
            <a:pPr lvl="0"/>
            <a:endParaRPr lang="en-US" sz="1100" dirty="0">
              <a:latin typeface="+mj-lt"/>
            </a:endParaRPr>
          </a:p>
          <a:p>
            <a:pPr lvl="0"/>
            <a:r>
              <a:rPr lang="en-US" sz="1100" b="1" dirty="0">
                <a:latin typeface="+mj-lt"/>
              </a:rPr>
              <a:t>Transition</a:t>
            </a:r>
            <a:r>
              <a:rPr lang="en-US" sz="1100" dirty="0">
                <a:latin typeface="+mj-lt"/>
              </a:rPr>
              <a:t>: Now let’s discuss some of the benefits of understanding Driving Forces</a:t>
            </a:r>
          </a:p>
        </p:txBody>
      </p:sp>
      <p:sp>
        <p:nvSpPr>
          <p:cNvPr id="4" name="Slide Number Placeholder 3"/>
          <p:cNvSpPr>
            <a:spLocks noGrp="1"/>
          </p:cNvSpPr>
          <p:nvPr>
            <p:ph type="sldNum" sz="quarter" idx="5"/>
          </p:nvPr>
        </p:nvSpPr>
        <p:spPr/>
        <p:txBody>
          <a:bodyPr/>
          <a:lstStyle/>
          <a:p>
            <a:fld id="{27614E9A-6937-8347-8AC9-FFDC4B7B6E51}" type="slidenum">
              <a:rPr lang="en-US" smtClean="0"/>
              <a:t>9</a:t>
            </a:fld>
            <a:endParaRPr lang="en-US" dirty="0"/>
          </a:p>
        </p:txBody>
      </p:sp>
    </p:spTree>
    <p:extLst>
      <p:ext uri="{BB962C8B-B14F-4D97-AF65-F5344CB8AC3E}">
        <p14:creationId xmlns:p14="http://schemas.microsoft.com/office/powerpoint/2010/main" val="58409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B0F91E-B7FB-4660-A9BD-CC139246DA62}" type="slidenum">
              <a:rPr lang="en-US" smtClean="0"/>
              <a:t>10</a:t>
            </a:fld>
            <a:endParaRPr lang="en-US"/>
          </a:p>
        </p:txBody>
      </p:sp>
    </p:spTree>
    <p:extLst>
      <p:ext uri="{BB962C8B-B14F-4D97-AF65-F5344CB8AC3E}">
        <p14:creationId xmlns:p14="http://schemas.microsoft.com/office/powerpoint/2010/main" val="1503272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70A953-5994-C94E-9B6D-86B1679F36B3}" type="slidenum">
              <a:rPr lang="en-US" smtClean="0"/>
              <a:t>12</a:t>
            </a:fld>
            <a:endParaRPr lang="en-US"/>
          </a:p>
        </p:txBody>
      </p:sp>
    </p:spTree>
    <p:extLst>
      <p:ext uri="{BB962C8B-B14F-4D97-AF65-F5344CB8AC3E}">
        <p14:creationId xmlns:p14="http://schemas.microsoft.com/office/powerpoint/2010/main" val="28270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you looking for your #1 motivator and interest .  According to the assessment, this is what puts gas in your tank. See where you landed and then review the MJ Card. </a:t>
            </a:r>
          </a:p>
          <a:p>
            <a:endParaRPr lang="en-US" dirty="0"/>
          </a:p>
          <a:p>
            <a:r>
              <a:rPr lang="en-US" dirty="0">
                <a:solidFill>
                  <a:srgbClr val="FF0000"/>
                </a:solidFill>
              </a:rPr>
              <a:t>(ASK) </a:t>
            </a:r>
            <a:r>
              <a:rPr lang="en-US" dirty="0"/>
              <a:t>What insights do you see? Is there anything that seems like “ah-ha”  “makes sense”  or “well that’s a surprise…”   Anyone willing to share?</a:t>
            </a:r>
          </a:p>
          <a:p>
            <a:endParaRPr lang="en-US" dirty="0"/>
          </a:p>
          <a:p>
            <a:r>
              <a:rPr lang="en-US" dirty="0"/>
              <a:t>Now look for your #2   </a:t>
            </a:r>
            <a:r>
              <a:rPr lang="en-US" dirty="0">
                <a:solidFill>
                  <a:srgbClr val="FF0000"/>
                </a:solidFill>
              </a:rPr>
              <a:t>(ASK) </a:t>
            </a:r>
            <a:r>
              <a:rPr lang="en-US" dirty="0"/>
              <a:t>What insights do you see? Is there anything that seems like “ah-ha”  “makes sense”  or “well that’s a surprise…”   Anyone willing to share?</a:t>
            </a:r>
          </a:p>
          <a:p>
            <a:r>
              <a:rPr lang="en-US" dirty="0">
                <a:solidFill>
                  <a:srgbClr val="FF0000"/>
                </a:solidFill>
              </a:rPr>
              <a:t>(ASK) </a:t>
            </a:r>
            <a:r>
              <a:rPr lang="en-US" dirty="0"/>
              <a:t>If this is accurate and it is insight into what fills your tank – how could you use this insight daily?  How could you use it on this team?</a:t>
            </a:r>
          </a:p>
          <a:p>
            <a:endParaRPr lang="en-US" dirty="0"/>
          </a:p>
          <a:p>
            <a:r>
              <a:rPr lang="en-US" dirty="0"/>
              <a:t>Let’s look at the Team Overall – the area where the team has </a:t>
            </a:r>
            <a:r>
              <a:rPr lang="en-US" b="1" dirty="0"/>
              <a:t>the most interest </a:t>
            </a:r>
            <a:r>
              <a:rPr lang="en-US" dirty="0"/>
              <a:t>is in (</a:t>
            </a:r>
            <a:r>
              <a:rPr lang="en-US" dirty="0">
                <a:solidFill>
                  <a:srgbClr val="FF0000"/>
                </a:solidFill>
              </a:rPr>
              <a:t>CHANGE For EACH TEAM </a:t>
            </a:r>
            <a:r>
              <a:rPr lang="en-US" dirty="0"/>
              <a:t>-Theoretical/Knowledge…) </a:t>
            </a:r>
            <a:r>
              <a:rPr lang="en-US" dirty="0">
                <a:solidFill>
                  <a:srgbClr val="FF0000"/>
                </a:solidFill>
              </a:rPr>
              <a:t>(ASK) </a:t>
            </a:r>
            <a:r>
              <a:rPr lang="en-US" dirty="0"/>
              <a:t>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a:t>
            </a:r>
          </a:p>
          <a:p>
            <a:r>
              <a:rPr lang="en-US" dirty="0"/>
              <a:t>The next area is (</a:t>
            </a:r>
            <a:r>
              <a:rPr lang="en-US" dirty="0">
                <a:solidFill>
                  <a:srgbClr val="FF0000"/>
                </a:solidFill>
              </a:rPr>
              <a:t>CHANGE For THE TEAM</a:t>
            </a:r>
            <a:r>
              <a:rPr lang="en-US" dirty="0"/>
              <a:t>) </a:t>
            </a:r>
            <a:r>
              <a:rPr lang="en-US" dirty="0">
                <a:solidFill>
                  <a:srgbClr val="FF0000"/>
                </a:solidFill>
              </a:rPr>
              <a:t>(ASK) </a:t>
            </a:r>
            <a:r>
              <a:rPr lang="en-US" dirty="0"/>
              <a:t>Individualistic/Political the Power Player - 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Now, let’s look at what each individual rated as their LEAST Interest…</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15</a:t>
            </a:fld>
            <a:endParaRPr lang="en-US"/>
          </a:p>
        </p:txBody>
      </p:sp>
    </p:spTree>
    <p:extLst>
      <p:ext uri="{BB962C8B-B14F-4D97-AF65-F5344CB8AC3E}">
        <p14:creationId xmlns:p14="http://schemas.microsoft.com/office/powerpoint/2010/main" val="150235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you looking for your #1 motivator and interest .  According to the assessment, this is what puts gas in your tank. See where you landed and then review the MJ Card. </a:t>
            </a:r>
          </a:p>
          <a:p>
            <a:endParaRPr lang="en-US" dirty="0"/>
          </a:p>
          <a:p>
            <a:r>
              <a:rPr lang="en-US" dirty="0">
                <a:solidFill>
                  <a:srgbClr val="FF0000"/>
                </a:solidFill>
              </a:rPr>
              <a:t>(ASK) </a:t>
            </a:r>
            <a:r>
              <a:rPr lang="en-US" dirty="0"/>
              <a:t>What insights do you see? Is there anything that seems like “ah-ha”  “makes sense”  or “well that’s a surprise…”   Anyone willing to share?</a:t>
            </a:r>
          </a:p>
          <a:p>
            <a:endParaRPr lang="en-US" dirty="0"/>
          </a:p>
          <a:p>
            <a:r>
              <a:rPr lang="en-US" dirty="0"/>
              <a:t>Now look for your #2   </a:t>
            </a:r>
            <a:r>
              <a:rPr lang="en-US" dirty="0">
                <a:solidFill>
                  <a:srgbClr val="FF0000"/>
                </a:solidFill>
              </a:rPr>
              <a:t>(ASK) </a:t>
            </a:r>
            <a:r>
              <a:rPr lang="en-US" dirty="0"/>
              <a:t>What insights do you see? Is there anything that seems like “ah-ha”  “makes sense”  or “well that’s a surprise…”   Anyone willing to share?</a:t>
            </a:r>
          </a:p>
          <a:p>
            <a:r>
              <a:rPr lang="en-US" dirty="0">
                <a:solidFill>
                  <a:srgbClr val="FF0000"/>
                </a:solidFill>
              </a:rPr>
              <a:t>(ASK) </a:t>
            </a:r>
            <a:r>
              <a:rPr lang="en-US" dirty="0"/>
              <a:t>If this is accurate and it is insight into what fills your tank – how could you use this insight daily?  How could you use it on this team?</a:t>
            </a:r>
          </a:p>
          <a:p>
            <a:endParaRPr lang="en-US" dirty="0"/>
          </a:p>
          <a:p>
            <a:r>
              <a:rPr lang="en-US" dirty="0"/>
              <a:t>Let’s look at the Team Overall – the area where the team has </a:t>
            </a:r>
            <a:r>
              <a:rPr lang="en-US" b="1" dirty="0"/>
              <a:t>the most interest </a:t>
            </a:r>
            <a:r>
              <a:rPr lang="en-US" dirty="0"/>
              <a:t>is in (</a:t>
            </a:r>
            <a:r>
              <a:rPr lang="en-US" dirty="0">
                <a:solidFill>
                  <a:srgbClr val="FF0000"/>
                </a:solidFill>
              </a:rPr>
              <a:t>CHANGE For EACH TEAM </a:t>
            </a:r>
            <a:r>
              <a:rPr lang="en-US" dirty="0"/>
              <a:t>-Theoretical/Knowledge…) </a:t>
            </a:r>
            <a:r>
              <a:rPr lang="en-US" dirty="0">
                <a:solidFill>
                  <a:srgbClr val="FF0000"/>
                </a:solidFill>
              </a:rPr>
              <a:t>(ASK) </a:t>
            </a:r>
            <a:r>
              <a:rPr lang="en-US" dirty="0"/>
              <a:t>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a:t>
            </a:r>
          </a:p>
          <a:p>
            <a:r>
              <a:rPr lang="en-US" dirty="0"/>
              <a:t>The next area is (</a:t>
            </a:r>
            <a:r>
              <a:rPr lang="en-US" dirty="0">
                <a:solidFill>
                  <a:srgbClr val="FF0000"/>
                </a:solidFill>
              </a:rPr>
              <a:t>CHANGE For THE TEAM</a:t>
            </a:r>
            <a:r>
              <a:rPr lang="en-US" dirty="0"/>
              <a:t>) </a:t>
            </a:r>
            <a:r>
              <a:rPr lang="en-US" dirty="0">
                <a:solidFill>
                  <a:srgbClr val="FF0000"/>
                </a:solidFill>
              </a:rPr>
              <a:t>(ASK) </a:t>
            </a:r>
            <a:r>
              <a:rPr lang="en-US" dirty="0"/>
              <a:t>Individualistic/Political the Power Player - Does this work for our team and the work we do?  What strengths does it show that we bring? </a:t>
            </a:r>
            <a:r>
              <a:rPr lang="en-US" dirty="0">
                <a:solidFill>
                  <a:srgbClr val="FF0000"/>
                </a:solidFill>
              </a:rPr>
              <a:t>(refer to Memory Jogger card)  </a:t>
            </a:r>
            <a:r>
              <a:rPr lang="en-US" dirty="0"/>
              <a:t>What could be potential blind spots?   How are we currently covering the blind spots? What else do we need to be doing more of or less of?   Now, let’s look at what each individual rated as their LEAST Interest…</a:t>
            </a:r>
          </a:p>
          <a:p>
            <a:endParaRPr lang="en-US" dirty="0"/>
          </a:p>
          <a:p>
            <a:endParaRPr lang="en-US" dirty="0"/>
          </a:p>
        </p:txBody>
      </p:sp>
      <p:sp>
        <p:nvSpPr>
          <p:cNvPr id="4" name="Slide Number Placeholder 3"/>
          <p:cNvSpPr>
            <a:spLocks noGrp="1"/>
          </p:cNvSpPr>
          <p:nvPr>
            <p:ph type="sldNum" sz="quarter" idx="10"/>
          </p:nvPr>
        </p:nvSpPr>
        <p:spPr/>
        <p:txBody>
          <a:bodyPr/>
          <a:lstStyle/>
          <a:p>
            <a:fld id="{5BCF20B3-9416-41BD-88E0-2F68B474BE1E}" type="slidenum">
              <a:rPr lang="en-US" smtClean="0"/>
              <a:t>16</a:t>
            </a:fld>
            <a:endParaRPr lang="en-US"/>
          </a:p>
        </p:txBody>
      </p:sp>
    </p:spTree>
    <p:extLst>
      <p:ext uri="{BB962C8B-B14F-4D97-AF65-F5344CB8AC3E}">
        <p14:creationId xmlns:p14="http://schemas.microsoft.com/office/powerpoint/2010/main" val="216889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bwMode="auto">
          <a:xfrm>
            <a:off x="724090" y="4522235"/>
            <a:ext cx="6225350" cy="42832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solidFill>
                  <a:srgbClr val="FF0000"/>
                </a:solidFill>
              </a:rPr>
              <a:t>Hand out the DISC Communication Style MJ Card. </a:t>
            </a:r>
            <a:r>
              <a:rPr lang="en-US" dirty="0">
                <a:hlinkClick r:id="rId3"/>
              </a:rPr>
              <a:t>https://s3.amazonaws.com/wakeupeager/MemoryJogger_DISC.pdf</a:t>
            </a:r>
            <a:r>
              <a:rPr lang="en-US" dirty="0"/>
              <a:t> </a:t>
            </a:r>
          </a:p>
          <a:p>
            <a:pPr lvl="0"/>
            <a:endParaRPr lang="en-US" dirty="0"/>
          </a:p>
          <a:p>
            <a:pPr lvl="0"/>
            <a:r>
              <a:rPr lang="en-US" dirty="0"/>
              <a:t>As a reminder – this science measures your behaviors and communication style – what people see.  There are four areas – D I S C – and each carries certain characteristics;  we are often more than one style – so we use the wheel to show the blending of style.  </a:t>
            </a:r>
          </a:p>
          <a:p>
            <a:pPr lvl="0"/>
            <a:endParaRPr lang="en-US" dirty="0"/>
          </a:p>
          <a:p>
            <a:pPr lvl="0"/>
            <a:r>
              <a:rPr lang="en-US" dirty="0"/>
              <a:t>Go to page 24 in your Coaching Report.  The circle is your natural style – how you communicate naturally, and if you are under stress, you will use this style, because it is natural to you.    The star is a snap short of how you are currently adapting your style, at work, right now.</a:t>
            </a:r>
          </a:p>
          <a:p>
            <a:pPr lvl="0"/>
            <a:endParaRPr lang="en-US" dirty="0"/>
          </a:p>
          <a:p>
            <a:pPr lvl="0"/>
            <a:r>
              <a:rPr lang="en-US" dirty="0"/>
              <a:t>Do you have your place on the wheel?   Pay most attention to your Natural Style.</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2726697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bwMode="auto">
          <a:xfrm>
            <a:off x="724090" y="4522235"/>
            <a:ext cx="6225350" cy="42832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dirty="0">
                <a:solidFill>
                  <a:srgbClr val="FF0000"/>
                </a:solidFill>
              </a:rPr>
              <a:t>Hand out the DISC Communication Style MJ Card. </a:t>
            </a:r>
            <a:r>
              <a:rPr lang="en-US" dirty="0">
                <a:hlinkClick r:id="rId3"/>
              </a:rPr>
              <a:t>https://s3.amazonaws.com/wakeupeager/MemoryJogger_DISC.pdf</a:t>
            </a:r>
            <a:r>
              <a:rPr lang="en-US" dirty="0"/>
              <a:t> </a:t>
            </a:r>
          </a:p>
          <a:p>
            <a:pPr lvl="0"/>
            <a:endParaRPr lang="en-US" dirty="0"/>
          </a:p>
          <a:p>
            <a:pPr lvl="0"/>
            <a:r>
              <a:rPr lang="en-US" dirty="0"/>
              <a:t>As a reminder – this science measures your behaviors and communication style – what people see.  There are four areas – D I S C – and each carries certain characteristics;  we are often more than one style – so we use the wheel to show the blending of style.  </a:t>
            </a:r>
          </a:p>
          <a:p>
            <a:pPr lvl="0"/>
            <a:endParaRPr lang="en-US" dirty="0"/>
          </a:p>
          <a:p>
            <a:pPr lvl="0"/>
            <a:r>
              <a:rPr lang="en-US" dirty="0"/>
              <a:t>Go to page 24 in your Coaching Report.  The circle is your natural style – how you communicate naturally, and if you are under stress, you will use this style, because it is natural to you.    The star is a snap short of how you are currently adapting your style, at work, right now.</a:t>
            </a:r>
          </a:p>
          <a:p>
            <a:pPr lvl="0"/>
            <a:endParaRPr lang="en-US" dirty="0"/>
          </a:p>
          <a:p>
            <a:pPr lvl="0"/>
            <a:r>
              <a:rPr lang="en-US" dirty="0"/>
              <a:t>Do you have your place on the wheel?   Pay most attention to your Natural Style.</a:t>
            </a:r>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0476111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accent1">
                <a:lumMod val="100000"/>
              </a:schemeClr>
            </a:gs>
            <a:gs pos="7000">
              <a:srgbClr val="E7471F"/>
            </a:gs>
            <a:gs pos="17000">
              <a:srgbClr val="F7611C"/>
            </a:gs>
            <a:gs pos="75000">
              <a:srgbClr val="D43C6F"/>
            </a:gs>
            <a:gs pos="59000">
              <a:srgbClr val="F03D37"/>
            </a:gs>
            <a:gs pos="45000">
              <a:srgbClr val="F75829"/>
            </a:gs>
            <a:gs pos="31000">
              <a:srgbClr val="FD6A1E"/>
            </a:gs>
            <a:gs pos="100000">
              <a:srgbClr val="9D25A0"/>
            </a:gs>
          </a:gsLst>
          <a:lin ang="21594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88130-B909-CA4D-BABE-874937ED88EF}"/>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Presentation Title</a:t>
            </a:r>
          </a:p>
        </p:txBody>
      </p:sp>
      <p:sp>
        <p:nvSpPr>
          <p:cNvPr id="3" name="Subtitle 2">
            <a:extLst>
              <a:ext uri="{FF2B5EF4-FFF2-40B4-BE49-F238E27FC236}">
                <a16:creationId xmlns:a16="http://schemas.microsoft.com/office/drawing/2014/main" id="{DD22F109-B824-D042-89F8-B6AB5CE00433}"/>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7" name="Picture 6">
            <a:extLst>
              <a:ext uri="{FF2B5EF4-FFF2-40B4-BE49-F238E27FC236}">
                <a16:creationId xmlns:a16="http://schemas.microsoft.com/office/drawing/2014/main" id="{6C3DFCD8-B854-C3B0-5D1F-89D3154C8B26}"/>
              </a:ext>
            </a:extLst>
          </p:cNvPr>
          <p:cNvPicPr>
            <a:picLocks noChangeAspect="1"/>
          </p:cNvPicPr>
          <p:nvPr userDrawn="1"/>
        </p:nvPicPr>
        <p:blipFill>
          <a:blip r:embed="rId2"/>
          <a:stretch>
            <a:fillRect/>
          </a:stretch>
        </p:blipFill>
        <p:spPr>
          <a:xfrm>
            <a:off x="838199" y="5754172"/>
            <a:ext cx="10515601" cy="662981"/>
          </a:xfrm>
          <a:prstGeom prst="rect">
            <a:avLst/>
          </a:prstGeom>
        </p:spPr>
      </p:pic>
    </p:spTree>
    <p:extLst>
      <p:ext uri="{BB962C8B-B14F-4D97-AF65-F5344CB8AC3E}">
        <p14:creationId xmlns:p14="http://schemas.microsoft.com/office/powerpoint/2010/main" val="64381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B7C1A-417A-5849-8E09-9809FF3685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753BC0-A650-074C-98D5-94A5E8C38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31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8805-1301-ED40-BD66-B8DFA64E4EF3}"/>
              </a:ext>
            </a:extLst>
          </p:cNvPr>
          <p:cNvSpPr>
            <a:spLocks noGrp="1"/>
          </p:cNvSpPr>
          <p:nvPr>
            <p:ph type="title"/>
          </p:nvPr>
        </p:nvSpPr>
        <p:spPr>
          <a:xfrm>
            <a:off x="838200" y="934486"/>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7E16741-A34C-5043-AEC0-5877A0463FEE}"/>
              </a:ext>
            </a:extLst>
          </p:cNvPr>
          <p:cNvSpPr>
            <a:spLocks noGrp="1"/>
          </p:cNvSpPr>
          <p:nvPr>
            <p:ph type="body" idx="1"/>
          </p:nvPr>
        </p:nvSpPr>
        <p:spPr>
          <a:xfrm>
            <a:off x="838200" y="394383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4D704F85-296D-4B4E-93A5-FADFA73E86DF}"/>
              </a:ext>
            </a:extLst>
          </p:cNvPr>
          <p:cNvPicPr>
            <a:picLocks noChangeAspect="1"/>
          </p:cNvPicPr>
          <p:nvPr userDrawn="1"/>
        </p:nvPicPr>
        <p:blipFill>
          <a:blip r:embed="rId2"/>
          <a:stretch>
            <a:fillRect/>
          </a:stretch>
        </p:blipFill>
        <p:spPr>
          <a:xfrm>
            <a:off x="0" y="2929"/>
            <a:ext cx="12192000" cy="228600"/>
          </a:xfrm>
          <a:prstGeom prst="rect">
            <a:avLst/>
          </a:prstGeom>
        </p:spPr>
      </p:pic>
      <p:pic>
        <p:nvPicPr>
          <p:cNvPr id="10" name="Graphic 9">
            <a:extLst>
              <a:ext uri="{FF2B5EF4-FFF2-40B4-BE49-F238E27FC236}">
                <a16:creationId xmlns:a16="http://schemas.microsoft.com/office/drawing/2014/main" id="{F653883B-69E1-F04B-8ECA-C72FB12374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0" y="5953331"/>
            <a:ext cx="10515600" cy="662981"/>
          </a:xfrm>
          <a:prstGeom prst="rect">
            <a:avLst/>
          </a:prstGeom>
        </p:spPr>
      </p:pic>
    </p:spTree>
    <p:extLst>
      <p:ext uri="{BB962C8B-B14F-4D97-AF65-F5344CB8AC3E}">
        <p14:creationId xmlns:p14="http://schemas.microsoft.com/office/powerpoint/2010/main" val="11791294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B9DD-839C-D048-8A84-638767D12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0077E-6FB5-544E-8255-2392648B707F}"/>
              </a:ext>
            </a:extLst>
          </p:cNvPr>
          <p:cNvSpPr>
            <a:spLocks noGrp="1"/>
          </p:cNvSpPr>
          <p:nvPr>
            <p:ph sz="half" idx="1"/>
          </p:nvPr>
        </p:nvSpPr>
        <p:spPr>
          <a:xfrm>
            <a:off x="838200" y="1560443"/>
            <a:ext cx="5181600" cy="4025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66635-4BF4-1F4F-AE20-E2FCC123E291}"/>
              </a:ext>
            </a:extLst>
          </p:cNvPr>
          <p:cNvSpPr>
            <a:spLocks noGrp="1"/>
          </p:cNvSpPr>
          <p:nvPr>
            <p:ph sz="half" idx="2"/>
          </p:nvPr>
        </p:nvSpPr>
        <p:spPr>
          <a:xfrm>
            <a:off x="6172200" y="1560443"/>
            <a:ext cx="5181600" cy="40253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242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8734-F2CE-D846-B7BE-CD643FE1C8DA}"/>
              </a:ext>
            </a:extLst>
          </p:cNvPr>
          <p:cNvSpPr>
            <a:spLocks noGrp="1"/>
          </p:cNvSpPr>
          <p:nvPr>
            <p:ph type="title"/>
          </p:nvPr>
        </p:nvSpPr>
        <p:spPr>
          <a:xfrm>
            <a:off x="839788" y="365126"/>
            <a:ext cx="10515600" cy="83751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D65CDC-452C-6E4C-87AC-86F2E01FE8FA}"/>
              </a:ext>
            </a:extLst>
          </p:cNvPr>
          <p:cNvSpPr>
            <a:spLocks noGrp="1"/>
          </p:cNvSpPr>
          <p:nvPr>
            <p:ph type="body" idx="1"/>
          </p:nvPr>
        </p:nvSpPr>
        <p:spPr>
          <a:xfrm>
            <a:off x="839788" y="132335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65B503-1ED9-874D-A9A6-FDDE2A5018AE}"/>
              </a:ext>
            </a:extLst>
          </p:cNvPr>
          <p:cNvSpPr>
            <a:spLocks noGrp="1"/>
          </p:cNvSpPr>
          <p:nvPr>
            <p:ph sz="half" idx="2"/>
          </p:nvPr>
        </p:nvSpPr>
        <p:spPr>
          <a:xfrm>
            <a:off x="839788" y="2345635"/>
            <a:ext cx="5157787" cy="3309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7B745-452F-A946-A560-2DCD54A0B8D1}"/>
              </a:ext>
            </a:extLst>
          </p:cNvPr>
          <p:cNvSpPr>
            <a:spLocks noGrp="1"/>
          </p:cNvSpPr>
          <p:nvPr>
            <p:ph type="body" sz="quarter" idx="3"/>
          </p:nvPr>
        </p:nvSpPr>
        <p:spPr>
          <a:xfrm>
            <a:off x="6172200" y="132335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53384E-7908-D54F-8E45-2EF78B643029}"/>
              </a:ext>
            </a:extLst>
          </p:cNvPr>
          <p:cNvSpPr>
            <a:spLocks noGrp="1"/>
          </p:cNvSpPr>
          <p:nvPr>
            <p:ph sz="quarter" idx="4"/>
          </p:nvPr>
        </p:nvSpPr>
        <p:spPr>
          <a:xfrm>
            <a:off x="6172200" y="2345635"/>
            <a:ext cx="5183188" cy="33097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90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D93D-0552-0E45-85A0-297C7CD914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1014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3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C7AA-264E-F742-B284-4122F575EE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33ED4-F1DE-8343-BA79-0B7DFB860DE0}"/>
              </a:ext>
            </a:extLst>
          </p:cNvPr>
          <p:cNvSpPr>
            <a:spLocks noGrp="1"/>
          </p:cNvSpPr>
          <p:nvPr>
            <p:ph idx="1"/>
          </p:nvPr>
        </p:nvSpPr>
        <p:spPr>
          <a:xfrm>
            <a:off x="5183188" y="987425"/>
            <a:ext cx="6172200" cy="463812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C62D365-D910-FA48-BD40-617B70FA4B59}"/>
              </a:ext>
            </a:extLst>
          </p:cNvPr>
          <p:cNvSpPr>
            <a:spLocks noGrp="1"/>
          </p:cNvSpPr>
          <p:nvPr>
            <p:ph type="body" sz="half" idx="2"/>
          </p:nvPr>
        </p:nvSpPr>
        <p:spPr>
          <a:xfrm>
            <a:off x="839788" y="2057400"/>
            <a:ext cx="3932237" cy="36274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2821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81F85-FCA0-8349-9BD5-9C0C39A6E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7F6E82-9B67-444A-B776-677CF596B3B5}"/>
              </a:ext>
            </a:extLst>
          </p:cNvPr>
          <p:cNvSpPr>
            <a:spLocks noGrp="1"/>
          </p:cNvSpPr>
          <p:nvPr>
            <p:ph type="pic" idx="1"/>
          </p:nvPr>
        </p:nvSpPr>
        <p:spPr>
          <a:xfrm>
            <a:off x="5183188" y="987425"/>
            <a:ext cx="6172200" cy="465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88E85D-5F95-B246-B5CF-A0B1EF9225F2}"/>
              </a:ext>
            </a:extLst>
          </p:cNvPr>
          <p:cNvSpPr>
            <a:spLocks noGrp="1"/>
          </p:cNvSpPr>
          <p:nvPr>
            <p:ph type="body" sz="half" idx="2"/>
          </p:nvPr>
        </p:nvSpPr>
        <p:spPr>
          <a:xfrm>
            <a:off x="839788" y="2057400"/>
            <a:ext cx="3932237" cy="35885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10816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A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EF638-6F34-AD42-A3C2-F28673786C30}"/>
              </a:ext>
            </a:extLst>
          </p:cNvPr>
          <p:cNvSpPr>
            <a:spLocks noGrp="1"/>
          </p:cNvSpPr>
          <p:nvPr>
            <p:ph type="title"/>
          </p:nvPr>
        </p:nvSpPr>
        <p:spPr>
          <a:xfrm>
            <a:off x="838200" y="365125"/>
            <a:ext cx="10515600" cy="103208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09861E-0843-5F46-8FAB-8BA2AA0F99B4}"/>
              </a:ext>
            </a:extLst>
          </p:cNvPr>
          <p:cNvSpPr>
            <a:spLocks noGrp="1"/>
          </p:cNvSpPr>
          <p:nvPr>
            <p:ph type="body" idx="1"/>
          </p:nvPr>
        </p:nvSpPr>
        <p:spPr>
          <a:xfrm>
            <a:off x="838200" y="1542082"/>
            <a:ext cx="10515600" cy="41629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CEEB92C-D6BD-CA41-AB9C-65C9804C7AD3}"/>
              </a:ext>
            </a:extLst>
          </p:cNvPr>
          <p:cNvPicPr>
            <a:picLocks noChangeAspect="1"/>
          </p:cNvPicPr>
          <p:nvPr userDrawn="1"/>
        </p:nvPicPr>
        <p:blipFill>
          <a:blip r:embed="rId11"/>
          <a:stretch>
            <a:fillRect/>
          </a:stretch>
        </p:blipFill>
        <p:spPr>
          <a:xfrm>
            <a:off x="0" y="2929"/>
            <a:ext cx="12192000" cy="228600"/>
          </a:xfrm>
          <a:prstGeom prst="rect">
            <a:avLst/>
          </a:prstGeom>
        </p:spPr>
      </p:pic>
    </p:spTree>
    <p:extLst>
      <p:ext uri="{BB962C8B-B14F-4D97-AF65-F5344CB8AC3E}">
        <p14:creationId xmlns:p14="http://schemas.microsoft.com/office/powerpoint/2010/main" val="592315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jpe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jpe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33.png"/><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9.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jpe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jpe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6.jpeg"/><Relationship Id="rId5" Type="http://schemas.openxmlformats.org/officeDocument/2006/relationships/image" Target="../media/image42.jpeg"/><Relationship Id="rId10" Type="http://schemas.openxmlformats.org/officeDocument/2006/relationships/image" Target="../media/image16.png"/><Relationship Id="rId4" Type="http://schemas.openxmlformats.org/officeDocument/2006/relationships/image" Target="../media/image41.jpeg"/><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6.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16.png"/><Relationship Id="rId5" Type="http://schemas.openxmlformats.org/officeDocument/2006/relationships/image" Target="../media/image51.jpeg"/><Relationship Id="rId10" Type="http://schemas.openxmlformats.org/officeDocument/2006/relationships/image" Target="../media/image54.jpeg"/><Relationship Id="rId4" Type="http://schemas.openxmlformats.org/officeDocument/2006/relationships/image" Target="../media/image50.jpeg"/><Relationship Id="rId9"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4.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jpeg"/><Relationship Id="rId11" Type="http://schemas.microsoft.com/office/2007/relationships/hdphoto" Target="../media/hdphoto3.wdp"/><Relationship Id="rId5" Type="http://schemas.openxmlformats.org/officeDocument/2006/relationships/image" Target="../media/image59.png"/><Relationship Id="rId15" Type="http://schemas.openxmlformats.org/officeDocument/2006/relationships/image" Target="../media/image66.jpeg"/><Relationship Id="rId10" Type="http://schemas.openxmlformats.org/officeDocument/2006/relationships/image" Target="../media/image34.pn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4.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image" Target="../media/image16.png"/><Relationship Id="rId5" Type="http://schemas.openxmlformats.org/officeDocument/2006/relationships/image" Target="../media/image69.jpeg"/><Relationship Id="rId10" Type="http://schemas.microsoft.com/office/2007/relationships/hdphoto" Target="../media/hdphoto4.wdp"/><Relationship Id="rId4" Type="http://schemas.openxmlformats.org/officeDocument/2006/relationships/image" Target="../media/image68.jpeg"/><Relationship Id="rId9"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pricelessprofessional.com/myassessment" TargetMode="Externa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4.svg"/><Relationship Id="rId11" Type="http://schemas.openxmlformats.org/officeDocument/2006/relationships/image" Target="../media/image7.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svg"/><Relationship Id="rId9" Type="http://schemas.openxmlformats.org/officeDocument/2006/relationships/image" Target="../media/image8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376" y="3450975"/>
            <a:ext cx="9221272" cy="707886"/>
          </a:xfrm>
          <a:prstGeom prst="rect">
            <a:avLst/>
          </a:prstGeom>
          <a:noFill/>
        </p:spPr>
        <p:txBody>
          <a:bodyPr wrap="square" rtlCol="0">
            <a:spAutoFit/>
          </a:bodyPr>
          <a:lstStyle/>
          <a:p>
            <a:endParaRPr lang="en-US" sz="2000" dirty="0">
              <a:solidFill>
                <a:srgbClr val="FF0000"/>
              </a:solidFill>
            </a:endParaRPr>
          </a:p>
          <a:p>
            <a:pPr marL="285750" indent="-285750">
              <a:buFont typeface="Arial" panose="020B0604020202020204" pitchFamily="34" charset="0"/>
              <a:buChar char="•"/>
            </a:pPr>
            <a:endParaRPr lang="en-US" sz="2000" b="1" dirty="0">
              <a:solidFill>
                <a:srgbClr val="FF0000"/>
              </a:solidFill>
            </a:endParaRPr>
          </a:p>
        </p:txBody>
      </p:sp>
      <p:pic>
        <p:nvPicPr>
          <p:cNvPr id="13" name="Graphic 12">
            <a:extLst>
              <a:ext uri="{FF2B5EF4-FFF2-40B4-BE49-F238E27FC236}">
                <a16:creationId xmlns:a16="http://schemas.microsoft.com/office/drawing/2014/main" id="{35643F64-7485-307C-3207-25375E9965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79940" y="0"/>
            <a:ext cx="6021407" cy="1593901"/>
          </a:xfrm>
          <a:prstGeom prst="rect">
            <a:avLst/>
          </a:prstGeom>
        </p:spPr>
      </p:pic>
      <p:sp>
        <p:nvSpPr>
          <p:cNvPr id="3" name="Title 2">
            <a:extLst>
              <a:ext uri="{FF2B5EF4-FFF2-40B4-BE49-F238E27FC236}">
                <a16:creationId xmlns:a16="http://schemas.microsoft.com/office/drawing/2014/main" id="{776F7F8B-261F-E921-1432-9F54108F2F09}"/>
              </a:ext>
            </a:extLst>
          </p:cNvPr>
          <p:cNvSpPr>
            <a:spLocks noGrp="1"/>
          </p:cNvSpPr>
          <p:nvPr>
            <p:ph type="ctrTitle"/>
          </p:nvPr>
        </p:nvSpPr>
        <p:spPr>
          <a:xfrm>
            <a:off x="308798" y="2840263"/>
            <a:ext cx="11163690" cy="2387600"/>
          </a:xfrm>
        </p:spPr>
        <p:txBody>
          <a:bodyPr>
            <a:normAutofit/>
          </a:bodyPr>
          <a:lstStyle/>
          <a:p>
            <a:r>
              <a:rPr lang="en-US" sz="4800" dirty="0"/>
              <a:t>How to Use Your </a:t>
            </a:r>
            <a:r>
              <a:rPr lang="en-US" sz="4800" dirty="0" err="1"/>
              <a:t>TriMetrix</a:t>
            </a:r>
            <a:r>
              <a:rPr lang="en-US" sz="4800" dirty="0"/>
              <a:t> Results to Win at Work and Life </a:t>
            </a:r>
          </a:p>
        </p:txBody>
      </p:sp>
      <p:pic>
        <p:nvPicPr>
          <p:cNvPr id="6" name="Picture 5">
            <a:extLst>
              <a:ext uri="{FF2B5EF4-FFF2-40B4-BE49-F238E27FC236}">
                <a16:creationId xmlns:a16="http://schemas.microsoft.com/office/drawing/2014/main" id="{CC95D699-D452-69F6-296A-1B5B59360705}"/>
              </a:ext>
            </a:extLst>
          </p:cNvPr>
          <p:cNvPicPr>
            <a:picLocks noChangeAspect="1"/>
          </p:cNvPicPr>
          <p:nvPr/>
        </p:nvPicPr>
        <p:blipFill>
          <a:blip r:embed="rId4"/>
          <a:stretch>
            <a:fillRect/>
          </a:stretch>
        </p:blipFill>
        <p:spPr>
          <a:xfrm>
            <a:off x="3104412" y="1617598"/>
            <a:ext cx="5697968" cy="2126016"/>
          </a:xfrm>
          <a:prstGeom prst="rect">
            <a:avLst/>
          </a:prstGeom>
        </p:spPr>
      </p:pic>
    </p:spTree>
    <p:extLst>
      <p:ext uri="{BB962C8B-B14F-4D97-AF65-F5344CB8AC3E}">
        <p14:creationId xmlns:p14="http://schemas.microsoft.com/office/powerpoint/2010/main" val="1825457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20" y="-140927"/>
            <a:ext cx="11716283" cy="1325563"/>
          </a:xfrm>
        </p:spPr>
        <p:txBody>
          <a:bodyPr>
            <a:normAutofit/>
          </a:bodyPr>
          <a:lstStyle/>
          <a:p>
            <a:pPr algn="ctr"/>
            <a:r>
              <a:rPr lang="en-US" sz="2000" b="1" dirty="0"/>
              <a:t>The Action That Is Most on My Mind Right Now Is… </a:t>
            </a:r>
            <a:br>
              <a:rPr lang="en-US" sz="2000" dirty="0"/>
            </a:br>
            <a:r>
              <a:rPr lang="en-US" sz="2000" i="1" dirty="0"/>
              <a:t>(There is NO RIGHT or WRONG ANSWER</a:t>
            </a:r>
            <a:r>
              <a:rPr lang="en-US" sz="2400" i="1" dirty="0"/>
              <a:t>.)</a:t>
            </a:r>
          </a:p>
        </p:txBody>
      </p:sp>
      <p:sp>
        <p:nvSpPr>
          <p:cNvPr id="17" name="TextBox 16"/>
          <p:cNvSpPr txBox="1"/>
          <p:nvPr/>
        </p:nvSpPr>
        <p:spPr>
          <a:xfrm>
            <a:off x="426739" y="1299968"/>
            <a:ext cx="2787652" cy="2031325"/>
          </a:xfrm>
          <a:prstGeom prst="rect">
            <a:avLst/>
          </a:prstGeom>
          <a:noFill/>
        </p:spPr>
        <p:txBody>
          <a:bodyPr wrap="square" rtlCol="0">
            <a:spAutoFit/>
          </a:bodyPr>
          <a:lstStyle/>
          <a:p>
            <a:pPr algn="ctr"/>
            <a:r>
              <a:rPr lang="en-US" b="1" dirty="0"/>
              <a:t>Become An Expert.</a:t>
            </a:r>
          </a:p>
          <a:p>
            <a:pPr algn="ctr"/>
            <a:r>
              <a:rPr lang="en-US" dirty="0"/>
              <a:t>Learn everything I can about owning a collection. Research the cars. Subscribe to collector magazines and forums. </a:t>
            </a:r>
          </a:p>
        </p:txBody>
      </p:sp>
      <p:sp>
        <p:nvSpPr>
          <p:cNvPr id="18" name="TextBox 17"/>
          <p:cNvSpPr txBox="1"/>
          <p:nvPr/>
        </p:nvSpPr>
        <p:spPr>
          <a:xfrm>
            <a:off x="1433214" y="863723"/>
            <a:ext cx="774700" cy="523220"/>
          </a:xfrm>
          <a:prstGeom prst="rect">
            <a:avLst/>
          </a:prstGeom>
          <a:noFill/>
        </p:spPr>
        <p:txBody>
          <a:bodyPr wrap="square" rtlCol="0">
            <a:spAutoFit/>
          </a:bodyPr>
          <a:lstStyle/>
          <a:p>
            <a:r>
              <a:rPr lang="en-US" sz="2800" b="1" dirty="0"/>
              <a:t>#1</a:t>
            </a:r>
            <a:r>
              <a:rPr lang="en-US" dirty="0"/>
              <a:t> </a:t>
            </a:r>
          </a:p>
        </p:txBody>
      </p:sp>
      <p:sp>
        <p:nvSpPr>
          <p:cNvPr id="23" name="TextBox 22"/>
          <p:cNvSpPr txBox="1"/>
          <p:nvPr/>
        </p:nvSpPr>
        <p:spPr>
          <a:xfrm>
            <a:off x="200496" y="4539183"/>
            <a:ext cx="3111500" cy="2308324"/>
          </a:xfrm>
          <a:prstGeom prst="rect">
            <a:avLst/>
          </a:prstGeom>
          <a:noFill/>
        </p:spPr>
        <p:txBody>
          <a:bodyPr wrap="square" rtlCol="0">
            <a:spAutoFit/>
          </a:bodyPr>
          <a:lstStyle/>
          <a:p>
            <a:pPr algn="ctr"/>
            <a:r>
              <a:rPr lang="en-US" b="1" dirty="0"/>
              <a:t>Determine the Net Value. </a:t>
            </a:r>
          </a:p>
          <a:p>
            <a:pPr algn="ctr"/>
            <a:r>
              <a:rPr lang="en-US" dirty="0"/>
              <a:t> Keep the cars that will grow in value, sell the rest. Meet with my financial advisor on how to best invest the proceeds.</a:t>
            </a:r>
          </a:p>
          <a:p>
            <a:endParaRPr lang="en-US" dirty="0"/>
          </a:p>
          <a:p>
            <a:endParaRPr lang="en-US" dirty="0"/>
          </a:p>
        </p:txBody>
      </p:sp>
      <p:sp>
        <p:nvSpPr>
          <p:cNvPr id="24" name="TextBox 23"/>
          <p:cNvSpPr txBox="1"/>
          <p:nvPr/>
        </p:nvSpPr>
        <p:spPr>
          <a:xfrm>
            <a:off x="1450978" y="3897864"/>
            <a:ext cx="774700" cy="523220"/>
          </a:xfrm>
          <a:prstGeom prst="rect">
            <a:avLst/>
          </a:prstGeom>
          <a:noFill/>
        </p:spPr>
        <p:txBody>
          <a:bodyPr wrap="square" rtlCol="0">
            <a:spAutoFit/>
          </a:bodyPr>
          <a:lstStyle/>
          <a:p>
            <a:r>
              <a:rPr lang="en-US" sz="2800" b="1" dirty="0"/>
              <a:t>#2</a:t>
            </a:r>
            <a:r>
              <a:rPr lang="en-US" dirty="0"/>
              <a:t> </a:t>
            </a:r>
          </a:p>
        </p:txBody>
      </p:sp>
      <p:sp>
        <p:nvSpPr>
          <p:cNvPr id="27" name="TextBox 26"/>
          <p:cNvSpPr txBox="1"/>
          <p:nvPr/>
        </p:nvSpPr>
        <p:spPr>
          <a:xfrm>
            <a:off x="5883530" y="870591"/>
            <a:ext cx="837406" cy="523220"/>
          </a:xfrm>
          <a:prstGeom prst="rect">
            <a:avLst/>
          </a:prstGeom>
          <a:noFill/>
        </p:spPr>
        <p:txBody>
          <a:bodyPr wrap="square" rtlCol="0">
            <a:spAutoFit/>
          </a:bodyPr>
          <a:lstStyle/>
          <a:p>
            <a:r>
              <a:rPr lang="en-US" sz="2800" b="1" dirty="0"/>
              <a:t>#3</a:t>
            </a:r>
            <a:r>
              <a:rPr lang="en-US" dirty="0"/>
              <a:t> </a:t>
            </a:r>
          </a:p>
        </p:txBody>
      </p:sp>
      <p:sp>
        <p:nvSpPr>
          <p:cNvPr id="30" name="TextBox 29"/>
          <p:cNvSpPr txBox="1"/>
          <p:nvPr/>
        </p:nvSpPr>
        <p:spPr>
          <a:xfrm>
            <a:off x="5884864" y="3950256"/>
            <a:ext cx="837406" cy="523220"/>
          </a:xfrm>
          <a:prstGeom prst="rect">
            <a:avLst/>
          </a:prstGeom>
          <a:noFill/>
        </p:spPr>
        <p:txBody>
          <a:bodyPr wrap="square" rtlCol="0">
            <a:spAutoFit/>
          </a:bodyPr>
          <a:lstStyle/>
          <a:p>
            <a:r>
              <a:rPr lang="en-US" sz="2800" b="1" dirty="0"/>
              <a:t>#4</a:t>
            </a:r>
            <a:r>
              <a:rPr lang="en-US" dirty="0"/>
              <a:t> </a:t>
            </a:r>
          </a:p>
        </p:txBody>
      </p:sp>
      <p:sp>
        <p:nvSpPr>
          <p:cNvPr id="31" name="TextBox 30"/>
          <p:cNvSpPr txBox="1"/>
          <p:nvPr/>
        </p:nvSpPr>
        <p:spPr>
          <a:xfrm>
            <a:off x="4908116" y="1283860"/>
            <a:ext cx="2566988" cy="2862322"/>
          </a:xfrm>
          <a:prstGeom prst="rect">
            <a:avLst/>
          </a:prstGeom>
          <a:noFill/>
        </p:spPr>
        <p:txBody>
          <a:bodyPr wrap="square" rtlCol="0">
            <a:spAutoFit/>
          </a:bodyPr>
          <a:lstStyle/>
          <a:p>
            <a:pPr algn="ctr"/>
            <a:r>
              <a:rPr lang="en-US" b="1" dirty="0"/>
              <a:t>Give Away – Remove the Pain &amp; Suffering of Others.</a:t>
            </a:r>
          </a:p>
          <a:p>
            <a:pPr algn="ctr"/>
            <a:r>
              <a:rPr lang="en-US" dirty="0"/>
              <a:t>Talk to the charity I help on the weekends, and my neighbor who’s struggling.</a:t>
            </a:r>
          </a:p>
          <a:p>
            <a:endParaRPr lang="en-US" dirty="0"/>
          </a:p>
          <a:p>
            <a:endParaRPr lang="en-US" dirty="0"/>
          </a:p>
        </p:txBody>
      </p:sp>
      <p:sp>
        <p:nvSpPr>
          <p:cNvPr id="33" name="TextBox 32"/>
          <p:cNvSpPr txBox="1"/>
          <p:nvPr/>
        </p:nvSpPr>
        <p:spPr>
          <a:xfrm>
            <a:off x="4746349" y="4512921"/>
            <a:ext cx="2928146" cy="2308324"/>
          </a:xfrm>
          <a:prstGeom prst="rect">
            <a:avLst/>
          </a:prstGeom>
          <a:noFill/>
        </p:spPr>
        <p:txBody>
          <a:bodyPr wrap="square" rtlCol="0">
            <a:spAutoFit/>
          </a:bodyPr>
          <a:lstStyle/>
          <a:p>
            <a:pPr algn="ctr"/>
            <a:r>
              <a:rPr lang="en-US" b="1" dirty="0"/>
              <a:t>Enjoy Them! Drive the </a:t>
            </a:r>
          </a:p>
          <a:p>
            <a:pPr algn="ctr"/>
            <a:r>
              <a:rPr lang="en-US" b="1" dirty="0"/>
              <a:t>Beautiful Ones on the Coast.</a:t>
            </a:r>
          </a:p>
          <a:p>
            <a:pPr algn="ctr"/>
            <a:r>
              <a:rPr lang="en-US" dirty="0"/>
              <a:t>Get them photographed – they are works of art!</a:t>
            </a:r>
          </a:p>
          <a:p>
            <a:endParaRPr lang="en-US" dirty="0"/>
          </a:p>
          <a:p>
            <a:endParaRPr lang="en-US" dirty="0"/>
          </a:p>
        </p:txBody>
      </p:sp>
      <p:sp>
        <p:nvSpPr>
          <p:cNvPr id="37" name="TextBox 36"/>
          <p:cNvSpPr txBox="1"/>
          <p:nvPr/>
        </p:nvSpPr>
        <p:spPr>
          <a:xfrm>
            <a:off x="10238187" y="844223"/>
            <a:ext cx="837406" cy="523220"/>
          </a:xfrm>
          <a:prstGeom prst="rect">
            <a:avLst/>
          </a:prstGeom>
          <a:noFill/>
        </p:spPr>
        <p:txBody>
          <a:bodyPr wrap="square" rtlCol="0">
            <a:spAutoFit/>
          </a:bodyPr>
          <a:lstStyle/>
          <a:p>
            <a:r>
              <a:rPr lang="en-US" sz="2800" b="1" dirty="0"/>
              <a:t>#5</a:t>
            </a:r>
            <a:r>
              <a:rPr lang="en-US" dirty="0"/>
              <a:t> </a:t>
            </a:r>
          </a:p>
        </p:txBody>
      </p:sp>
      <p:sp>
        <p:nvSpPr>
          <p:cNvPr id="39" name="TextBox 38"/>
          <p:cNvSpPr txBox="1"/>
          <p:nvPr/>
        </p:nvSpPr>
        <p:spPr>
          <a:xfrm>
            <a:off x="10238187" y="4005027"/>
            <a:ext cx="837406" cy="523220"/>
          </a:xfrm>
          <a:prstGeom prst="rect">
            <a:avLst/>
          </a:prstGeom>
          <a:noFill/>
        </p:spPr>
        <p:txBody>
          <a:bodyPr wrap="square" rtlCol="0">
            <a:spAutoFit/>
          </a:bodyPr>
          <a:lstStyle/>
          <a:p>
            <a:r>
              <a:rPr lang="en-US" sz="2800" b="1" dirty="0"/>
              <a:t>#6</a:t>
            </a:r>
            <a:r>
              <a:rPr lang="en-US" dirty="0"/>
              <a:t> </a:t>
            </a:r>
          </a:p>
        </p:txBody>
      </p:sp>
      <p:sp>
        <p:nvSpPr>
          <p:cNvPr id="41" name="TextBox 40"/>
          <p:cNvSpPr txBox="1"/>
          <p:nvPr/>
        </p:nvSpPr>
        <p:spPr>
          <a:xfrm>
            <a:off x="9208070" y="1329734"/>
            <a:ext cx="2521033" cy="2308324"/>
          </a:xfrm>
          <a:prstGeom prst="rect">
            <a:avLst/>
          </a:prstGeom>
          <a:noFill/>
        </p:spPr>
        <p:txBody>
          <a:bodyPr wrap="square" rtlCol="0">
            <a:spAutoFit/>
          </a:bodyPr>
          <a:lstStyle/>
          <a:p>
            <a:pPr algn="ctr"/>
            <a:r>
              <a:rPr lang="en-US" b="1" dirty="0"/>
              <a:t>Join a Race Car </a:t>
            </a:r>
            <a:br>
              <a:rPr lang="en-US" b="1" dirty="0"/>
            </a:br>
            <a:r>
              <a:rPr lang="en-US" b="1" dirty="0"/>
              <a:t>Club. </a:t>
            </a:r>
            <a:br>
              <a:rPr lang="en-US" b="1" dirty="0"/>
            </a:br>
            <a:r>
              <a:rPr lang="en-US" dirty="0"/>
              <a:t>Become a race car driver!</a:t>
            </a:r>
          </a:p>
          <a:p>
            <a:pPr algn="ctr"/>
            <a:r>
              <a:rPr lang="en-US" dirty="0"/>
              <a:t>Get the Collection &amp; myself featured in magazines.</a:t>
            </a:r>
            <a:br>
              <a:rPr lang="en-US" b="1" dirty="0"/>
            </a:br>
            <a:endParaRPr lang="en-US" dirty="0"/>
          </a:p>
        </p:txBody>
      </p:sp>
      <p:sp>
        <p:nvSpPr>
          <p:cNvPr id="42" name="TextBox 41"/>
          <p:cNvSpPr txBox="1"/>
          <p:nvPr/>
        </p:nvSpPr>
        <p:spPr>
          <a:xfrm>
            <a:off x="9063358" y="4374104"/>
            <a:ext cx="2928146" cy="2308324"/>
          </a:xfrm>
          <a:prstGeom prst="rect">
            <a:avLst/>
          </a:prstGeom>
          <a:noFill/>
        </p:spPr>
        <p:txBody>
          <a:bodyPr wrap="square" rtlCol="0">
            <a:spAutoFit/>
          </a:bodyPr>
          <a:lstStyle/>
          <a:p>
            <a:pPr algn="ctr"/>
            <a:r>
              <a:rPr lang="en-US" b="1" dirty="0"/>
              <a:t>Determine the Rules </a:t>
            </a:r>
            <a:br>
              <a:rPr lang="en-US" b="1" dirty="0"/>
            </a:br>
            <a:r>
              <a:rPr lang="en-US" b="1" dirty="0"/>
              <a:t>&amp; Regs on Owning. </a:t>
            </a:r>
            <a:br>
              <a:rPr lang="en-US" b="1" dirty="0"/>
            </a:br>
            <a:r>
              <a:rPr lang="en-US" dirty="0"/>
              <a:t>Get with </a:t>
            </a:r>
            <a:br>
              <a:rPr lang="en-US" dirty="0"/>
            </a:br>
            <a:r>
              <a:rPr lang="en-US" dirty="0"/>
              <a:t>Insurance and Tax People</a:t>
            </a:r>
            <a:br>
              <a:rPr lang="en-US" b="1" dirty="0"/>
            </a:br>
            <a:r>
              <a:rPr lang="en-US" dirty="0"/>
              <a:t>Create a system for tracking and maintaining.</a:t>
            </a:r>
          </a:p>
        </p:txBody>
      </p:sp>
      <p:sp>
        <p:nvSpPr>
          <p:cNvPr id="29" name="Oval 28"/>
          <p:cNvSpPr/>
          <p:nvPr/>
        </p:nvSpPr>
        <p:spPr>
          <a:xfrm>
            <a:off x="104420" y="844223"/>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8795189" y="863723"/>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486416" y="825745"/>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8788238" y="3853620"/>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4420" y="3840516"/>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551095" y="3852211"/>
            <a:ext cx="3360698" cy="2967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54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31" grpId="0"/>
      <p:bldP spid="33" grpId="0"/>
      <p:bldP spid="41" grpId="0"/>
      <p:bldP spid="42" grpId="0"/>
      <p:bldP spid="29" grpId="0" animBg="1"/>
      <p:bldP spid="48" grpId="0" animBg="1"/>
      <p:bldP spid="49" grpId="0" animBg="1"/>
      <p:bldP spid="50" grpId="0" animBg="1"/>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BF9B-37AB-5C60-C78D-C35B3ACE5F6A}"/>
              </a:ext>
            </a:extLst>
          </p:cNvPr>
          <p:cNvSpPr>
            <a:spLocks noGrp="1"/>
          </p:cNvSpPr>
          <p:nvPr>
            <p:ph type="title"/>
          </p:nvPr>
        </p:nvSpPr>
        <p:spPr>
          <a:xfrm>
            <a:off x="435864" y="363299"/>
            <a:ext cx="10515600" cy="1032081"/>
          </a:xfrm>
        </p:spPr>
        <p:txBody>
          <a:bodyPr>
            <a:normAutofit fontScale="90000"/>
          </a:bodyPr>
          <a:lstStyle/>
          <a:p>
            <a:r>
              <a:rPr lang="en-US" dirty="0"/>
              <a:t>Your Top Interests – Are What Puts “Gas in Your Tank” and  Some of Your Greatest Strengths…</a:t>
            </a:r>
          </a:p>
        </p:txBody>
      </p:sp>
      <p:pic>
        <p:nvPicPr>
          <p:cNvPr id="5" name="Picture 4">
            <a:extLst>
              <a:ext uri="{FF2B5EF4-FFF2-40B4-BE49-F238E27FC236}">
                <a16:creationId xmlns:a16="http://schemas.microsoft.com/office/drawing/2014/main" id="{CA9CA1F6-BD72-4163-8C22-87EA48666073}"/>
              </a:ext>
            </a:extLst>
          </p:cNvPr>
          <p:cNvPicPr>
            <a:picLocks noChangeAspect="1"/>
          </p:cNvPicPr>
          <p:nvPr/>
        </p:nvPicPr>
        <p:blipFill>
          <a:blip r:embed="rId2"/>
          <a:stretch>
            <a:fillRect/>
          </a:stretch>
        </p:blipFill>
        <p:spPr>
          <a:xfrm>
            <a:off x="6001512" y="1545336"/>
            <a:ext cx="4239768" cy="4471416"/>
          </a:xfrm>
          <a:prstGeom prst="rect">
            <a:avLst/>
          </a:prstGeom>
          <a:ln>
            <a:solidFill>
              <a:schemeClr val="accent1"/>
            </a:solidFill>
          </a:ln>
        </p:spPr>
      </p:pic>
      <p:sp>
        <p:nvSpPr>
          <p:cNvPr id="10" name="Rectangle 9">
            <a:extLst>
              <a:ext uri="{FF2B5EF4-FFF2-40B4-BE49-F238E27FC236}">
                <a16:creationId xmlns:a16="http://schemas.microsoft.com/office/drawing/2014/main" id="{59E46174-2AC9-579C-24CA-20A74C1F290E}"/>
              </a:ext>
            </a:extLst>
          </p:cNvPr>
          <p:cNvSpPr/>
          <p:nvPr/>
        </p:nvSpPr>
        <p:spPr>
          <a:xfrm>
            <a:off x="1792227" y="2150451"/>
            <a:ext cx="3706367" cy="3455285"/>
          </a:xfrm>
          <a:prstGeom prst="rect">
            <a:avLst/>
          </a:prstGeom>
          <a:solidFill>
            <a:srgbClr val="0070C0"/>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Your Turn! </a:t>
            </a:r>
          </a:p>
          <a:p>
            <a:pPr algn="ctr"/>
            <a:r>
              <a:rPr lang="en-US" sz="2400" dirty="0">
                <a:solidFill>
                  <a:schemeClr val="bg1"/>
                </a:solidFill>
              </a:rPr>
              <a:t> </a:t>
            </a:r>
            <a:br>
              <a:rPr lang="en-US" sz="2400" dirty="0">
                <a:solidFill>
                  <a:schemeClr val="bg1"/>
                </a:solidFill>
              </a:rPr>
            </a:br>
            <a:r>
              <a:rPr lang="en-US" sz="2400" dirty="0">
                <a:solidFill>
                  <a:schemeClr val="bg1"/>
                </a:solidFill>
              </a:rPr>
              <a:t>Go To Page </a:t>
            </a:r>
            <a:r>
              <a:rPr lang="en-US" sz="2400" b="1" dirty="0">
                <a:solidFill>
                  <a:schemeClr val="bg1"/>
                </a:solidFill>
              </a:rPr>
              <a:t>8</a:t>
            </a:r>
          </a:p>
          <a:p>
            <a:pPr algn="ctr"/>
            <a:r>
              <a:rPr lang="en-US" sz="2400" b="1" dirty="0">
                <a:solidFill>
                  <a:schemeClr val="bg1"/>
                </a:solidFill>
              </a:rPr>
              <a:t> </a:t>
            </a:r>
          </a:p>
          <a:p>
            <a:pPr marL="342900" indent="-342900" algn="ctr">
              <a:buFont typeface="Arial" panose="020B0604020202020204" pitchFamily="34" charset="0"/>
              <a:buChar char="•"/>
            </a:pPr>
            <a:r>
              <a:rPr lang="en-US" sz="2400" dirty="0">
                <a:solidFill>
                  <a:schemeClr val="bg1"/>
                </a:solidFill>
              </a:rPr>
              <a:t>Note Your MOST Interested</a:t>
            </a:r>
            <a:r>
              <a:rPr lang="en-US" sz="2400" b="1" dirty="0">
                <a:solidFill>
                  <a:schemeClr val="bg1"/>
                </a:solidFill>
              </a:rPr>
              <a:t>: #1, #2 </a:t>
            </a:r>
          </a:p>
          <a:p>
            <a:pPr marL="342900" indent="-342900" algn="ctr">
              <a:buFont typeface="Arial" panose="020B0604020202020204" pitchFamily="34" charset="0"/>
              <a:buChar char="•"/>
            </a:pPr>
            <a:endParaRPr lang="en-US" sz="2400" b="1" dirty="0">
              <a:solidFill>
                <a:schemeClr val="bg1"/>
              </a:solidFill>
            </a:endParaRPr>
          </a:p>
          <a:p>
            <a:pPr marL="285750" indent="-285750" algn="ctr">
              <a:buFont typeface="Arial" panose="020B0604020202020204" pitchFamily="34" charset="0"/>
              <a:buChar char="•"/>
            </a:pPr>
            <a:r>
              <a:rPr lang="en-US" sz="2400" dirty="0">
                <a:solidFill>
                  <a:schemeClr val="bg1"/>
                </a:solidFill>
              </a:rPr>
              <a:t>Note Your LEAST Interested: </a:t>
            </a:r>
            <a:r>
              <a:rPr lang="en-US" sz="2400" b="1" dirty="0">
                <a:solidFill>
                  <a:schemeClr val="bg1"/>
                </a:solidFill>
              </a:rPr>
              <a:t>#6</a:t>
            </a:r>
          </a:p>
        </p:txBody>
      </p:sp>
    </p:spTree>
    <p:extLst>
      <p:ext uri="{BB962C8B-B14F-4D97-AF65-F5344CB8AC3E}">
        <p14:creationId xmlns:p14="http://schemas.microsoft.com/office/powerpoint/2010/main" val="78457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22FB-C5BD-F350-5AEB-399B98532A90}"/>
              </a:ext>
            </a:extLst>
          </p:cNvPr>
          <p:cNvSpPr>
            <a:spLocks noGrp="1"/>
          </p:cNvSpPr>
          <p:nvPr>
            <p:ph type="title"/>
          </p:nvPr>
        </p:nvSpPr>
        <p:spPr/>
        <p:txBody>
          <a:bodyPr/>
          <a:lstStyle/>
          <a:p>
            <a:endParaRPr lang="en-US"/>
          </a:p>
        </p:txBody>
      </p:sp>
      <p:sp>
        <p:nvSpPr>
          <p:cNvPr id="9" name="TextBox 8">
            <a:extLst>
              <a:ext uri="{FF2B5EF4-FFF2-40B4-BE49-F238E27FC236}">
                <a16:creationId xmlns:a16="http://schemas.microsoft.com/office/drawing/2014/main" id="{E8510996-3112-ECD7-7D95-AE7A998E67BD}"/>
              </a:ext>
            </a:extLst>
          </p:cNvPr>
          <p:cNvSpPr txBox="1"/>
          <p:nvPr/>
        </p:nvSpPr>
        <p:spPr>
          <a:xfrm>
            <a:off x="2729552" y="4578250"/>
            <a:ext cx="8624248" cy="19543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Your #1, #2, (MOST) and #6 (LEAST) are what drives you to act</a:t>
            </a:r>
          </a:p>
          <a:p>
            <a:pPr marL="285750" indent="-285750">
              <a:spcAft>
                <a:spcPts val="600"/>
              </a:spcAft>
              <a:buFont typeface="Arial" panose="020B0604020202020204" pitchFamily="34" charset="0"/>
              <a:buChar char="•"/>
            </a:pPr>
            <a:r>
              <a:rPr lang="en-US" sz="1600" dirty="0"/>
              <a:t>Not “good or bad” or “right or wrong”</a:t>
            </a:r>
          </a:p>
          <a:p>
            <a:pPr marL="285750" indent="-285750">
              <a:spcAft>
                <a:spcPts val="600"/>
              </a:spcAft>
              <a:buFont typeface="Arial" panose="020B0604020202020204" pitchFamily="34" charset="0"/>
              <a:buChar char="•"/>
            </a:pPr>
            <a:r>
              <a:rPr lang="en-US" sz="1600" dirty="0"/>
              <a:t>Not about ability, but are about INTEREST</a:t>
            </a:r>
          </a:p>
          <a:p>
            <a:pPr marL="285750" indent="-285750">
              <a:spcAft>
                <a:spcPts val="600"/>
              </a:spcAft>
              <a:buFont typeface="Arial" panose="020B0604020202020204" pitchFamily="34" charset="0"/>
              <a:buChar char="•"/>
            </a:pPr>
            <a:r>
              <a:rPr lang="en-US" sz="1600" dirty="0"/>
              <a:t>They may reorder as life circumstances change</a:t>
            </a:r>
          </a:p>
          <a:p>
            <a:pPr marL="285750" indent="-285750">
              <a:spcAft>
                <a:spcPts val="600"/>
              </a:spcAft>
              <a:buFont typeface="Arial" panose="020B0604020202020204" pitchFamily="34" charset="0"/>
              <a:buChar char="•"/>
            </a:pPr>
            <a:r>
              <a:rPr lang="en-US" sz="1600" dirty="0"/>
              <a:t>They reveal what stresses us out and what we can tend to overdo</a:t>
            </a:r>
          </a:p>
          <a:p>
            <a:pPr marL="285750" indent="-285750">
              <a:spcAft>
                <a:spcPts val="600"/>
              </a:spcAft>
              <a:buFont typeface="Arial" panose="020B0604020202020204" pitchFamily="34" charset="0"/>
              <a:buChar char="•"/>
            </a:pPr>
            <a:r>
              <a:rPr lang="en-US" sz="1600" dirty="0"/>
              <a:t>With awareness, you can manage stress and what you may overdo</a:t>
            </a:r>
          </a:p>
        </p:txBody>
      </p:sp>
      <p:pic>
        <p:nvPicPr>
          <p:cNvPr id="5" name="Picture 4">
            <a:extLst>
              <a:ext uri="{FF2B5EF4-FFF2-40B4-BE49-F238E27FC236}">
                <a16:creationId xmlns:a16="http://schemas.microsoft.com/office/drawing/2014/main" id="{C9ECB197-6A51-35D4-12DD-EED2F9F60B59}"/>
              </a:ext>
            </a:extLst>
          </p:cNvPr>
          <p:cNvPicPr>
            <a:picLocks noChangeAspect="1"/>
          </p:cNvPicPr>
          <p:nvPr/>
        </p:nvPicPr>
        <p:blipFill rotWithShape="1">
          <a:blip r:embed="rId3"/>
          <a:srcRect t="12560" b="6042"/>
          <a:stretch/>
        </p:blipFill>
        <p:spPr>
          <a:xfrm>
            <a:off x="0" y="-1"/>
            <a:ext cx="12192000" cy="3699758"/>
          </a:xfrm>
          <a:prstGeom prst="rect">
            <a:avLst/>
          </a:prstGeom>
        </p:spPr>
      </p:pic>
      <p:sp>
        <p:nvSpPr>
          <p:cNvPr id="8" name="Rectangle 7">
            <a:extLst>
              <a:ext uri="{FF2B5EF4-FFF2-40B4-BE49-F238E27FC236}">
                <a16:creationId xmlns:a16="http://schemas.microsoft.com/office/drawing/2014/main" id="{9FA175EC-4F2E-22E6-FACC-7FB2D30F665A}"/>
              </a:ext>
            </a:extLst>
          </p:cNvPr>
          <p:cNvSpPr/>
          <p:nvPr/>
        </p:nvSpPr>
        <p:spPr>
          <a:xfrm>
            <a:off x="2896751" y="3334713"/>
            <a:ext cx="6398498" cy="976951"/>
          </a:xfrm>
          <a:prstGeom prst="rect">
            <a:avLst/>
          </a:prstGeom>
          <a:solidFill>
            <a:schemeClr val="accent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A Look at Your Motivators</a:t>
            </a:r>
          </a:p>
        </p:txBody>
      </p:sp>
    </p:spTree>
    <p:extLst>
      <p:ext uri="{BB962C8B-B14F-4D97-AF65-F5344CB8AC3E}">
        <p14:creationId xmlns:p14="http://schemas.microsoft.com/office/powerpoint/2010/main" val="3169417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397" y="730419"/>
            <a:ext cx="3756006" cy="4708981"/>
          </a:xfrm>
          <a:prstGeom prst="rect">
            <a:avLst/>
          </a:prstGeom>
          <a:noFill/>
        </p:spPr>
        <p:txBody>
          <a:bodyPr wrap="square" rtlCol="0">
            <a:spAutoFit/>
          </a:bodyPr>
          <a:lstStyle/>
          <a:p>
            <a:r>
              <a:rPr lang="en-US" sz="2000" dirty="0"/>
              <a:t>Read the Section </a:t>
            </a:r>
            <a:br>
              <a:rPr lang="en-US" sz="2000" dirty="0"/>
            </a:br>
            <a:r>
              <a:rPr lang="en-US" sz="2000" dirty="0"/>
              <a:t>Related to Your </a:t>
            </a:r>
            <a:r>
              <a:rPr lang="en-US" sz="2000" b="1" dirty="0">
                <a:solidFill>
                  <a:srgbClr val="C00000"/>
                </a:solidFill>
              </a:rPr>
              <a:t>Most Interested, #1 #2 </a:t>
            </a:r>
            <a:r>
              <a:rPr lang="en-US" sz="2000" dirty="0"/>
              <a:t>Motivators. </a:t>
            </a:r>
          </a:p>
          <a:p>
            <a:endParaRPr lang="en-US" sz="2000" dirty="0"/>
          </a:p>
          <a:p>
            <a:r>
              <a:rPr lang="en-US" sz="2000" b="1" dirty="0"/>
              <a:t>Pick a statement </a:t>
            </a:r>
            <a:r>
              <a:rPr lang="en-US" sz="2000" dirty="0"/>
              <a:t>that stands out. </a:t>
            </a:r>
            <a:r>
              <a:rPr lang="en-US" sz="2000" b="1" dirty="0"/>
              <a:t>Think about </a:t>
            </a:r>
            <a:r>
              <a:rPr lang="en-US" sz="2000" dirty="0"/>
              <a:t>how this shows up in your life and work</a:t>
            </a:r>
          </a:p>
          <a:p>
            <a:endParaRPr lang="en-US" sz="2000" dirty="0"/>
          </a:p>
          <a:p>
            <a:r>
              <a:rPr lang="en-US" sz="2000" dirty="0"/>
              <a:t>Read the Section Related to Your </a:t>
            </a:r>
            <a:r>
              <a:rPr lang="en-US" sz="2000" b="1" dirty="0">
                <a:solidFill>
                  <a:srgbClr val="C00000"/>
                </a:solidFill>
              </a:rPr>
              <a:t>Least Interested, #6 </a:t>
            </a:r>
            <a:r>
              <a:rPr lang="en-US" sz="2000" b="1" dirty="0"/>
              <a:t> </a:t>
            </a:r>
            <a:r>
              <a:rPr lang="en-US" sz="2000" dirty="0"/>
              <a:t>Motivator.</a:t>
            </a:r>
          </a:p>
          <a:p>
            <a:endParaRPr lang="en-US" sz="2000" dirty="0"/>
          </a:p>
          <a:p>
            <a:r>
              <a:rPr lang="en-US" sz="2000" b="1" dirty="0"/>
              <a:t>Think about </a:t>
            </a:r>
            <a:r>
              <a:rPr lang="en-US" sz="2000" dirty="0"/>
              <a:t>how this shows up in your life and work? </a:t>
            </a:r>
          </a:p>
        </p:txBody>
      </p:sp>
      <p:pic>
        <p:nvPicPr>
          <p:cNvPr id="6" name="Picture 5">
            <a:extLst>
              <a:ext uri="{FF2B5EF4-FFF2-40B4-BE49-F238E27FC236}">
                <a16:creationId xmlns:a16="http://schemas.microsoft.com/office/drawing/2014/main" id="{2CAFA553-8572-847D-D316-161A54B1C237}"/>
              </a:ext>
            </a:extLst>
          </p:cNvPr>
          <p:cNvPicPr>
            <a:picLocks noChangeAspect="1"/>
          </p:cNvPicPr>
          <p:nvPr/>
        </p:nvPicPr>
        <p:blipFill>
          <a:blip r:embed="rId2"/>
          <a:stretch>
            <a:fillRect/>
          </a:stretch>
        </p:blipFill>
        <p:spPr>
          <a:xfrm>
            <a:off x="3593636" y="458766"/>
            <a:ext cx="4294132" cy="5600202"/>
          </a:xfrm>
          <a:prstGeom prst="rect">
            <a:avLst/>
          </a:prstGeom>
          <a:ln>
            <a:solidFill>
              <a:schemeClr val="accent1"/>
            </a:solidFill>
          </a:ln>
        </p:spPr>
      </p:pic>
      <p:pic>
        <p:nvPicPr>
          <p:cNvPr id="8" name="Picture 7">
            <a:extLst>
              <a:ext uri="{FF2B5EF4-FFF2-40B4-BE49-F238E27FC236}">
                <a16:creationId xmlns:a16="http://schemas.microsoft.com/office/drawing/2014/main" id="{7363179E-1303-926C-1DA7-96A450C8E7FA}"/>
              </a:ext>
            </a:extLst>
          </p:cNvPr>
          <p:cNvPicPr>
            <a:picLocks noChangeAspect="1"/>
          </p:cNvPicPr>
          <p:nvPr/>
        </p:nvPicPr>
        <p:blipFill>
          <a:blip r:embed="rId3"/>
          <a:stretch>
            <a:fillRect/>
          </a:stretch>
        </p:blipFill>
        <p:spPr>
          <a:xfrm>
            <a:off x="7956135" y="458766"/>
            <a:ext cx="4161801" cy="5600202"/>
          </a:xfrm>
          <a:prstGeom prst="rect">
            <a:avLst/>
          </a:prstGeom>
          <a:ln>
            <a:solidFill>
              <a:schemeClr val="accent1"/>
            </a:solidFill>
          </a:ln>
        </p:spPr>
      </p:pic>
      <p:cxnSp>
        <p:nvCxnSpPr>
          <p:cNvPr id="3" name="Straight Arrow Connector 2">
            <a:extLst>
              <a:ext uri="{FF2B5EF4-FFF2-40B4-BE49-F238E27FC236}">
                <a16:creationId xmlns:a16="http://schemas.microsoft.com/office/drawing/2014/main" id="{D6021412-2778-D26F-86C3-38302049127E}"/>
              </a:ext>
            </a:extLst>
          </p:cNvPr>
          <p:cNvCxnSpPr>
            <a:cxnSpLocks/>
            <a:stCxn id="5" idx="1"/>
          </p:cNvCxnSpPr>
          <p:nvPr/>
        </p:nvCxnSpPr>
        <p:spPr>
          <a:xfrm flipH="1" flipV="1">
            <a:off x="5230368" y="5162794"/>
            <a:ext cx="721157" cy="7763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EE71FF4-6A09-8A31-5579-29769B4915CA}"/>
              </a:ext>
            </a:extLst>
          </p:cNvPr>
          <p:cNvSpPr txBox="1"/>
          <p:nvPr/>
        </p:nvSpPr>
        <p:spPr>
          <a:xfrm>
            <a:off x="5951525" y="5754495"/>
            <a:ext cx="485313" cy="369332"/>
          </a:xfrm>
          <a:prstGeom prst="rect">
            <a:avLst/>
          </a:prstGeom>
          <a:noFill/>
          <a:ln w="38100">
            <a:solidFill>
              <a:srgbClr val="C00000"/>
            </a:solidFill>
          </a:ln>
        </p:spPr>
        <p:txBody>
          <a:bodyPr wrap="square" rtlCol="0">
            <a:spAutoFit/>
          </a:bodyPr>
          <a:lstStyle/>
          <a:p>
            <a:r>
              <a:rPr lang="en-US" dirty="0">
                <a:solidFill>
                  <a:srgbClr val="C00000"/>
                </a:solidFill>
              </a:rPr>
              <a:t>#2</a:t>
            </a:r>
          </a:p>
        </p:txBody>
      </p:sp>
      <p:sp>
        <p:nvSpPr>
          <p:cNvPr id="2" name="TextBox 1">
            <a:extLst>
              <a:ext uri="{FF2B5EF4-FFF2-40B4-BE49-F238E27FC236}">
                <a16:creationId xmlns:a16="http://schemas.microsoft.com/office/drawing/2014/main" id="{42B0ECAE-6A5D-E5B3-2A28-5DB81AF2B9DE}"/>
              </a:ext>
            </a:extLst>
          </p:cNvPr>
          <p:cNvSpPr txBox="1"/>
          <p:nvPr/>
        </p:nvSpPr>
        <p:spPr>
          <a:xfrm>
            <a:off x="4776187" y="6311968"/>
            <a:ext cx="6826928" cy="461665"/>
          </a:xfrm>
          <a:prstGeom prst="rect">
            <a:avLst/>
          </a:prstGeom>
          <a:solidFill>
            <a:schemeClr val="tx1"/>
          </a:solidFill>
          <a:ln>
            <a:solidFill>
              <a:srgbClr val="D43C6F"/>
            </a:solidFill>
          </a:ln>
        </p:spPr>
        <p:txBody>
          <a:bodyPr wrap="square" rtlCol="0">
            <a:spAutoFit/>
          </a:bodyPr>
          <a:lstStyle/>
          <a:p>
            <a:pPr algn="ctr"/>
            <a:r>
              <a:rPr lang="en-US" sz="2400" dirty="0">
                <a:solidFill>
                  <a:schemeClr val="bg1"/>
                </a:solidFill>
              </a:rPr>
              <a:t>WHAT WE </a:t>
            </a:r>
            <a:r>
              <a:rPr lang="en-US" sz="2400" u="sng" dirty="0">
                <a:solidFill>
                  <a:schemeClr val="bg1"/>
                </a:solidFill>
              </a:rPr>
              <a:t>WANT</a:t>
            </a:r>
            <a:r>
              <a:rPr lang="en-US" sz="2400" dirty="0">
                <a:solidFill>
                  <a:schemeClr val="bg1"/>
                </a:solidFill>
              </a:rPr>
              <a:t> TO DO FIVE DAYS A WEEK…</a:t>
            </a:r>
          </a:p>
        </p:txBody>
      </p:sp>
      <p:cxnSp>
        <p:nvCxnSpPr>
          <p:cNvPr id="4" name="Straight Arrow Connector 3">
            <a:extLst>
              <a:ext uri="{FF2B5EF4-FFF2-40B4-BE49-F238E27FC236}">
                <a16:creationId xmlns:a16="http://schemas.microsoft.com/office/drawing/2014/main" id="{DF773844-A6CB-B83F-01B4-3BB124D48968}"/>
              </a:ext>
            </a:extLst>
          </p:cNvPr>
          <p:cNvCxnSpPr>
            <a:cxnSpLocks/>
          </p:cNvCxnSpPr>
          <p:nvPr/>
        </p:nvCxnSpPr>
        <p:spPr>
          <a:xfrm flipV="1">
            <a:off x="9360517" y="5522275"/>
            <a:ext cx="432200" cy="7896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6CD0EAC-A981-CB28-79E1-DD5BFF1247C5}"/>
              </a:ext>
            </a:extLst>
          </p:cNvPr>
          <p:cNvSpPr txBox="1"/>
          <p:nvPr/>
        </p:nvSpPr>
        <p:spPr>
          <a:xfrm>
            <a:off x="10213454" y="5701635"/>
            <a:ext cx="485313" cy="369332"/>
          </a:xfrm>
          <a:prstGeom prst="rect">
            <a:avLst/>
          </a:prstGeom>
          <a:noFill/>
          <a:ln w="38100">
            <a:solidFill>
              <a:srgbClr val="C00000"/>
            </a:solidFill>
          </a:ln>
        </p:spPr>
        <p:txBody>
          <a:bodyPr wrap="square" rtlCol="0">
            <a:spAutoFit/>
          </a:bodyPr>
          <a:lstStyle/>
          <a:p>
            <a:r>
              <a:rPr lang="en-US" dirty="0">
                <a:solidFill>
                  <a:srgbClr val="C00000"/>
                </a:solidFill>
              </a:rPr>
              <a:t>#6</a:t>
            </a:r>
          </a:p>
        </p:txBody>
      </p:sp>
      <p:sp>
        <p:nvSpPr>
          <p:cNvPr id="10" name="TextBox 9">
            <a:extLst>
              <a:ext uri="{FF2B5EF4-FFF2-40B4-BE49-F238E27FC236}">
                <a16:creationId xmlns:a16="http://schemas.microsoft.com/office/drawing/2014/main" id="{1D97AD32-8CD7-84AF-A2F4-8A66EC10D8F4}"/>
              </a:ext>
            </a:extLst>
          </p:cNvPr>
          <p:cNvSpPr txBox="1"/>
          <p:nvPr/>
        </p:nvSpPr>
        <p:spPr>
          <a:xfrm>
            <a:off x="2831483" y="5516969"/>
            <a:ext cx="485313" cy="369332"/>
          </a:xfrm>
          <a:prstGeom prst="rect">
            <a:avLst/>
          </a:prstGeom>
          <a:noFill/>
          <a:ln w="38100">
            <a:solidFill>
              <a:srgbClr val="C00000"/>
            </a:solidFill>
          </a:ln>
        </p:spPr>
        <p:txBody>
          <a:bodyPr wrap="square" rtlCol="0">
            <a:spAutoFit/>
          </a:bodyPr>
          <a:lstStyle/>
          <a:p>
            <a:r>
              <a:rPr lang="en-US" dirty="0">
                <a:solidFill>
                  <a:srgbClr val="C00000"/>
                </a:solidFill>
              </a:rPr>
              <a:t>#1</a:t>
            </a:r>
          </a:p>
        </p:txBody>
      </p:sp>
      <p:cxnSp>
        <p:nvCxnSpPr>
          <p:cNvPr id="11" name="Straight Arrow Connector 10">
            <a:extLst>
              <a:ext uri="{FF2B5EF4-FFF2-40B4-BE49-F238E27FC236}">
                <a16:creationId xmlns:a16="http://schemas.microsoft.com/office/drawing/2014/main" id="{47D800E2-A67E-9A66-3ED2-C316466BB5BC}"/>
              </a:ext>
            </a:extLst>
          </p:cNvPr>
          <p:cNvCxnSpPr>
            <a:cxnSpLocks/>
          </p:cNvCxnSpPr>
          <p:nvPr/>
        </p:nvCxnSpPr>
        <p:spPr>
          <a:xfrm flipV="1">
            <a:off x="3265839" y="2478024"/>
            <a:ext cx="956114" cy="3050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307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CB2DB-B99D-2546-2A4A-4BFA7DD54FA1}"/>
              </a:ext>
            </a:extLst>
          </p:cNvPr>
          <p:cNvSpPr>
            <a:spLocks noGrp="1"/>
          </p:cNvSpPr>
          <p:nvPr>
            <p:ph idx="1"/>
          </p:nvPr>
        </p:nvSpPr>
        <p:spPr>
          <a:xfrm>
            <a:off x="1816574" y="1775811"/>
            <a:ext cx="8558852" cy="3306377"/>
          </a:xfrm>
        </p:spPr>
        <p:txBody>
          <a:bodyPr>
            <a:normAutofit/>
          </a:bodyPr>
          <a:lstStyle/>
          <a:p>
            <a:pPr marL="0" marR="0" indent="0" algn="ctr">
              <a:lnSpc>
                <a:spcPct val="100000"/>
              </a:lnSpc>
              <a:spcBef>
                <a:spcPts val="0"/>
              </a:spcBef>
              <a:spcAft>
                <a:spcPts val="800"/>
              </a:spcAft>
              <a:buNone/>
            </a:pPr>
            <a:r>
              <a:rPr lang="en-US" sz="3200" kern="100" dirty="0">
                <a:latin typeface="Century Gothic" panose="020B0502020202020204" pitchFamily="34" charset="0"/>
                <a:ea typeface="Calibri" panose="020F0502020204030204" pitchFamily="34" charset="0"/>
                <a:cs typeface="Times New Roman" panose="02020603050405020304" pitchFamily="18" charset="0"/>
              </a:rPr>
              <a:t>Workplace Motivators, in a practical way, provide a </a:t>
            </a:r>
            <a:r>
              <a:rPr lang="en-US" sz="3200" kern="100"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common language </a:t>
            </a:r>
            <a:r>
              <a:rPr lang="en-US" sz="3200" kern="100" dirty="0">
                <a:latin typeface="Century Gothic" panose="020B0502020202020204" pitchFamily="34" charset="0"/>
                <a:ea typeface="Calibri" panose="020F0502020204030204" pitchFamily="34" charset="0"/>
                <a:cs typeface="Times New Roman" panose="02020603050405020304" pitchFamily="18" charset="0"/>
              </a:rPr>
              <a:t>for understanding and </a:t>
            </a:r>
            <a:r>
              <a:rPr lang="en-US" sz="3200" kern="100" dirty="0">
                <a:solidFill>
                  <a:srgbClr val="C00000"/>
                </a:solidFill>
                <a:latin typeface="Century Gothic" panose="020B0502020202020204" pitchFamily="34" charset="0"/>
                <a:ea typeface="Calibri" panose="020F0502020204030204" pitchFamily="34" charset="0"/>
                <a:cs typeface="Times New Roman" panose="02020603050405020304" pitchFamily="18" charset="0"/>
              </a:rPr>
              <a:t>discussing </a:t>
            </a:r>
            <a:r>
              <a:rPr lang="en-US" sz="3200" kern="100"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differences</a:t>
            </a:r>
            <a:r>
              <a:rPr lang="en-US" sz="3200" kern="100" dirty="0">
                <a:effectLst/>
                <a:latin typeface="Century Gothic" panose="020B0502020202020204" pitchFamily="34" charset="0"/>
                <a:ea typeface="Calibri" panose="020F0502020204030204" pitchFamily="34" charset="0"/>
                <a:cs typeface="Times New Roman" panose="02020603050405020304" pitchFamily="18" charset="0"/>
              </a:rPr>
              <a:t>.</a:t>
            </a:r>
          </a:p>
          <a:p>
            <a:pPr marL="0" marR="0" indent="0" algn="ctr">
              <a:lnSpc>
                <a:spcPct val="100000"/>
              </a:lnSpc>
              <a:spcBef>
                <a:spcPts val="0"/>
              </a:spcBef>
              <a:spcAft>
                <a:spcPts val="800"/>
              </a:spcAft>
              <a:buNone/>
            </a:pPr>
            <a:endParaRPr lang="en-US" sz="28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ctr">
              <a:lnSpc>
                <a:spcPct val="100000"/>
              </a:lnSpc>
              <a:spcBef>
                <a:spcPts val="0"/>
              </a:spcBef>
              <a:spcAft>
                <a:spcPts val="800"/>
              </a:spcAft>
              <a:buNone/>
            </a:pPr>
            <a:r>
              <a:rPr lang="en-US" sz="24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rPr>
              <a:t>It helps us understand and benefit from the</a:t>
            </a:r>
            <a:br>
              <a:rPr lang="en-US" sz="24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rPr>
            </a:br>
            <a:r>
              <a:rPr lang="en-US" sz="24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2400" kern="100"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value of different opinions and priorities</a:t>
            </a:r>
            <a:r>
              <a:rPr lang="en-US" sz="24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rPr>
              <a:t>, which also helps us understand the </a:t>
            </a:r>
            <a:r>
              <a:rPr lang="en-US" sz="2400" kern="100" dirty="0">
                <a:solidFill>
                  <a:srgbClr val="C00000"/>
                </a:solidFill>
                <a:effectLst/>
                <a:latin typeface="Century Gothic" panose="020B0502020202020204" pitchFamily="34" charset="0"/>
                <a:ea typeface="Calibri" panose="020F0502020204030204" pitchFamily="34" charset="0"/>
                <a:cs typeface="Times New Roman" panose="02020603050405020304" pitchFamily="18" charset="0"/>
              </a:rPr>
              <a:t>value of every relationship</a:t>
            </a:r>
            <a:r>
              <a:rPr lang="en-US" sz="2400" kern="100" dirty="0">
                <a:solidFill>
                  <a:srgbClr val="292521"/>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US" sz="2400" kern="1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989AA91-DEB3-4F61-1C95-6EEAF3200A32}"/>
              </a:ext>
            </a:extLst>
          </p:cNvPr>
          <p:cNvPicPr>
            <a:picLocks noChangeAspect="1"/>
          </p:cNvPicPr>
          <p:nvPr/>
        </p:nvPicPr>
        <p:blipFill>
          <a:blip r:embed="rId2"/>
          <a:stretch>
            <a:fillRect/>
          </a:stretch>
        </p:blipFill>
        <p:spPr>
          <a:xfrm>
            <a:off x="10570131" y="0"/>
            <a:ext cx="1621869" cy="1582150"/>
          </a:xfrm>
          <a:prstGeom prst="rect">
            <a:avLst/>
          </a:prstGeom>
        </p:spPr>
      </p:pic>
    </p:spTree>
    <p:extLst>
      <p:ext uri="{BB962C8B-B14F-4D97-AF65-F5344CB8AC3E}">
        <p14:creationId xmlns:p14="http://schemas.microsoft.com/office/powerpoint/2010/main" val="306877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DA8E4A-E471-A502-5B72-40C03DFE5D66}"/>
              </a:ext>
            </a:extLst>
          </p:cNvPr>
          <p:cNvPicPr>
            <a:picLocks noChangeAspect="1"/>
          </p:cNvPicPr>
          <p:nvPr/>
        </p:nvPicPr>
        <p:blipFill>
          <a:blip r:embed="rId3"/>
          <a:stretch>
            <a:fillRect/>
          </a:stretch>
        </p:blipFill>
        <p:spPr>
          <a:xfrm>
            <a:off x="2855765" y="932154"/>
            <a:ext cx="6199591" cy="5848197"/>
          </a:xfrm>
          <a:prstGeom prst="rect">
            <a:avLst/>
          </a:prstGeom>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#1 and #2</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#1, #2 = </a:t>
            </a:r>
            <a:br>
              <a:rPr lang="en-US" sz="1400" b="1" dirty="0">
                <a:solidFill>
                  <a:schemeClr val="accent5"/>
                </a:solidFill>
              </a:rPr>
            </a:br>
            <a:r>
              <a:rPr lang="en-US" sz="1400" b="1" dirty="0">
                <a:solidFill>
                  <a:schemeClr val="accent5"/>
                </a:solidFill>
              </a:rPr>
              <a:t>Most Interested</a:t>
            </a:r>
          </a:p>
        </p:txBody>
      </p:sp>
      <p:sp>
        <p:nvSpPr>
          <p:cNvPr id="22" name="TextBox 21">
            <a:extLst>
              <a:ext uri="{FF2B5EF4-FFF2-40B4-BE49-F238E27FC236}">
                <a16:creationId xmlns:a16="http://schemas.microsoft.com/office/drawing/2014/main" id="{467FA695-F228-984C-A73F-65DE35BBA47D}"/>
              </a:ext>
            </a:extLst>
          </p:cNvPr>
          <p:cNvSpPr txBox="1"/>
          <p:nvPr/>
        </p:nvSpPr>
        <p:spPr>
          <a:xfrm>
            <a:off x="5636803" y="1368623"/>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#1 </a:t>
            </a:r>
          </a:p>
        </p:txBody>
      </p:sp>
      <p:sp>
        <p:nvSpPr>
          <p:cNvPr id="23" name="TextBox 22">
            <a:extLst>
              <a:ext uri="{FF2B5EF4-FFF2-40B4-BE49-F238E27FC236}">
                <a16:creationId xmlns:a16="http://schemas.microsoft.com/office/drawing/2014/main" id="{1F8848EB-BB60-2941-9159-B714D2791D98}"/>
              </a:ext>
            </a:extLst>
          </p:cNvPr>
          <p:cNvSpPr txBox="1"/>
          <p:nvPr/>
        </p:nvSpPr>
        <p:spPr>
          <a:xfrm>
            <a:off x="5699681" y="2203248"/>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#2 </a:t>
            </a:r>
          </a:p>
        </p:txBody>
      </p:sp>
      <p:sp>
        <p:nvSpPr>
          <p:cNvPr id="29" name="Text Box 6">
            <a:extLst>
              <a:ext uri="{FF2B5EF4-FFF2-40B4-BE49-F238E27FC236}">
                <a16:creationId xmlns:a16="http://schemas.microsoft.com/office/drawing/2014/main" id="{79A5B30D-5CD6-4635-8BF4-CC0DDDE458D7}"/>
              </a:ext>
            </a:extLst>
          </p:cNvPr>
          <p:cNvSpPr txBox="1">
            <a:spLocks noChangeArrowheads="1"/>
          </p:cNvSpPr>
          <p:nvPr/>
        </p:nvSpPr>
        <p:spPr bwMode="auto">
          <a:xfrm>
            <a:off x="963011" y="5835482"/>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27" name="TextBox 26">
            <a:extLst>
              <a:ext uri="{FF2B5EF4-FFF2-40B4-BE49-F238E27FC236}">
                <a16:creationId xmlns:a16="http://schemas.microsoft.com/office/drawing/2014/main" id="{D48D3DC2-24D2-4DC9-B90C-8160020B9D25}"/>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sp>
        <p:nvSpPr>
          <p:cNvPr id="31" name="Text Box 11">
            <a:extLst>
              <a:ext uri="{FF2B5EF4-FFF2-40B4-BE49-F238E27FC236}">
                <a16:creationId xmlns:a16="http://schemas.microsoft.com/office/drawing/2014/main" id="{EE1B18C0-82AC-4CAC-BB04-4FE10FF0932A}"/>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33" name="Text Box 7">
            <a:extLst>
              <a:ext uri="{FF2B5EF4-FFF2-40B4-BE49-F238E27FC236}">
                <a16:creationId xmlns:a16="http://schemas.microsoft.com/office/drawing/2014/main" id="{50605D49-4EB7-4F0A-9373-1C4362AF8DC3}"/>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sp>
        <p:nvSpPr>
          <p:cNvPr id="35" name="Text Box 9">
            <a:extLst>
              <a:ext uri="{FF2B5EF4-FFF2-40B4-BE49-F238E27FC236}">
                <a16:creationId xmlns:a16="http://schemas.microsoft.com/office/drawing/2014/main" id="{DFC8696E-9C75-4F3B-983A-FDB12FE0DDF5}"/>
              </a:ext>
            </a:extLst>
          </p:cNvPr>
          <p:cNvSpPr txBox="1">
            <a:spLocks noChangeArrowheads="1"/>
          </p:cNvSpPr>
          <p:nvPr/>
        </p:nvSpPr>
        <p:spPr bwMode="auto">
          <a:xfrm>
            <a:off x="7934455" y="60077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2" name="Oval 1">
            <a:extLst>
              <a:ext uri="{FF2B5EF4-FFF2-40B4-BE49-F238E27FC236}">
                <a16:creationId xmlns:a16="http://schemas.microsoft.com/office/drawing/2014/main" id="{77BF992F-E12B-4D35-BE14-120DE04D7B92}"/>
              </a:ext>
            </a:extLst>
          </p:cNvPr>
          <p:cNvSpPr/>
          <p:nvPr/>
        </p:nvSpPr>
        <p:spPr>
          <a:xfrm>
            <a:off x="4940619" y="2894365"/>
            <a:ext cx="1917382" cy="177147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9BF458-8188-C8E1-3E97-C52B7165A31F}"/>
              </a:ext>
            </a:extLst>
          </p:cNvPr>
          <p:cNvPicPr>
            <a:picLocks noChangeAspect="1"/>
          </p:cNvPicPr>
          <p:nvPr/>
        </p:nvPicPr>
        <p:blipFill>
          <a:blip r:embed="rId4"/>
          <a:stretch>
            <a:fillRect/>
          </a:stretch>
        </p:blipFill>
        <p:spPr>
          <a:xfrm>
            <a:off x="10588390" y="0"/>
            <a:ext cx="1621869" cy="1582150"/>
          </a:xfrm>
          <a:prstGeom prst="rect">
            <a:avLst/>
          </a:prstGeom>
        </p:spPr>
      </p:pic>
    </p:spTree>
    <p:extLst>
      <p:ext uri="{BB962C8B-B14F-4D97-AF65-F5344CB8AC3E}">
        <p14:creationId xmlns:p14="http://schemas.microsoft.com/office/powerpoint/2010/main" val="103899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E1902-959F-6B91-7DF7-D48CE5EDC85B}"/>
              </a:ext>
            </a:extLst>
          </p:cNvPr>
          <p:cNvPicPr>
            <a:picLocks noChangeAspect="1"/>
          </p:cNvPicPr>
          <p:nvPr/>
        </p:nvPicPr>
        <p:blipFill>
          <a:blip r:embed="rId3"/>
          <a:stretch>
            <a:fillRect/>
          </a:stretch>
        </p:blipFill>
        <p:spPr>
          <a:xfrm>
            <a:off x="2855765" y="932154"/>
            <a:ext cx="6199591" cy="5848197"/>
          </a:xfrm>
          <a:prstGeom prst="rect">
            <a:avLst/>
          </a:prstGeom>
        </p:spPr>
      </p:pic>
      <p:sp>
        <p:nvSpPr>
          <p:cNvPr id="1042" name="Rectangle 4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43" name="Rectangle 44"/>
          <p:cNvSpPr>
            <a:spLocks noChangeArrowheads="1"/>
          </p:cNvSpPr>
          <p:nvPr/>
        </p:nvSpPr>
        <p:spPr bwMode="auto">
          <a:xfrm>
            <a:off x="1524001" y="224135"/>
            <a:ext cx="18473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panose="020B0604020202020204" pitchFamily="34" charset="0"/>
              </a:rPr>
            </a:br>
            <a:endParaRPr lang="en-US" altLang="en-US">
              <a:latin typeface="Arial" panose="020B0604020202020204" pitchFamily="34" charset="0"/>
            </a:endParaRPr>
          </a:p>
          <a:p>
            <a:pPr eaLnBrk="0" fontAlgn="base" hangingPunct="0">
              <a:spcBef>
                <a:spcPct val="0"/>
              </a:spcBef>
              <a:spcAft>
                <a:spcPct val="0"/>
              </a:spcAft>
            </a:pPr>
            <a:endParaRPr lang="en-US" altLang="en-US">
              <a:latin typeface="Arial" panose="020B0604020202020204" pitchFamily="34" charset="0"/>
            </a:endParaRPr>
          </a:p>
        </p:txBody>
      </p:sp>
      <p:sp>
        <p:nvSpPr>
          <p:cNvPr id="1044" name="Rectangle 62"/>
          <p:cNvSpPr>
            <a:spLocks noChangeArrowheads="1"/>
          </p:cNvSpPr>
          <p:nvPr/>
        </p:nvSpPr>
        <p:spPr bwMode="auto">
          <a:xfrm>
            <a:off x="1524001" y="7198668"/>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altLang="en-US" sz="600"/>
          </a:p>
          <a:p>
            <a:pPr eaLnBrk="0" fontAlgn="base" hangingPunct="0">
              <a:spcBef>
                <a:spcPct val="0"/>
              </a:spcBef>
              <a:spcAft>
                <a:spcPct val="0"/>
              </a:spcAft>
            </a:pPr>
            <a:endParaRPr lang="en-US" altLang="en-US">
              <a:latin typeface="Arial" panose="020B0604020202020204" pitchFamily="34" charset="0"/>
            </a:endParaRPr>
          </a:p>
        </p:txBody>
      </p:sp>
      <p:sp>
        <p:nvSpPr>
          <p:cNvPr id="1045" name="Rectangle 73"/>
          <p:cNvSpPr>
            <a:spLocks noChangeArrowheads="1"/>
          </p:cNvSpPr>
          <p:nvPr/>
        </p:nvSpPr>
        <p:spPr bwMode="auto">
          <a:xfrm>
            <a:off x="1524001" y="12616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itle 1">
            <a:extLst>
              <a:ext uri="{FF2B5EF4-FFF2-40B4-BE49-F238E27FC236}">
                <a16:creationId xmlns:a16="http://schemas.microsoft.com/office/drawing/2014/main" id="{FB67B557-C9A2-1743-914F-3F249CAD54A4}"/>
              </a:ext>
            </a:extLst>
          </p:cNvPr>
          <p:cNvSpPr>
            <a:spLocks noGrp="1"/>
          </p:cNvSpPr>
          <p:nvPr>
            <p:ph type="title"/>
          </p:nvPr>
        </p:nvSpPr>
        <p:spPr>
          <a:xfrm>
            <a:off x="-16007" y="-129028"/>
            <a:ext cx="12192000" cy="1325563"/>
          </a:xfrm>
        </p:spPr>
        <p:txBody>
          <a:bodyPr/>
          <a:lstStyle/>
          <a:p>
            <a:pPr algn="ctr"/>
            <a:r>
              <a:rPr lang="en-US" dirty="0"/>
              <a:t>Workplace Motivators: #6</a:t>
            </a:r>
          </a:p>
        </p:txBody>
      </p:sp>
      <p:sp>
        <p:nvSpPr>
          <p:cNvPr id="19" name="Rectangle 18">
            <a:extLst>
              <a:ext uri="{FF2B5EF4-FFF2-40B4-BE49-F238E27FC236}">
                <a16:creationId xmlns:a16="http://schemas.microsoft.com/office/drawing/2014/main" id="{54945876-F192-BC4F-BE4A-97C10510D821}"/>
              </a:ext>
            </a:extLst>
          </p:cNvPr>
          <p:cNvSpPr/>
          <p:nvPr/>
        </p:nvSpPr>
        <p:spPr>
          <a:xfrm>
            <a:off x="9869710" y="4665836"/>
            <a:ext cx="1975760" cy="954107"/>
          </a:xfrm>
          <a:prstGeom prst="rect">
            <a:avLst/>
          </a:prstGeom>
          <a:solidFill>
            <a:schemeClr val="bg1"/>
          </a:solidFill>
          <a:ln w="57150">
            <a:solidFill>
              <a:schemeClr val="accent5"/>
            </a:solidFill>
          </a:ln>
          <a:effectLst>
            <a:outerShdw blurRad="50800" dist="38100" dir="5400000" algn="t" rotWithShape="0">
              <a:prstClr val="black">
                <a:alpha val="40000"/>
              </a:prstClr>
            </a:outerShdw>
          </a:effectLst>
        </p:spPr>
        <p:txBody>
          <a:bodyPr wrap="square">
            <a:spAutoFit/>
          </a:bodyPr>
          <a:lstStyle/>
          <a:p>
            <a:pPr algn="ctr"/>
            <a:r>
              <a:rPr lang="en-US" sz="1400" b="1" dirty="0">
                <a:solidFill>
                  <a:schemeClr val="accent5"/>
                </a:solidFill>
              </a:rPr>
              <a:t>According to the Assessment:</a:t>
            </a:r>
          </a:p>
          <a:p>
            <a:pPr algn="ctr"/>
            <a:r>
              <a:rPr lang="en-US" sz="1400" b="1" dirty="0">
                <a:solidFill>
                  <a:schemeClr val="accent5"/>
                </a:solidFill>
              </a:rPr>
              <a:t>My #1, #2 = </a:t>
            </a:r>
            <a:br>
              <a:rPr lang="en-US" sz="1400" b="1" dirty="0">
                <a:solidFill>
                  <a:schemeClr val="accent5"/>
                </a:solidFill>
              </a:rPr>
            </a:br>
            <a:r>
              <a:rPr lang="en-US" sz="1400" b="1" dirty="0">
                <a:solidFill>
                  <a:schemeClr val="accent5"/>
                </a:solidFill>
              </a:rPr>
              <a:t>Most Interested</a:t>
            </a:r>
          </a:p>
        </p:txBody>
      </p:sp>
      <p:sp>
        <p:nvSpPr>
          <p:cNvPr id="22" name="TextBox 21">
            <a:extLst>
              <a:ext uri="{FF2B5EF4-FFF2-40B4-BE49-F238E27FC236}">
                <a16:creationId xmlns:a16="http://schemas.microsoft.com/office/drawing/2014/main" id="{467FA695-F228-984C-A73F-65DE35BBA47D}"/>
              </a:ext>
            </a:extLst>
          </p:cNvPr>
          <p:cNvSpPr txBox="1"/>
          <p:nvPr/>
        </p:nvSpPr>
        <p:spPr>
          <a:xfrm>
            <a:off x="5687223" y="1494883"/>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#1 </a:t>
            </a:r>
          </a:p>
        </p:txBody>
      </p:sp>
      <p:sp>
        <p:nvSpPr>
          <p:cNvPr id="23" name="TextBox 22">
            <a:extLst>
              <a:ext uri="{FF2B5EF4-FFF2-40B4-BE49-F238E27FC236}">
                <a16:creationId xmlns:a16="http://schemas.microsoft.com/office/drawing/2014/main" id="{1F8848EB-BB60-2941-9159-B714D2791D98}"/>
              </a:ext>
            </a:extLst>
          </p:cNvPr>
          <p:cNvSpPr txBox="1"/>
          <p:nvPr/>
        </p:nvSpPr>
        <p:spPr>
          <a:xfrm>
            <a:off x="5699681" y="2270849"/>
            <a:ext cx="511758"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#2 </a:t>
            </a:r>
          </a:p>
        </p:txBody>
      </p:sp>
      <p:sp>
        <p:nvSpPr>
          <p:cNvPr id="29" name="Text Box 6">
            <a:extLst>
              <a:ext uri="{FF2B5EF4-FFF2-40B4-BE49-F238E27FC236}">
                <a16:creationId xmlns:a16="http://schemas.microsoft.com/office/drawing/2014/main" id="{79A5B30D-5CD6-4635-8BF4-CC0DDDE458D7}"/>
              </a:ext>
            </a:extLst>
          </p:cNvPr>
          <p:cNvSpPr txBox="1">
            <a:spLocks noChangeArrowheads="1"/>
          </p:cNvSpPr>
          <p:nvPr/>
        </p:nvSpPr>
        <p:spPr bwMode="auto">
          <a:xfrm>
            <a:off x="963011" y="5835482"/>
            <a:ext cx="2545853" cy="944869"/>
          </a:xfrm>
          <a:prstGeom prst="rect">
            <a:avLst/>
          </a:prstGeom>
          <a:solidFill>
            <a:srgbClr val="5C5BA2"/>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BALANCE AND </a:t>
            </a:r>
          </a:p>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HARMONY SEEKER:</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Creativity, beauty,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harmony &amp; balance.</a:t>
            </a:r>
            <a:endParaRPr lang="en-US" altLang="en-US" sz="3200" dirty="0">
              <a:solidFill>
                <a:schemeClr val="bg1"/>
              </a:solidFill>
              <a:latin typeface="Arial" panose="020B0604020202020204" pitchFamily="34" charset="0"/>
            </a:endParaRPr>
          </a:p>
        </p:txBody>
      </p:sp>
      <p:sp>
        <p:nvSpPr>
          <p:cNvPr id="25" name="Text Box 10">
            <a:extLst>
              <a:ext uri="{FF2B5EF4-FFF2-40B4-BE49-F238E27FC236}">
                <a16:creationId xmlns:a16="http://schemas.microsoft.com/office/drawing/2014/main" id="{38D7A133-8A73-4BD5-8536-6AE2EFA1D294}"/>
              </a:ext>
            </a:extLst>
          </p:cNvPr>
          <p:cNvSpPr txBox="1">
            <a:spLocks noChangeArrowheads="1"/>
          </p:cNvSpPr>
          <p:nvPr/>
        </p:nvSpPr>
        <p:spPr bwMode="auto">
          <a:xfrm>
            <a:off x="0" y="3576854"/>
            <a:ext cx="2398437" cy="914090"/>
          </a:xfrm>
          <a:prstGeom prst="rect">
            <a:avLst/>
          </a:prstGeom>
          <a:solidFill>
            <a:srgbClr val="009FB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ALTRUISTIC/SERVICE/ </a:t>
            </a:r>
            <a:b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HELPING OTHERS:</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Generous helper, </a:t>
            </a:r>
            <a:br>
              <a:rPr lang="en-US" altLang="en-US" sz="1400" dirty="0">
                <a:solidFill>
                  <a:schemeClr val="bg1"/>
                </a:solidFill>
                <a:latin typeface="Arial" panose="020B0604020202020204" pitchFamily="34" charset="0"/>
                <a:cs typeface="Arial" panose="020B0604020202020204" pitchFamily="34" charset="0"/>
              </a:rPr>
            </a:br>
            <a:r>
              <a:rPr lang="en-US" altLang="en-US" sz="1400" dirty="0">
                <a:solidFill>
                  <a:schemeClr val="bg1"/>
                </a:solidFill>
                <a:latin typeface="Arial" panose="020B0604020202020204" pitchFamily="34" charset="0"/>
                <a:cs typeface="Arial" panose="020B0604020202020204" pitchFamily="34" charset="0"/>
              </a:rPr>
              <a:t>remove pain.</a:t>
            </a:r>
            <a:endParaRPr lang="en-US" altLang="en-US" sz="3200" dirty="0">
              <a:solidFill>
                <a:schemeClr val="bg1"/>
              </a:solidFill>
              <a:latin typeface="Arial" panose="020B0604020202020204" pitchFamily="34" charset="0"/>
            </a:endParaRPr>
          </a:p>
        </p:txBody>
      </p:sp>
      <p:sp>
        <p:nvSpPr>
          <p:cNvPr id="31" name="Text Box 11">
            <a:extLst>
              <a:ext uri="{FF2B5EF4-FFF2-40B4-BE49-F238E27FC236}">
                <a16:creationId xmlns:a16="http://schemas.microsoft.com/office/drawing/2014/main" id="{EE1B18C0-82AC-4CAC-BB04-4FE10FF0932A}"/>
              </a:ext>
            </a:extLst>
          </p:cNvPr>
          <p:cNvSpPr txBox="1">
            <a:spLocks noChangeArrowheads="1"/>
          </p:cNvSpPr>
          <p:nvPr/>
        </p:nvSpPr>
        <p:spPr bwMode="auto">
          <a:xfrm>
            <a:off x="1199218" y="995953"/>
            <a:ext cx="2384979" cy="914090"/>
          </a:xfrm>
          <a:prstGeom prst="rect">
            <a:avLst/>
          </a:prstGeom>
          <a:solidFill>
            <a:srgbClr val="909193"/>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PROCESS AND ORDER KEEPER: </a:t>
            </a:r>
          </a:p>
          <a:p>
            <a:pPr algn="ctr" eaLnBrk="0" fontAlgn="base" hangingPunct="0">
              <a:spcBef>
                <a:spcPct val="0"/>
              </a:spcBef>
              <a:spcAft>
                <a:spcPct val="0"/>
              </a:spcAft>
            </a:pPr>
            <a:r>
              <a:rPr lang="en-US" altLang="en-US" sz="1400" dirty="0">
                <a:solidFill>
                  <a:schemeClr val="bg1"/>
                </a:solidFill>
                <a:latin typeface="Arial" panose="020B0604020202020204" pitchFamily="34" charset="0"/>
                <a:cs typeface="Arial" panose="020B0604020202020204" pitchFamily="34" charset="0"/>
              </a:rPr>
              <a:t>Follow and enforce rules, process, structure.</a:t>
            </a:r>
            <a:endParaRPr lang="en-US" altLang="en-US" sz="3200" dirty="0">
              <a:solidFill>
                <a:schemeClr val="bg1"/>
              </a:solidFill>
              <a:latin typeface="Arial" panose="020B0604020202020204" pitchFamily="34" charset="0"/>
            </a:endParaRPr>
          </a:p>
        </p:txBody>
      </p:sp>
      <p:sp>
        <p:nvSpPr>
          <p:cNvPr id="33" name="Text Box 7">
            <a:extLst>
              <a:ext uri="{FF2B5EF4-FFF2-40B4-BE49-F238E27FC236}">
                <a16:creationId xmlns:a16="http://schemas.microsoft.com/office/drawing/2014/main" id="{50605D49-4EB7-4F0A-9373-1C4362AF8DC3}"/>
              </a:ext>
            </a:extLst>
          </p:cNvPr>
          <p:cNvSpPr txBox="1">
            <a:spLocks noChangeArrowheads="1"/>
          </p:cNvSpPr>
          <p:nvPr/>
        </p:nvSpPr>
        <p:spPr bwMode="auto">
          <a:xfrm>
            <a:off x="8001215" y="1050193"/>
            <a:ext cx="2455854" cy="698806"/>
          </a:xfrm>
          <a:prstGeom prst="rect">
            <a:avLst/>
          </a:prstGeom>
          <a:solidFill>
            <a:srgbClr val="993129"/>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LEARNER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Always Questioning, </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High Product Knowledge.</a:t>
            </a:r>
            <a:endParaRPr lang="en-US" altLang="en-US" sz="3200" dirty="0">
              <a:solidFill>
                <a:schemeClr val="bg1"/>
              </a:solidFill>
              <a:latin typeface="Century Gothic" panose="020B0502020202020204" pitchFamily="34" charset="0"/>
            </a:endParaRPr>
          </a:p>
        </p:txBody>
      </p:sp>
      <p:sp>
        <p:nvSpPr>
          <p:cNvPr id="34" name="Text Box 8">
            <a:extLst>
              <a:ext uri="{FF2B5EF4-FFF2-40B4-BE49-F238E27FC236}">
                <a16:creationId xmlns:a16="http://schemas.microsoft.com/office/drawing/2014/main" id="{3296A553-581B-42BA-B0D0-0C83538989CF}"/>
              </a:ext>
            </a:extLst>
          </p:cNvPr>
          <p:cNvSpPr txBox="1">
            <a:spLocks noChangeArrowheads="1"/>
          </p:cNvSpPr>
          <p:nvPr/>
        </p:nvSpPr>
        <p:spPr bwMode="auto">
          <a:xfrm>
            <a:off x="9055356" y="3329253"/>
            <a:ext cx="1802234" cy="914090"/>
          </a:xfrm>
          <a:prstGeom prst="rect">
            <a:avLst/>
          </a:prstGeom>
          <a:solidFill>
            <a:srgbClr val="F1B526"/>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BUSINESS PERSON: R.O.I.: </a:t>
            </a:r>
            <a:r>
              <a:rPr lang="en-US" altLang="en-US" sz="14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Money, Reduce waste</a:t>
            </a:r>
            <a:r>
              <a:rPr lang="en-US" altLang="en-US" sz="1000"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a:t>
            </a:r>
            <a:endParaRPr lang="en-US" altLang="en-US" dirty="0">
              <a:solidFill>
                <a:schemeClr val="bg1"/>
              </a:solidFill>
              <a:latin typeface="Century Gothic" panose="020B0502020202020204" pitchFamily="34" charset="0"/>
            </a:endParaRPr>
          </a:p>
        </p:txBody>
      </p:sp>
      <p:sp>
        <p:nvSpPr>
          <p:cNvPr id="35" name="Text Box 9">
            <a:extLst>
              <a:ext uri="{FF2B5EF4-FFF2-40B4-BE49-F238E27FC236}">
                <a16:creationId xmlns:a16="http://schemas.microsoft.com/office/drawing/2014/main" id="{DFC8696E-9C75-4F3B-983A-FDB12FE0DDF5}"/>
              </a:ext>
            </a:extLst>
          </p:cNvPr>
          <p:cNvSpPr txBox="1">
            <a:spLocks noChangeArrowheads="1"/>
          </p:cNvSpPr>
          <p:nvPr/>
        </p:nvSpPr>
        <p:spPr bwMode="auto">
          <a:xfrm>
            <a:off x="7934455" y="6007724"/>
            <a:ext cx="2021607" cy="698806"/>
          </a:xfrm>
          <a:prstGeom prst="rect">
            <a:avLst/>
          </a:prstGeom>
          <a:solidFill>
            <a:srgbClr val="211F21"/>
          </a:solidFill>
          <a:ln w="38100">
            <a:solidFill>
              <a:schemeClr val="bg1"/>
            </a:solidFill>
          </a:ln>
          <a:effectLst>
            <a:outerShdw blurRad="50800" dist="38100" dir="5400000" algn="t" rotWithShape="0">
              <a:prstClr val="black">
                <a:alpha val="40000"/>
              </a:prstClr>
            </a:outerShdw>
          </a:effectLst>
        </p:spPr>
        <p:txBody>
          <a:bodyPr vert="horz" wrap="square" lIns="52121" tIns="26060" rIns="52121" bIns="26060" numCol="1" anchor="t" anchorCtr="0" compatLnSpc="1">
            <a:prstTxWarp prst="textNoShape">
              <a:avLst/>
            </a:prstTxWarp>
            <a:spAutoFit/>
          </a:bodyPr>
          <a:lstStyle/>
          <a:p>
            <a:pPr algn="ctr" eaLnBrk="0" fontAlgn="base" hangingPunct="0">
              <a:spcBef>
                <a:spcPct val="0"/>
              </a:spcBef>
              <a:spcAft>
                <a:spcPct val="0"/>
              </a:spcAft>
            </a:pPr>
            <a:r>
              <a:rPr lang="en-US" altLang="en-US" sz="1400" b="1" dirty="0">
                <a:solidFill>
                  <a:schemeClr val="bg1"/>
                </a:solidFill>
                <a:latin typeface="Century Gothic" panose="020B0502020202020204" pitchFamily="34" charset="0"/>
                <a:ea typeface="Times New Roman" panose="02020603050405020304" pitchFamily="18" charset="0"/>
                <a:cs typeface="Arial" panose="020B0604020202020204" pitchFamily="34" charset="0"/>
              </a:rPr>
              <a:t>THE POWER PLAYER:</a:t>
            </a:r>
          </a:p>
          <a:p>
            <a:pPr algn="ctr" eaLnBrk="0" fontAlgn="base" hangingPunct="0">
              <a:spcBef>
                <a:spcPct val="0"/>
              </a:spcBef>
              <a:spcAft>
                <a:spcPct val="0"/>
              </a:spcAft>
            </a:pPr>
            <a:r>
              <a:rPr lang="en-US" altLang="en-US" sz="1400" dirty="0">
                <a:solidFill>
                  <a:schemeClr val="bg1"/>
                </a:solidFill>
                <a:latin typeface="Century Gothic" panose="020B0502020202020204" pitchFamily="34" charset="0"/>
                <a:cs typeface="Arial" panose="020B0604020202020204" pitchFamily="34" charset="0"/>
              </a:rPr>
              <a:t>Leading, advancing, influence.</a:t>
            </a:r>
            <a:endParaRPr lang="en-US" altLang="en-US" sz="320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5ED24584-A650-8C60-E497-D477682DCC3B}"/>
              </a:ext>
            </a:extLst>
          </p:cNvPr>
          <p:cNvSpPr txBox="1"/>
          <p:nvPr/>
        </p:nvSpPr>
        <p:spPr>
          <a:xfrm>
            <a:off x="5411664" y="4058677"/>
            <a:ext cx="501774" cy="369332"/>
          </a:xfrm>
          <a:prstGeom prst="rect">
            <a:avLst/>
          </a:prstGeom>
          <a:solidFill>
            <a:schemeClr val="accent3"/>
          </a:solidFill>
          <a:ln w="38100">
            <a:solidFill>
              <a:schemeClr val="bg1"/>
            </a:solidFill>
          </a:ln>
        </p:spPr>
        <p:txBody>
          <a:bodyPr wrap="square" rtlCol="0">
            <a:spAutoFit/>
          </a:bodyPr>
          <a:lstStyle/>
          <a:p>
            <a:r>
              <a:rPr lang="en-US" dirty="0">
                <a:solidFill>
                  <a:schemeClr val="bg1"/>
                </a:solidFill>
              </a:rPr>
              <a:t>#6 </a:t>
            </a:r>
          </a:p>
        </p:txBody>
      </p:sp>
      <p:pic>
        <p:nvPicPr>
          <p:cNvPr id="5" name="Picture 4">
            <a:extLst>
              <a:ext uri="{FF2B5EF4-FFF2-40B4-BE49-F238E27FC236}">
                <a16:creationId xmlns:a16="http://schemas.microsoft.com/office/drawing/2014/main" id="{84822AF4-BCD3-2835-02D6-1FDD9B0325FA}"/>
              </a:ext>
            </a:extLst>
          </p:cNvPr>
          <p:cNvPicPr>
            <a:picLocks noChangeAspect="1"/>
          </p:cNvPicPr>
          <p:nvPr/>
        </p:nvPicPr>
        <p:blipFill>
          <a:blip r:embed="rId4"/>
          <a:stretch>
            <a:fillRect/>
          </a:stretch>
        </p:blipFill>
        <p:spPr>
          <a:xfrm>
            <a:off x="10570131" y="-40220"/>
            <a:ext cx="1621869" cy="1582150"/>
          </a:xfrm>
          <a:prstGeom prst="rect">
            <a:avLst/>
          </a:prstGeom>
        </p:spPr>
      </p:pic>
      <p:cxnSp>
        <p:nvCxnSpPr>
          <p:cNvPr id="7" name="Straight Arrow Connector 6">
            <a:extLst>
              <a:ext uri="{FF2B5EF4-FFF2-40B4-BE49-F238E27FC236}">
                <a16:creationId xmlns:a16="http://schemas.microsoft.com/office/drawing/2014/main" id="{C9F08911-E4F0-B81B-402A-B3FDE68E455A}"/>
              </a:ext>
            </a:extLst>
          </p:cNvPr>
          <p:cNvCxnSpPr>
            <a:cxnSpLocks/>
            <a:endCxn id="3" idx="2"/>
          </p:cNvCxnSpPr>
          <p:nvPr/>
        </p:nvCxnSpPr>
        <p:spPr>
          <a:xfrm flipH="1" flipV="1">
            <a:off x="5662551" y="4428009"/>
            <a:ext cx="369104" cy="148358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4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00151E-142E-4CF4-988C-534C295885B7}"/>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E34D2843-D61F-4619-96C0-AAC7DD163F3A}"/>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2050" name="Picture 2" descr="Image concept by Tara Ahmed">
            <a:extLst>
              <a:ext uri="{FF2B5EF4-FFF2-40B4-BE49-F238E27FC236}">
                <a16:creationId xmlns:a16="http://schemas.microsoft.com/office/drawing/2014/main" id="{4F70B597-E1C0-43B3-98E2-56AF390A9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17" y="-232107"/>
            <a:ext cx="12298017" cy="73222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1152B5D-94B8-4305-842C-68E0A75884A2}"/>
              </a:ext>
            </a:extLst>
          </p:cNvPr>
          <p:cNvSpPr txBox="1"/>
          <p:nvPr/>
        </p:nvSpPr>
        <p:spPr>
          <a:xfrm>
            <a:off x="5466471" y="3627782"/>
            <a:ext cx="6096000" cy="3046988"/>
          </a:xfrm>
          <a:prstGeom prst="rect">
            <a:avLst/>
          </a:prstGeom>
          <a:noFill/>
        </p:spPr>
        <p:txBody>
          <a:bodyPr wrap="square">
            <a:spAutoFit/>
          </a:bodyPr>
          <a:lstStyle/>
          <a:p>
            <a:pPr algn="ctr"/>
            <a:r>
              <a:rPr lang="en-US" sz="3200" b="1" dirty="0">
                <a:solidFill>
                  <a:schemeClr val="bg1"/>
                </a:solidFill>
              </a:rPr>
              <a:t>SUGGESTED EXERCISE:</a:t>
            </a:r>
          </a:p>
          <a:p>
            <a:pPr algn="ctr"/>
            <a:r>
              <a:rPr lang="en-US" sz="3200" b="1" dirty="0">
                <a:solidFill>
                  <a:schemeClr val="bg1"/>
                </a:solidFill>
              </a:rPr>
              <a:t>“The person </a:t>
            </a:r>
            <a:r>
              <a:rPr lang="en-US" sz="3200" dirty="0">
                <a:solidFill>
                  <a:schemeClr val="bg1"/>
                </a:solidFill>
              </a:rPr>
              <a:t>(people)</a:t>
            </a:r>
            <a:r>
              <a:rPr lang="en-US" sz="3200" b="1" dirty="0">
                <a:solidFill>
                  <a:schemeClr val="bg1"/>
                </a:solidFill>
              </a:rPr>
              <a:t> who most influenced my top</a:t>
            </a:r>
            <a:br>
              <a:rPr lang="en-US" sz="3200" b="1" dirty="0">
                <a:solidFill>
                  <a:schemeClr val="bg1"/>
                </a:solidFill>
              </a:rPr>
            </a:br>
            <a:r>
              <a:rPr lang="en-US" sz="3200" b="1" dirty="0">
                <a:solidFill>
                  <a:schemeClr val="bg1"/>
                </a:solidFill>
              </a:rPr>
              <a:t> motivators may have been…”</a:t>
            </a:r>
            <a:br>
              <a:rPr lang="en-US" sz="3200" b="1" dirty="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2174017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102966"/>
            <a:ext cx="12192000" cy="6969512"/>
          </a:xfrm>
          <a:prstGeom prst="rect">
            <a:avLst/>
          </a:prstGeom>
        </p:spPr>
      </p:pic>
      <p:pic>
        <p:nvPicPr>
          <p:cNvPr id="6" name="Picture 5">
            <a:extLst>
              <a:ext uri="{FF2B5EF4-FFF2-40B4-BE49-F238E27FC236}">
                <a16:creationId xmlns:a16="http://schemas.microsoft.com/office/drawing/2014/main" id="{81AB3FC4-9F6E-EFCD-3AAD-372834D5543B}"/>
              </a:ext>
            </a:extLst>
          </p:cNvPr>
          <p:cNvPicPr>
            <a:picLocks noChangeAspect="1"/>
          </p:cNvPicPr>
          <p:nvPr/>
        </p:nvPicPr>
        <p:blipFill>
          <a:blip r:embed="rId5"/>
          <a:stretch>
            <a:fillRect/>
          </a:stretch>
        </p:blipFill>
        <p:spPr>
          <a:xfrm>
            <a:off x="9321252" y="652699"/>
            <a:ext cx="2576859" cy="2282228"/>
          </a:xfrm>
          <a:prstGeom prst="rect">
            <a:avLst/>
          </a:prstGeom>
          <a:ln>
            <a:solidFill>
              <a:srgbClr val="D43C6F"/>
            </a:solidFill>
          </a:ln>
        </p:spPr>
      </p:pic>
      <p:pic>
        <p:nvPicPr>
          <p:cNvPr id="9" name="Picture 8">
            <a:extLst>
              <a:ext uri="{FF2B5EF4-FFF2-40B4-BE49-F238E27FC236}">
                <a16:creationId xmlns:a16="http://schemas.microsoft.com/office/drawing/2014/main" id="{B372769D-E231-A051-FCBD-161984B0B974}"/>
              </a:ext>
            </a:extLst>
          </p:cNvPr>
          <p:cNvPicPr>
            <a:picLocks noChangeAspect="1"/>
          </p:cNvPicPr>
          <p:nvPr/>
        </p:nvPicPr>
        <p:blipFill>
          <a:blip r:embed="rId6"/>
          <a:stretch>
            <a:fillRect/>
          </a:stretch>
        </p:blipFill>
        <p:spPr>
          <a:xfrm>
            <a:off x="6553940" y="658134"/>
            <a:ext cx="2495437" cy="2276793"/>
          </a:xfrm>
          <a:prstGeom prst="rect">
            <a:avLst/>
          </a:prstGeom>
          <a:ln>
            <a:solidFill>
              <a:srgbClr val="D43C6F"/>
            </a:solidFill>
          </a:ln>
        </p:spPr>
      </p:pic>
      <p:pic>
        <p:nvPicPr>
          <p:cNvPr id="10" name="Picture 9">
            <a:extLst>
              <a:ext uri="{FF2B5EF4-FFF2-40B4-BE49-F238E27FC236}">
                <a16:creationId xmlns:a16="http://schemas.microsoft.com/office/drawing/2014/main" id="{0902D5F9-25FE-5483-B0F7-7E35B51F0655}"/>
              </a:ext>
            </a:extLst>
          </p:cNvPr>
          <p:cNvPicPr>
            <a:picLocks noChangeAspect="1"/>
          </p:cNvPicPr>
          <p:nvPr/>
        </p:nvPicPr>
        <p:blipFill>
          <a:blip r:embed="rId7"/>
          <a:stretch>
            <a:fillRect/>
          </a:stretch>
        </p:blipFill>
        <p:spPr>
          <a:xfrm>
            <a:off x="196553" y="714614"/>
            <a:ext cx="2320807" cy="2154869"/>
          </a:xfrm>
          <a:prstGeom prst="rect">
            <a:avLst/>
          </a:prstGeom>
          <a:ln>
            <a:solidFill>
              <a:srgbClr val="D43C6F"/>
            </a:solidFill>
          </a:ln>
        </p:spPr>
      </p:pic>
      <p:sp>
        <p:nvSpPr>
          <p:cNvPr id="2" name="TextBox 1">
            <a:extLst>
              <a:ext uri="{FF2B5EF4-FFF2-40B4-BE49-F238E27FC236}">
                <a16:creationId xmlns:a16="http://schemas.microsoft.com/office/drawing/2014/main" id="{80ADD921-CB80-14A4-9EAD-236502FDF0E7}"/>
              </a:ext>
            </a:extLst>
          </p:cNvPr>
          <p:cNvSpPr txBox="1"/>
          <p:nvPr/>
        </p:nvSpPr>
        <p:spPr>
          <a:xfrm>
            <a:off x="2870748" y="1084326"/>
            <a:ext cx="3545820" cy="1200329"/>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THE KEYS TO THE FERRARI</a:t>
            </a:r>
          </a:p>
        </p:txBody>
      </p:sp>
      <p:pic>
        <p:nvPicPr>
          <p:cNvPr id="5" name="Picture 4">
            <a:extLst>
              <a:ext uri="{FF2B5EF4-FFF2-40B4-BE49-F238E27FC236}">
                <a16:creationId xmlns:a16="http://schemas.microsoft.com/office/drawing/2014/main" id="{3DF663BB-F3AB-E84B-F6FC-DCF4F57089F9}"/>
              </a:ext>
            </a:extLst>
          </p:cNvPr>
          <p:cNvPicPr>
            <a:picLocks noChangeAspect="1"/>
          </p:cNvPicPr>
          <p:nvPr/>
        </p:nvPicPr>
        <p:blipFill>
          <a:blip r:embed="rId8"/>
          <a:stretch>
            <a:fillRect/>
          </a:stretch>
        </p:blipFill>
        <p:spPr>
          <a:xfrm>
            <a:off x="196553" y="4742915"/>
            <a:ext cx="2008262" cy="1955433"/>
          </a:xfrm>
          <a:prstGeom prst="rect">
            <a:avLst/>
          </a:prstGeom>
          <a:ln>
            <a:solidFill>
              <a:srgbClr val="D43C6F"/>
            </a:solidFill>
          </a:ln>
        </p:spPr>
      </p:pic>
      <p:pic>
        <p:nvPicPr>
          <p:cNvPr id="11" name="Picture 10">
            <a:extLst>
              <a:ext uri="{FF2B5EF4-FFF2-40B4-BE49-F238E27FC236}">
                <a16:creationId xmlns:a16="http://schemas.microsoft.com/office/drawing/2014/main" id="{085BAE24-27A1-B2CC-92A5-7C94F6C54DBD}"/>
              </a:ext>
            </a:extLst>
          </p:cNvPr>
          <p:cNvPicPr>
            <a:picLocks noChangeAspect="1"/>
          </p:cNvPicPr>
          <p:nvPr/>
        </p:nvPicPr>
        <p:blipFill>
          <a:blip r:embed="rId9"/>
          <a:stretch>
            <a:fillRect/>
          </a:stretch>
        </p:blipFill>
        <p:spPr>
          <a:xfrm>
            <a:off x="9918230" y="4852443"/>
            <a:ext cx="2158641" cy="1845905"/>
          </a:xfrm>
          <a:prstGeom prst="rect">
            <a:avLst/>
          </a:prstGeom>
          <a:ln>
            <a:solidFill>
              <a:srgbClr val="D43C6F"/>
            </a:solidFill>
          </a:ln>
        </p:spPr>
      </p:pic>
    </p:spTree>
    <p:extLst>
      <p:ext uri="{BB962C8B-B14F-4D97-AF65-F5344CB8AC3E}">
        <p14:creationId xmlns:p14="http://schemas.microsoft.com/office/powerpoint/2010/main" val="264139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34213"/>
            <a:ext cx="12192000" cy="6969512"/>
          </a:xfrm>
          <a:prstGeom prst="rect">
            <a:avLst/>
          </a:prstGeom>
        </p:spPr>
      </p:pic>
      <p:sp>
        <p:nvSpPr>
          <p:cNvPr id="2" name="TextBox 1">
            <a:extLst>
              <a:ext uri="{FF2B5EF4-FFF2-40B4-BE49-F238E27FC236}">
                <a16:creationId xmlns:a16="http://schemas.microsoft.com/office/drawing/2014/main" id="{FD7894E2-902D-B511-E863-86660FEC3534}"/>
              </a:ext>
            </a:extLst>
          </p:cNvPr>
          <p:cNvSpPr txBox="1"/>
          <p:nvPr/>
        </p:nvSpPr>
        <p:spPr>
          <a:xfrm>
            <a:off x="2759843" y="730991"/>
            <a:ext cx="3545820" cy="2308324"/>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HOW WE WANT INTERACT FIVE DAYS A WEEK…</a:t>
            </a:r>
          </a:p>
        </p:txBody>
      </p:sp>
      <p:pic>
        <p:nvPicPr>
          <p:cNvPr id="4" name="Picture 3">
            <a:extLst>
              <a:ext uri="{FF2B5EF4-FFF2-40B4-BE49-F238E27FC236}">
                <a16:creationId xmlns:a16="http://schemas.microsoft.com/office/drawing/2014/main" id="{B98D7D41-B834-9792-203D-2320DE60D47E}"/>
              </a:ext>
            </a:extLst>
          </p:cNvPr>
          <p:cNvPicPr>
            <a:picLocks noChangeAspect="1"/>
          </p:cNvPicPr>
          <p:nvPr/>
        </p:nvPicPr>
        <p:blipFill>
          <a:blip r:embed="rId5"/>
          <a:stretch>
            <a:fillRect/>
          </a:stretch>
        </p:blipFill>
        <p:spPr>
          <a:xfrm>
            <a:off x="6569039" y="730991"/>
            <a:ext cx="2576859" cy="2282228"/>
          </a:xfrm>
          <a:prstGeom prst="rect">
            <a:avLst/>
          </a:prstGeom>
          <a:ln>
            <a:solidFill>
              <a:srgbClr val="D43C6F"/>
            </a:solidFill>
          </a:ln>
        </p:spPr>
      </p:pic>
    </p:spTree>
    <p:extLst>
      <p:ext uri="{BB962C8B-B14F-4D97-AF65-F5344CB8AC3E}">
        <p14:creationId xmlns:p14="http://schemas.microsoft.com/office/powerpoint/2010/main" val="144350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099B-8264-56A4-723E-1CCEB8858C9C}"/>
              </a:ext>
            </a:extLst>
          </p:cNvPr>
          <p:cNvSpPr>
            <a:spLocks noGrp="1"/>
          </p:cNvSpPr>
          <p:nvPr>
            <p:ph type="title"/>
          </p:nvPr>
        </p:nvSpPr>
        <p:spPr>
          <a:xfrm>
            <a:off x="0" y="124722"/>
            <a:ext cx="10515600" cy="1032081"/>
          </a:xfrm>
        </p:spPr>
        <p:txBody>
          <a:bodyPr/>
          <a:lstStyle/>
          <a:p>
            <a:r>
              <a:rPr lang="en-US" dirty="0"/>
              <a:t>What We’ll Reference Today…</a:t>
            </a:r>
          </a:p>
        </p:txBody>
      </p:sp>
      <p:pic>
        <p:nvPicPr>
          <p:cNvPr id="9" name="Picture 8">
            <a:extLst>
              <a:ext uri="{FF2B5EF4-FFF2-40B4-BE49-F238E27FC236}">
                <a16:creationId xmlns:a16="http://schemas.microsoft.com/office/drawing/2014/main" id="{3A7D6912-3684-7CB9-D949-5E9CD2AC9AD6}"/>
              </a:ext>
            </a:extLst>
          </p:cNvPr>
          <p:cNvPicPr>
            <a:picLocks noChangeAspect="1"/>
          </p:cNvPicPr>
          <p:nvPr/>
        </p:nvPicPr>
        <p:blipFill>
          <a:blip r:embed="rId2"/>
          <a:stretch>
            <a:fillRect/>
          </a:stretch>
        </p:blipFill>
        <p:spPr>
          <a:xfrm>
            <a:off x="108591" y="1049535"/>
            <a:ext cx="3976638" cy="5184648"/>
          </a:xfrm>
          <a:prstGeom prst="rect">
            <a:avLst/>
          </a:prstGeom>
          <a:ln>
            <a:solidFill>
              <a:schemeClr val="accent1"/>
            </a:solidFill>
          </a:ln>
        </p:spPr>
      </p:pic>
      <p:pic>
        <p:nvPicPr>
          <p:cNvPr id="12" name="Picture 11">
            <a:extLst>
              <a:ext uri="{FF2B5EF4-FFF2-40B4-BE49-F238E27FC236}">
                <a16:creationId xmlns:a16="http://schemas.microsoft.com/office/drawing/2014/main" id="{31910FA8-6B18-8006-75DA-9A159F94CFE3}"/>
              </a:ext>
            </a:extLst>
          </p:cNvPr>
          <p:cNvPicPr>
            <a:picLocks noChangeAspect="1"/>
          </p:cNvPicPr>
          <p:nvPr/>
        </p:nvPicPr>
        <p:blipFill>
          <a:blip r:embed="rId3"/>
          <a:stretch>
            <a:fillRect/>
          </a:stretch>
        </p:blipFill>
        <p:spPr>
          <a:xfrm>
            <a:off x="2893149" y="1031244"/>
            <a:ext cx="3829584" cy="5184647"/>
          </a:xfrm>
          <a:prstGeom prst="rect">
            <a:avLst/>
          </a:prstGeom>
          <a:ln>
            <a:solidFill>
              <a:schemeClr val="accent1"/>
            </a:solidFill>
          </a:ln>
        </p:spPr>
      </p:pic>
      <p:pic>
        <p:nvPicPr>
          <p:cNvPr id="13" name="Picture 12">
            <a:extLst>
              <a:ext uri="{FF2B5EF4-FFF2-40B4-BE49-F238E27FC236}">
                <a16:creationId xmlns:a16="http://schemas.microsoft.com/office/drawing/2014/main" id="{5EDB027A-AEF5-F17F-A71A-45A2C460134F}"/>
              </a:ext>
            </a:extLst>
          </p:cNvPr>
          <p:cNvPicPr>
            <a:picLocks noChangeAspect="1"/>
          </p:cNvPicPr>
          <p:nvPr/>
        </p:nvPicPr>
        <p:blipFill>
          <a:blip r:embed="rId4"/>
          <a:stretch>
            <a:fillRect/>
          </a:stretch>
        </p:blipFill>
        <p:spPr>
          <a:xfrm>
            <a:off x="4964173" y="1031240"/>
            <a:ext cx="3517120" cy="5184649"/>
          </a:xfrm>
          <a:prstGeom prst="rect">
            <a:avLst/>
          </a:prstGeom>
        </p:spPr>
      </p:pic>
      <p:pic>
        <p:nvPicPr>
          <p:cNvPr id="15" name="Picture 14">
            <a:extLst>
              <a:ext uri="{FF2B5EF4-FFF2-40B4-BE49-F238E27FC236}">
                <a16:creationId xmlns:a16="http://schemas.microsoft.com/office/drawing/2014/main" id="{A1D588A4-A57B-3AD6-73B8-9BB1103535CA}"/>
              </a:ext>
            </a:extLst>
          </p:cNvPr>
          <p:cNvPicPr>
            <a:picLocks noChangeAspect="1"/>
          </p:cNvPicPr>
          <p:nvPr/>
        </p:nvPicPr>
        <p:blipFill>
          <a:blip r:embed="rId5"/>
          <a:stretch>
            <a:fillRect/>
          </a:stretch>
        </p:blipFill>
        <p:spPr>
          <a:xfrm>
            <a:off x="7876079" y="1006446"/>
            <a:ext cx="4207330" cy="5184650"/>
          </a:xfrm>
          <a:prstGeom prst="rect">
            <a:avLst/>
          </a:prstGeom>
          <a:ln>
            <a:solidFill>
              <a:schemeClr val="accent1"/>
            </a:solidFill>
          </a:ln>
        </p:spPr>
      </p:pic>
      <p:sp>
        <p:nvSpPr>
          <p:cNvPr id="16" name="TextBox 15">
            <a:extLst>
              <a:ext uri="{FF2B5EF4-FFF2-40B4-BE49-F238E27FC236}">
                <a16:creationId xmlns:a16="http://schemas.microsoft.com/office/drawing/2014/main" id="{79E03E91-F04F-C5CA-442C-8BAD6511155D}"/>
              </a:ext>
            </a:extLst>
          </p:cNvPr>
          <p:cNvSpPr txBox="1"/>
          <p:nvPr/>
        </p:nvSpPr>
        <p:spPr>
          <a:xfrm>
            <a:off x="768096" y="3154680"/>
            <a:ext cx="1225296" cy="53949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0709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2"/>
          <p:cNvSpPr>
            <a:spLocks noChangeArrowheads="1"/>
          </p:cNvSpPr>
          <p:nvPr/>
        </p:nvSpPr>
        <p:spPr bwMode="auto">
          <a:xfrm>
            <a:off x="2017713" y="280194"/>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2051" name="Picture 21" descr="disc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9592" y="976745"/>
            <a:ext cx="4692815" cy="465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8814711" y="1007460"/>
            <a:ext cx="1499225" cy="1467672"/>
          </a:xfrm>
          <a:prstGeom prst="rect">
            <a:avLst/>
          </a:prstGeom>
          <a:ln w="38100">
            <a:solidFill>
              <a:schemeClr val="bg1"/>
            </a:solidFill>
          </a:ln>
        </p:spPr>
      </p:pic>
      <p:pic>
        <p:nvPicPr>
          <p:cNvPr id="13" name="Picture 12"/>
          <p:cNvPicPr>
            <a:picLocks noChangeAspect="1"/>
          </p:cNvPicPr>
          <p:nvPr/>
        </p:nvPicPr>
        <p:blipFill>
          <a:blip r:embed="rId5">
            <a:graysc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35254" y="4185921"/>
            <a:ext cx="1499225" cy="1444008"/>
          </a:xfrm>
          <a:prstGeom prst="rect">
            <a:avLst/>
          </a:prstGeom>
          <a:ln w="38100">
            <a:solidFill>
              <a:schemeClr val="bg1"/>
            </a:solidFill>
          </a:ln>
        </p:spPr>
      </p:pic>
      <p:pic>
        <p:nvPicPr>
          <p:cNvPr id="14" name="Picture 4" descr="Image result for gondola"/>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10628" y="4284231"/>
            <a:ext cx="1539609" cy="13313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grayscl/>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2004199" y="976745"/>
            <a:ext cx="1446038" cy="1194678"/>
          </a:xfrm>
          <a:prstGeom prst="rect">
            <a:avLst/>
          </a:prstGeom>
          <a:ln w="38100">
            <a:solidFill>
              <a:schemeClr val="bg1"/>
            </a:solidFill>
          </a:ln>
        </p:spPr>
      </p:pic>
      <p:sp>
        <p:nvSpPr>
          <p:cNvPr id="17" name="TextBox 16"/>
          <p:cNvSpPr txBox="1"/>
          <p:nvPr/>
        </p:nvSpPr>
        <p:spPr>
          <a:xfrm>
            <a:off x="4780153" y="2980171"/>
            <a:ext cx="2565604" cy="646331"/>
          </a:xfrm>
          <a:prstGeom prst="rect">
            <a:avLst/>
          </a:prstGeom>
          <a:solidFill>
            <a:schemeClr val="accent5"/>
          </a:solidFill>
          <a:ln w="38100">
            <a:solidFill>
              <a:schemeClr val="bg1"/>
            </a:solidFill>
          </a:ln>
          <a:effectLst>
            <a:outerShdw blurRad="50800" dist="38100" dir="5400000" algn="t" rotWithShape="0">
              <a:prstClr val="black">
                <a:alpha val="40000"/>
              </a:prstClr>
            </a:outerShdw>
          </a:effectLst>
        </p:spPr>
        <p:txBody>
          <a:bodyPr wrap="square" rtlCol="0">
            <a:spAutoFit/>
          </a:bodyPr>
          <a:lstStyle/>
          <a:p>
            <a:pPr algn="ctr"/>
            <a:r>
              <a:rPr lang="en-US" b="1" dirty="0">
                <a:solidFill>
                  <a:schemeClr val="bg1"/>
                </a:solidFill>
                <a:latin typeface="Century Gothic" panose="020B0502020202020204" pitchFamily="34" charset="0"/>
                <a:ea typeface="ＭＳ Ｐゴシック" pitchFamily="-106" charset="-128"/>
              </a:rPr>
              <a:t>Communication Style</a:t>
            </a:r>
          </a:p>
          <a:p>
            <a:pPr algn="ctr"/>
            <a:r>
              <a:rPr lang="en-US" dirty="0">
                <a:solidFill>
                  <a:schemeClr val="bg1"/>
                </a:solidFill>
                <a:latin typeface="Century Gothic" panose="020B0502020202020204" pitchFamily="34" charset="0"/>
                <a:ea typeface="ＭＳ Ｐゴシック" pitchFamily="-106" charset="-128"/>
              </a:rPr>
              <a:t>What You May See…</a:t>
            </a:r>
            <a:endParaRPr lang="en-US" dirty="0">
              <a:solidFill>
                <a:schemeClr val="bg1"/>
              </a:solidFill>
              <a:latin typeface="Century Gothic" panose="020B0502020202020204" pitchFamily="34" charset="0"/>
            </a:endParaRPr>
          </a:p>
        </p:txBody>
      </p:sp>
      <p:sp>
        <p:nvSpPr>
          <p:cNvPr id="16" name="Title 1">
            <a:extLst>
              <a:ext uri="{FF2B5EF4-FFF2-40B4-BE49-F238E27FC236}">
                <a16:creationId xmlns:a16="http://schemas.microsoft.com/office/drawing/2014/main" id="{FB1A7C19-DA21-CE46-A0F6-C292F563CFC0}"/>
              </a:ext>
            </a:extLst>
          </p:cNvPr>
          <p:cNvSpPr txBox="1">
            <a:spLocks/>
          </p:cNvSpPr>
          <p:nvPr/>
        </p:nvSpPr>
        <p:spPr>
          <a:xfrm>
            <a:off x="0" y="230754"/>
            <a:ext cx="121920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    Communication Style: DISC Assessment </a:t>
            </a:r>
          </a:p>
        </p:txBody>
      </p:sp>
      <p:cxnSp>
        <p:nvCxnSpPr>
          <p:cNvPr id="4" name="Straight Connector 3">
            <a:extLst>
              <a:ext uri="{FF2B5EF4-FFF2-40B4-BE49-F238E27FC236}">
                <a16:creationId xmlns:a16="http://schemas.microsoft.com/office/drawing/2014/main" id="{C6C6B948-F580-8C4C-8D4F-ADC865BD86C3}"/>
              </a:ext>
            </a:extLst>
          </p:cNvPr>
          <p:cNvCxnSpPr>
            <a:cxnSpLocks/>
          </p:cNvCxnSpPr>
          <p:nvPr/>
        </p:nvCxnSpPr>
        <p:spPr>
          <a:xfrm flipH="1">
            <a:off x="3523129" y="1629054"/>
            <a:ext cx="66440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35AE48-085E-1D4F-9626-A839426F0290}"/>
              </a:ext>
            </a:extLst>
          </p:cNvPr>
          <p:cNvCxnSpPr>
            <a:cxnSpLocks/>
            <a:endCxn id="14" idx="3"/>
          </p:cNvCxnSpPr>
          <p:nvPr/>
        </p:nvCxnSpPr>
        <p:spPr>
          <a:xfrm flipH="1">
            <a:off x="3450237" y="4919509"/>
            <a:ext cx="737299" cy="3041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E7782C-958D-1841-8BCF-2FDDE49E8A59}"/>
              </a:ext>
            </a:extLst>
          </p:cNvPr>
          <p:cNvCxnSpPr>
            <a:cxnSpLocks/>
          </p:cNvCxnSpPr>
          <p:nvPr/>
        </p:nvCxnSpPr>
        <p:spPr>
          <a:xfrm flipH="1">
            <a:off x="7979736" y="1629054"/>
            <a:ext cx="85551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8541EC6-5F75-A643-89DF-BEBFB0A6E230}"/>
              </a:ext>
            </a:extLst>
          </p:cNvPr>
          <p:cNvCxnSpPr>
            <a:cxnSpLocks/>
            <a:stCxn id="13" idx="1"/>
          </p:cNvCxnSpPr>
          <p:nvPr/>
        </p:nvCxnSpPr>
        <p:spPr>
          <a:xfrm flipH="1">
            <a:off x="7979736" y="4907925"/>
            <a:ext cx="855518" cy="115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8EBC733-75B9-BF65-76FC-E77AE778E32D}"/>
              </a:ext>
            </a:extLst>
          </p:cNvPr>
          <p:cNvPicPr>
            <a:picLocks noChangeAspect="1"/>
          </p:cNvPicPr>
          <p:nvPr/>
        </p:nvPicPr>
        <p:blipFill>
          <a:blip r:embed="rId11"/>
          <a:stretch>
            <a:fillRect/>
          </a:stretch>
        </p:blipFill>
        <p:spPr>
          <a:xfrm>
            <a:off x="255632" y="2302308"/>
            <a:ext cx="1852624" cy="1640800"/>
          </a:xfrm>
          <a:prstGeom prst="rect">
            <a:avLst/>
          </a:prstGeom>
        </p:spPr>
      </p:pic>
    </p:spTree>
    <p:extLst>
      <p:ext uri="{BB962C8B-B14F-4D97-AF65-F5344CB8AC3E}">
        <p14:creationId xmlns:p14="http://schemas.microsoft.com/office/powerpoint/2010/main" val="3422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2"/>
          <p:cNvSpPr>
            <a:spLocks noChangeArrowheads="1"/>
          </p:cNvSpPr>
          <p:nvPr/>
        </p:nvSpPr>
        <p:spPr bwMode="auto">
          <a:xfrm>
            <a:off x="2017713" y="280194"/>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2" name="Picture 1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814711" y="1007460"/>
            <a:ext cx="1499225" cy="1467672"/>
          </a:xfrm>
          <a:prstGeom prst="rect">
            <a:avLst/>
          </a:prstGeom>
          <a:ln w="38100">
            <a:solidFill>
              <a:schemeClr val="bg1"/>
            </a:solidFill>
          </a:ln>
        </p:spPr>
      </p:pic>
      <p:pic>
        <p:nvPicPr>
          <p:cNvPr id="13" name="Picture 12"/>
          <p:cNvPicPr>
            <a:picLocks noChangeAspect="1"/>
          </p:cNvPicPr>
          <p:nvPr/>
        </p:nvPicPr>
        <p:blipFill>
          <a:blip r:embed="rId4">
            <a:graysc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35254" y="4185921"/>
            <a:ext cx="1499225" cy="1444008"/>
          </a:xfrm>
          <a:prstGeom prst="rect">
            <a:avLst/>
          </a:prstGeom>
          <a:ln w="38100">
            <a:solidFill>
              <a:schemeClr val="bg1"/>
            </a:solidFill>
          </a:ln>
        </p:spPr>
      </p:pic>
      <p:pic>
        <p:nvPicPr>
          <p:cNvPr id="14" name="Picture 4" descr="Image result for gondola"/>
          <p:cNvPicPr>
            <a:picLocks noChangeAspect="1" noChangeArrowheads="1"/>
          </p:cNvPicPr>
          <p:nvPr/>
        </p:nvPicPr>
        <p:blipFill>
          <a:blip r:embed="rId6" cstate="print">
            <a:grayscl/>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910628" y="4284231"/>
            <a:ext cx="1539609" cy="13313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grayscl/>
            <a:extLst>
              <a:ext uri="{BEBA8EAE-BF5A-486C-A8C5-ECC9F3942E4B}">
                <a14:imgProps xmlns:a14="http://schemas.microsoft.com/office/drawing/2010/main">
                  <a14:imgLayer r:embed="rId9">
                    <a14:imgEffect>
                      <a14:brightnessContrast bright="40000" contrast="-20000"/>
                    </a14:imgEffect>
                  </a14:imgLayer>
                </a14:imgProps>
              </a:ext>
            </a:extLst>
          </a:blip>
          <a:stretch>
            <a:fillRect/>
          </a:stretch>
        </p:blipFill>
        <p:spPr>
          <a:xfrm>
            <a:off x="2004199" y="976745"/>
            <a:ext cx="1446038" cy="1194678"/>
          </a:xfrm>
          <a:prstGeom prst="rect">
            <a:avLst/>
          </a:prstGeom>
          <a:ln w="38100">
            <a:solidFill>
              <a:schemeClr val="bg1"/>
            </a:solidFill>
          </a:ln>
        </p:spPr>
      </p:pic>
      <p:sp>
        <p:nvSpPr>
          <p:cNvPr id="16" name="Title 1">
            <a:extLst>
              <a:ext uri="{FF2B5EF4-FFF2-40B4-BE49-F238E27FC236}">
                <a16:creationId xmlns:a16="http://schemas.microsoft.com/office/drawing/2014/main" id="{FB1A7C19-DA21-CE46-A0F6-C292F563CFC0}"/>
              </a:ext>
            </a:extLst>
          </p:cNvPr>
          <p:cNvSpPr txBox="1">
            <a:spLocks/>
          </p:cNvSpPr>
          <p:nvPr/>
        </p:nvSpPr>
        <p:spPr>
          <a:xfrm>
            <a:off x="0" y="230754"/>
            <a:ext cx="121920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    Communication Style: DISC Assessment </a:t>
            </a:r>
          </a:p>
        </p:txBody>
      </p:sp>
      <p:sp>
        <p:nvSpPr>
          <p:cNvPr id="18" name="TextBox 17">
            <a:extLst>
              <a:ext uri="{FF2B5EF4-FFF2-40B4-BE49-F238E27FC236}">
                <a16:creationId xmlns:a16="http://schemas.microsoft.com/office/drawing/2014/main" id="{F81C0753-FB5B-4752-BEBC-65D80F29B399}"/>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64828CC2-BFD2-4544-AEDA-546357658640}"/>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25" name="Picture 24">
            <a:extLst>
              <a:ext uri="{FF2B5EF4-FFF2-40B4-BE49-F238E27FC236}">
                <a16:creationId xmlns:a16="http://schemas.microsoft.com/office/drawing/2014/main" id="{D3BAD852-2DD6-493B-824A-720F17B0B943}"/>
              </a:ext>
            </a:extLst>
          </p:cNvPr>
          <p:cNvPicPr>
            <a:picLocks noChangeAspect="1"/>
          </p:cNvPicPr>
          <p:nvPr/>
        </p:nvPicPr>
        <p:blipFill>
          <a:blip r:embed="rId10"/>
          <a:stretch>
            <a:fillRect/>
          </a:stretch>
        </p:blipFill>
        <p:spPr>
          <a:xfrm>
            <a:off x="3545880" y="893535"/>
            <a:ext cx="5318738" cy="5298309"/>
          </a:xfrm>
          <a:prstGeom prst="rect">
            <a:avLst/>
          </a:prstGeom>
        </p:spPr>
      </p:pic>
      <p:cxnSp>
        <p:nvCxnSpPr>
          <p:cNvPr id="26" name="Straight Connector 25">
            <a:extLst>
              <a:ext uri="{FF2B5EF4-FFF2-40B4-BE49-F238E27FC236}">
                <a16:creationId xmlns:a16="http://schemas.microsoft.com/office/drawing/2014/main" id="{C37C88F3-1558-43B4-800D-895DB5DBE968}"/>
              </a:ext>
            </a:extLst>
          </p:cNvPr>
          <p:cNvCxnSpPr/>
          <p:nvPr/>
        </p:nvCxnSpPr>
        <p:spPr>
          <a:xfrm flipH="1">
            <a:off x="7979736" y="1629054"/>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1038B-BC55-4280-8809-28E5DD525B06}"/>
              </a:ext>
            </a:extLst>
          </p:cNvPr>
          <p:cNvCxnSpPr/>
          <p:nvPr/>
        </p:nvCxnSpPr>
        <p:spPr>
          <a:xfrm flipH="1">
            <a:off x="7979736" y="4544755"/>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919CA7-77D7-417D-B075-075E17B5ABE3}"/>
              </a:ext>
            </a:extLst>
          </p:cNvPr>
          <p:cNvCxnSpPr/>
          <p:nvPr/>
        </p:nvCxnSpPr>
        <p:spPr>
          <a:xfrm flipH="1">
            <a:off x="3054926" y="4622441"/>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A99F9-7B44-4CEA-9D39-4177A27FE62A}"/>
              </a:ext>
            </a:extLst>
          </p:cNvPr>
          <p:cNvCxnSpPr/>
          <p:nvPr/>
        </p:nvCxnSpPr>
        <p:spPr>
          <a:xfrm flipH="1">
            <a:off x="3234809" y="1521463"/>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1725F26-6A1B-4A9A-AB80-EFE26688A905}"/>
              </a:ext>
            </a:extLst>
          </p:cNvPr>
          <p:cNvSpPr/>
          <p:nvPr/>
        </p:nvSpPr>
        <p:spPr>
          <a:xfrm>
            <a:off x="8358739" y="5623504"/>
            <a:ext cx="3631096" cy="1181681"/>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Your turn… </a:t>
            </a:r>
            <a:r>
              <a:rPr lang="en-US" sz="2400" dirty="0">
                <a:solidFill>
                  <a:schemeClr val="bg1"/>
                </a:solidFill>
              </a:rPr>
              <a:t>@ </a:t>
            </a:r>
            <a:r>
              <a:rPr lang="en-US" sz="2400" b="1" dirty="0">
                <a:solidFill>
                  <a:schemeClr val="bg1"/>
                </a:solidFill>
              </a:rPr>
              <a:t>page 5</a:t>
            </a:r>
          </a:p>
          <a:p>
            <a:pPr algn="ctr"/>
            <a:r>
              <a:rPr lang="en-US" sz="2400" b="1" dirty="0">
                <a:solidFill>
                  <a:schemeClr val="bg1"/>
                </a:solidFill>
              </a:rPr>
              <a:t>Wheel, Lower Right</a:t>
            </a:r>
          </a:p>
        </p:txBody>
      </p:sp>
      <p:pic>
        <p:nvPicPr>
          <p:cNvPr id="2" name="Picture 1">
            <a:extLst>
              <a:ext uri="{FF2B5EF4-FFF2-40B4-BE49-F238E27FC236}">
                <a16:creationId xmlns:a16="http://schemas.microsoft.com/office/drawing/2014/main" id="{9D94543A-3DE3-4C7F-FD03-9AD87D3ADB23}"/>
              </a:ext>
            </a:extLst>
          </p:cNvPr>
          <p:cNvPicPr>
            <a:picLocks noChangeAspect="1"/>
          </p:cNvPicPr>
          <p:nvPr/>
        </p:nvPicPr>
        <p:blipFill>
          <a:blip r:embed="rId11"/>
          <a:stretch>
            <a:fillRect/>
          </a:stretch>
        </p:blipFill>
        <p:spPr>
          <a:xfrm>
            <a:off x="255632" y="2302308"/>
            <a:ext cx="1852624" cy="1640800"/>
          </a:xfrm>
          <a:prstGeom prst="rect">
            <a:avLst/>
          </a:prstGeom>
        </p:spPr>
      </p:pic>
    </p:spTree>
    <p:extLst>
      <p:ext uri="{BB962C8B-B14F-4D97-AF65-F5344CB8AC3E}">
        <p14:creationId xmlns:p14="http://schemas.microsoft.com/office/powerpoint/2010/main" val="243803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35142D-FB0E-44FC-AF6F-6054D65756C0}"/>
              </a:ext>
            </a:extLst>
          </p:cNvPr>
          <p:cNvPicPr>
            <a:picLocks noChangeAspect="1"/>
          </p:cNvPicPr>
          <p:nvPr/>
        </p:nvPicPr>
        <p:blipFill>
          <a:blip r:embed="rId2"/>
          <a:stretch>
            <a:fillRect/>
          </a:stretch>
        </p:blipFill>
        <p:spPr>
          <a:xfrm>
            <a:off x="8194526" y="1580124"/>
            <a:ext cx="3517119" cy="4289171"/>
          </a:xfrm>
          <a:prstGeom prst="rect">
            <a:avLst/>
          </a:prstGeom>
        </p:spPr>
      </p:pic>
      <p:pic>
        <p:nvPicPr>
          <p:cNvPr id="6" name="Picture 21" descr="discwheel">
            <a:extLst>
              <a:ext uri="{FF2B5EF4-FFF2-40B4-BE49-F238E27FC236}">
                <a16:creationId xmlns:a16="http://schemas.microsoft.com/office/drawing/2014/main" id="{B6880097-72ED-4287-81A6-2D54534B95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310676" y="1602553"/>
            <a:ext cx="3537345" cy="3646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D2CC4C0-E094-4AB2-935D-2EB01A68C147}"/>
              </a:ext>
            </a:extLst>
          </p:cNvPr>
          <p:cNvPicPr>
            <a:picLocks noChangeAspect="1"/>
          </p:cNvPicPr>
          <p:nvPr/>
        </p:nvPicPr>
        <p:blipFill>
          <a:blip r:embed="rId4"/>
          <a:stretch>
            <a:fillRect/>
          </a:stretch>
        </p:blipFill>
        <p:spPr>
          <a:xfrm>
            <a:off x="480356" y="1580124"/>
            <a:ext cx="3517120" cy="4289171"/>
          </a:xfrm>
          <a:prstGeom prst="rect">
            <a:avLst/>
          </a:prstGeom>
        </p:spPr>
      </p:pic>
      <p:sp>
        <p:nvSpPr>
          <p:cNvPr id="7" name="TextBox 6">
            <a:extLst>
              <a:ext uri="{FF2B5EF4-FFF2-40B4-BE49-F238E27FC236}">
                <a16:creationId xmlns:a16="http://schemas.microsoft.com/office/drawing/2014/main" id="{14C8467C-92DC-40A4-9212-13625FF01C88}"/>
              </a:ext>
            </a:extLst>
          </p:cNvPr>
          <p:cNvSpPr txBox="1"/>
          <p:nvPr/>
        </p:nvSpPr>
        <p:spPr>
          <a:xfrm>
            <a:off x="777781" y="403930"/>
            <a:ext cx="11414219" cy="584775"/>
          </a:xfrm>
          <a:prstGeom prst="rect">
            <a:avLst/>
          </a:prstGeom>
          <a:noFill/>
        </p:spPr>
        <p:txBody>
          <a:bodyPr wrap="square" rtlCol="0">
            <a:spAutoFit/>
          </a:bodyPr>
          <a:lstStyle/>
          <a:p>
            <a:r>
              <a:rPr lang="en-US" sz="3200" dirty="0"/>
              <a:t>DISC -Memory Jogger Card</a:t>
            </a:r>
          </a:p>
        </p:txBody>
      </p:sp>
      <p:sp>
        <p:nvSpPr>
          <p:cNvPr id="16" name="TextBox 15">
            <a:extLst>
              <a:ext uri="{FF2B5EF4-FFF2-40B4-BE49-F238E27FC236}">
                <a16:creationId xmlns:a16="http://schemas.microsoft.com/office/drawing/2014/main" id="{822C1842-6DBD-4B75-88C2-01875E797A3B}"/>
              </a:ext>
            </a:extLst>
          </p:cNvPr>
          <p:cNvSpPr txBox="1"/>
          <p:nvPr/>
        </p:nvSpPr>
        <p:spPr>
          <a:xfrm>
            <a:off x="895338" y="1172126"/>
            <a:ext cx="2264898" cy="380888"/>
          </a:xfrm>
          <a:prstGeom prst="rect">
            <a:avLst/>
          </a:prstGeom>
          <a:noFill/>
          <a:ln w="38100">
            <a:solidFill>
              <a:srgbClr val="D43D6F"/>
            </a:solidFill>
          </a:ln>
        </p:spPr>
        <p:txBody>
          <a:bodyPr wrap="square" rtlCol="0">
            <a:spAutoFit/>
          </a:bodyPr>
          <a:lstStyle/>
          <a:p>
            <a:r>
              <a:rPr lang="en-US" b="1" dirty="0">
                <a:solidFill>
                  <a:srgbClr val="C13B63"/>
                </a:solidFill>
              </a:rPr>
              <a:t>STYLE TENDENCIES</a:t>
            </a:r>
          </a:p>
        </p:txBody>
      </p:sp>
      <p:sp>
        <p:nvSpPr>
          <p:cNvPr id="17" name="TextBox 16">
            <a:extLst>
              <a:ext uri="{FF2B5EF4-FFF2-40B4-BE49-F238E27FC236}">
                <a16:creationId xmlns:a16="http://schemas.microsoft.com/office/drawing/2014/main" id="{F5FD822B-25DA-4901-AFCB-F9419FB42071}"/>
              </a:ext>
            </a:extLst>
          </p:cNvPr>
          <p:cNvSpPr txBox="1"/>
          <p:nvPr/>
        </p:nvSpPr>
        <p:spPr>
          <a:xfrm>
            <a:off x="8389219" y="1197806"/>
            <a:ext cx="2793925" cy="369332"/>
          </a:xfrm>
          <a:prstGeom prst="rect">
            <a:avLst/>
          </a:prstGeom>
          <a:noFill/>
          <a:ln w="38100">
            <a:solidFill>
              <a:srgbClr val="D43D6F"/>
            </a:solidFill>
          </a:ln>
        </p:spPr>
        <p:txBody>
          <a:bodyPr wrap="square" rtlCol="0">
            <a:spAutoFit/>
          </a:bodyPr>
          <a:lstStyle/>
          <a:p>
            <a:r>
              <a:rPr lang="en-US" b="1" dirty="0">
                <a:solidFill>
                  <a:srgbClr val="C13B63"/>
                </a:solidFill>
              </a:rPr>
              <a:t>COMMUNICATION TIPS</a:t>
            </a:r>
          </a:p>
        </p:txBody>
      </p:sp>
      <p:pic>
        <p:nvPicPr>
          <p:cNvPr id="2" name="Picture 1">
            <a:extLst>
              <a:ext uri="{FF2B5EF4-FFF2-40B4-BE49-F238E27FC236}">
                <a16:creationId xmlns:a16="http://schemas.microsoft.com/office/drawing/2014/main" id="{781E0250-CF6E-E0D0-9748-F23B00222924}"/>
              </a:ext>
            </a:extLst>
          </p:cNvPr>
          <p:cNvPicPr>
            <a:picLocks noChangeAspect="1"/>
          </p:cNvPicPr>
          <p:nvPr/>
        </p:nvPicPr>
        <p:blipFill>
          <a:blip r:embed="rId5"/>
          <a:stretch>
            <a:fillRect/>
          </a:stretch>
        </p:blipFill>
        <p:spPr>
          <a:xfrm>
            <a:off x="5174876" y="5249300"/>
            <a:ext cx="1842248" cy="1487676"/>
          </a:xfrm>
          <a:prstGeom prst="rect">
            <a:avLst/>
          </a:prstGeom>
          <a:ln>
            <a:solidFill>
              <a:srgbClr val="D43C6F"/>
            </a:solidFill>
          </a:ln>
        </p:spPr>
      </p:pic>
    </p:spTree>
    <p:extLst>
      <p:ext uri="{BB962C8B-B14F-4D97-AF65-F5344CB8AC3E}">
        <p14:creationId xmlns:p14="http://schemas.microsoft.com/office/powerpoint/2010/main" val="3993638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19F860-6FAD-E00D-9F4F-DED3396894B8}"/>
              </a:ext>
            </a:extLst>
          </p:cNvPr>
          <p:cNvPicPr>
            <a:picLocks noChangeAspect="1"/>
          </p:cNvPicPr>
          <p:nvPr/>
        </p:nvPicPr>
        <p:blipFill>
          <a:blip r:embed="rId3"/>
          <a:stretch>
            <a:fillRect/>
          </a:stretch>
        </p:blipFill>
        <p:spPr>
          <a:xfrm>
            <a:off x="3336534" y="737305"/>
            <a:ext cx="6019127" cy="5726064"/>
          </a:xfrm>
          <a:prstGeom prst="rect">
            <a:avLst/>
          </a:prstGeom>
        </p:spPr>
      </p:pic>
      <p:sp>
        <p:nvSpPr>
          <p:cNvPr id="2050" name="Rectangle 22"/>
          <p:cNvSpPr>
            <a:spLocks noChangeArrowheads="1"/>
          </p:cNvSpPr>
          <p:nvPr/>
        </p:nvSpPr>
        <p:spPr bwMode="auto">
          <a:xfrm>
            <a:off x="2017713" y="280194"/>
            <a:ext cx="8229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2" name="Picture 1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9938235" y="1131936"/>
            <a:ext cx="1499225" cy="1467672"/>
          </a:xfrm>
          <a:prstGeom prst="rect">
            <a:avLst/>
          </a:prstGeom>
          <a:ln w="38100">
            <a:solidFill>
              <a:schemeClr val="bg1"/>
            </a:solidFill>
          </a:ln>
        </p:spPr>
      </p:pic>
      <p:pic>
        <p:nvPicPr>
          <p:cNvPr id="13" name="Picture 12"/>
          <p:cNvPicPr>
            <a:picLocks noChangeAspect="1"/>
          </p:cNvPicPr>
          <p:nvPr/>
        </p:nvPicPr>
        <p:blipFill>
          <a:blip r:embed="rId5">
            <a:graysc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953905" y="4414253"/>
            <a:ext cx="1499225" cy="1444008"/>
          </a:xfrm>
          <a:prstGeom prst="rect">
            <a:avLst/>
          </a:prstGeom>
          <a:ln w="38100">
            <a:solidFill>
              <a:schemeClr val="bg1"/>
            </a:solidFill>
          </a:ln>
        </p:spPr>
      </p:pic>
      <p:pic>
        <p:nvPicPr>
          <p:cNvPr id="14" name="Picture 4" descr="Image result for gondola"/>
          <p:cNvPicPr>
            <a:picLocks noChangeAspect="1" noChangeArrowheads="1"/>
          </p:cNvPicPr>
          <p:nvPr/>
        </p:nvPicPr>
        <p:blipFill>
          <a:blip r:embed="rId7" cstate="print">
            <a:graysc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21225" y="4242231"/>
            <a:ext cx="1539609" cy="1331387"/>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grayscl/>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1012210" y="911026"/>
            <a:ext cx="1446038" cy="1194678"/>
          </a:xfrm>
          <a:prstGeom prst="rect">
            <a:avLst/>
          </a:prstGeom>
          <a:ln w="38100">
            <a:solidFill>
              <a:schemeClr val="bg1"/>
            </a:solidFill>
          </a:ln>
        </p:spPr>
      </p:pic>
      <p:sp>
        <p:nvSpPr>
          <p:cNvPr id="16" name="Title 1">
            <a:extLst>
              <a:ext uri="{FF2B5EF4-FFF2-40B4-BE49-F238E27FC236}">
                <a16:creationId xmlns:a16="http://schemas.microsoft.com/office/drawing/2014/main" id="{FB1A7C19-DA21-CE46-A0F6-C292F563CFC0}"/>
              </a:ext>
            </a:extLst>
          </p:cNvPr>
          <p:cNvSpPr txBox="1">
            <a:spLocks/>
          </p:cNvSpPr>
          <p:nvPr/>
        </p:nvSpPr>
        <p:spPr>
          <a:xfrm>
            <a:off x="0" y="230754"/>
            <a:ext cx="12192000" cy="1325563"/>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                         his Group on the DISC Wheel</a:t>
            </a:r>
          </a:p>
        </p:txBody>
      </p:sp>
      <p:cxnSp>
        <p:nvCxnSpPr>
          <p:cNvPr id="26" name="Straight Connector 25">
            <a:extLst>
              <a:ext uri="{FF2B5EF4-FFF2-40B4-BE49-F238E27FC236}">
                <a16:creationId xmlns:a16="http://schemas.microsoft.com/office/drawing/2014/main" id="{C37C88F3-1558-43B4-800D-895DB5DBE968}"/>
              </a:ext>
            </a:extLst>
          </p:cNvPr>
          <p:cNvCxnSpPr/>
          <p:nvPr/>
        </p:nvCxnSpPr>
        <p:spPr>
          <a:xfrm flipH="1">
            <a:off x="8805731" y="1715515"/>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1038B-BC55-4280-8809-28E5DD525B06}"/>
              </a:ext>
            </a:extLst>
          </p:cNvPr>
          <p:cNvCxnSpPr/>
          <p:nvPr/>
        </p:nvCxnSpPr>
        <p:spPr>
          <a:xfrm flipH="1">
            <a:off x="8762247" y="4807971"/>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D919CA7-77D7-417D-B075-075E17B5ABE3}"/>
              </a:ext>
            </a:extLst>
          </p:cNvPr>
          <p:cNvCxnSpPr/>
          <p:nvPr/>
        </p:nvCxnSpPr>
        <p:spPr>
          <a:xfrm flipH="1">
            <a:off x="2360834" y="4807971"/>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A99F9-7B44-4CEA-9D39-4177A27FE62A}"/>
              </a:ext>
            </a:extLst>
          </p:cNvPr>
          <p:cNvCxnSpPr/>
          <p:nvPr/>
        </p:nvCxnSpPr>
        <p:spPr>
          <a:xfrm flipH="1">
            <a:off x="2458248" y="1505828"/>
            <a:ext cx="1132609"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946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FC21B-5893-C7C1-D080-F474504D66C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5971D0B-9A51-037A-795C-6D7B521F8854}"/>
              </a:ext>
            </a:extLst>
          </p:cNvPr>
          <p:cNvPicPr>
            <a:picLocks noChangeAspect="1"/>
          </p:cNvPicPr>
          <p:nvPr/>
        </p:nvPicPr>
        <p:blipFill>
          <a:blip r:embed="rId2"/>
          <a:stretch>
            <a:fillRect/>
          </a:stretch>
        </p:blipFill>
        <p:spPr>
          <a:xfrm>
            <a:off x="6096000" y="143436"/>
            <a:ext cx="5692588" cy="6624916"/>
          </a:xfrm>
          <a:prstGeom prst="rect">
            <a:avLst/>
          </a:prstGeom>
        </p:spPr>
      </p:pic>
      <p:pic>
        <p:nvPicPr>
          <p:cNvPr id="3" name="Picture 2">
            <a:extLst>
              <a:ext uri="{FF2B5EF4-FFF2-40B4-BE49-F238E27FC236}">
                <a16:creationId xmlns:a16="http://schemas.microsoft.com/office/drawing/2014/main" id="{2BDA3D72-15D1-B712-48F1-8EFB332A741E}"/>
              </a:ext>
            </a:extLst>
          </p:cNvPr>
          <p:cNvPicPr>
            <a:picLocks noChangeAspect="1"/>
          </p:cNvPicPr>
          <p:nvPr/>
        </p:nvPicPr>
        <p:blipFill>
          <a:blip r:embed="rId3"/>
          <a:stretch>
            <a:fillRect/>
          </a:stretch>
        </p:blipFill>
        <p:spPr>
          <a:xfrm>
            <a:off x="480355" y="143435"/>
            <a:ext cx="5481174" cy="6624917"/>
          </a:xfrm>
          <a:prstGeom prst="rect">
            <a:avLst/>
          </a:prstGeom>
        </p:spPr>
      </p:pic>
    </p:spTree>
    <p:extLst>
      <p:ext uri="{BB962C8B-B14F-4D97-AF65-F5344CB8AC3E}">
        <p14:creationId xmlns:p14="http://schemas.microsoft.com/office/powerpoint/2010/main" val="2776845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4C7208-B9A6-4024-BE35-C539BC75D214}"/>
              </a:ext>
            </a:extLst>
          </p:cNvPr>
          <p:cNvSpPr/>
          <p:nvPr/>
        </p:nvSpPr>
        <p:spPr>
          <a:xfrm>
            <a:off x="1710814" y="1425677"/>
            <a:ext cx="8740877" cy="58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5">
            <a:extLst>
              <a:ext uri="{FF2B5EF4-FFF2-40B4-BE49-F238E27FC236}">
                <a16:creationId xmlns:a16="http://schemas.microsoft.com/office/drawing/2014/main" id="{43AD3C49-771E-480C-94DB-DD5F91191562}"/>
              </a:ext>
            </a:extLst>
          </p:cNvPr>
          <p:cNvSpPr txBox="1">
            <a:spLocks noChangeArrowheads="1"/>
          </p:cNvSpPr>
          <p:nvPr/>
        </p:nvSpPr>
        <p:spPr bwMode="auto">
          <a:xfrm>
            <a:off x="79924" y="311696"/>
            <a:ext cx="11414084" cy="707886"/>
          </a:xfrm>
          <a:prstGeom prst="rect">
            <a:avLst/>
          </a:prstGeom>
          <a:noFill/>
          <a:ln w="9525">
            <a:noFill/>
            <a:miter lim="800000"/>
            <a:headEnd/>
            <a:tailEnd/>
          </a:ln>
        </p:spPr>
        <p:txBody>
          <a:bodyPr wrap="square">
            <a:spAutoFit/>
          </a:bodyPr>
          <a:lstStyle>
            <a:defPPr>
              <a:defRPr lang="en-US"/>
            </a:defPPr>
            <a:lvl1pPr algn="ctr" eaLnBrk="1" hangingPunct="1">
              <a:defRPr sz="3200" spc="100">
                <a:solidFill>
                  <a:srgbClr val="FFFFFF"/>
                </a:solidFill>
                <a:latin typeface="+mj-lt"/>
                <a:cs typeface="+mn-cs"/>
              </a:defRPr>
            </a:lvl1pPr>
          </a:lstStyle>
          <a:p>
            <a:r>
              <a:rPr lang="en-US" altLang="en-US" sz="4000" dirty="0">
                <a:solidFill>
                  <a:schemeClr val="tx1">
                    <a:lumMod val="75000"/>
                    <a:lumOff val="25000"/>
                  </a:schemeClr>
                </a:solidFill>
              </a:rPr>
              <a:t>D – What Do They Want &amp; What is the Key:</a:t>
            </a:r>
          </a:p>
        </p:txBody>
      </p:sp>
      <p:pic>
        <p:nvPicPr>
          <p:cNvPr id="13" name="Picture 12" descr="http://theskiny.com/wp-content/uploads/2014/01/Martha.jpg">
            <a:extLst>
              <a:ext uri="{FF2B5EF4-FFF2-40B4-BE49-F238E27FC236}">
                <a16:creationId xmlns:a16="http://schemas.microsoft.com/office/drawing/2014/main" id="{6CD61977-A614-4C47-B6E2-3565D41BF5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7110" y="1259298"/>
            <a:ext cx="2244090" cy="18419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chneeblog.com/wp-content/uploads/2013/12/bdt-simon-cowell-431x300.jpeg">
            <a:extLst>
              <a:ext uri="{FF2B5EF4-FFF2-40B4-BE49-F238E27FC236}">
                <a16:creationId xmlns:a16="http://schemas.microsoft.com/office/drawing/2014/main" id="{6840B130-F7FC-4C33-B2FA-A7DBA3FFC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1902" y="3596531"/>
            <a:ext cx="2517903"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mymdna.com/wp-content/uploads/2014/03/madonna.jpg">
            <a:extLst>
              <a:ext uri="{FF2B5EF4-FFF2-40B4-BE49-F238E27FC236}">
                <a16:creationId xmlns:a16="http://schemas.microsoft.com/office/drawing/2014/main" id="{215C1BBF-ED65-416D-88A0-92A37C26E5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5848" y="3253719"/>
            <a:ext cx="2649644" cy="212079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AB42A2A-A456-4B08-870C-154976374F1E}"/>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BC041334-7E72-4167-BAFA-A3517AE3DE32}"/>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22" name="Picture 16" descr="http://www.stealingshare.com/wp-content/uploads/2015/07/Gordon-Ramsay-007.jpg">
            <a:extLst>
              <a:ext uri="{FF2B5EF4-FFF2-40B4-BE49-F238E27FC236}">
                <a16:creationId xmlns:a16="http://schemas.microsoft.com/office/drawing/2014/main" id="{89C20CD4-974F-4DE6-9A75-87B6AB9E94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1676" y="5074920"/>
            <a:ext cx="2971800" cy="17830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7B02B0C-B933-4DE0-9509-C87778B4CDDC}"/>
              </a:ext>
            </a:extLst>
          </p:cNvPr>
          <p:cNvPicPr>
            <a:picLocks noChangeAspect="1"/>
          </p:cNvPicPr>
          <p:nvPr/>
        </p:nvPicPr>
        <p:blipFill>
          <a:blip r:embed="rId7"/>
          <a:stretch>
            <a:fillRect/>
          </a:stretch>
        </p:blipFill>
        <p:spPr>
          <a:xfrm>
            <a:off x="2488218" y="1026372"/>
            <a:ext cx="2273422" cy="2144462"/>
          </a:xfrm>
          <a:prstGeom prst="rect">
            <a:avLst/>
          </a:prstGeom>
        </p:spPr>
      </p:pic>
      <p:pic>
        <p:nvPicPr>
          <p:cNvPr id="24" name="Picture 4" descr="https://upload.wikimedia.org/wikipedia/en/0/0b/HouseGregoryHouse.png">
            <a:extLst>
              <a:ext uri="{FF2B5EF4-FFF2-40B4-BE49-F238E27FC236}">
                <a16:creationId xmlns:a16="http://schemas.microsoft.com/office/drawing/2014/main" id="{E456A78E-3374-461F-A012-B48EC8CBCE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9791" y="1783515"/>
            <a:ext cx="2273421" cy="24704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A245944-5F05-4E0B-97D9-5A72AF5AF146}"/>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199624" y="4777503"/>
            <a:ext cx="1892513" cy="1852683"/>
          </a:xfrm>
          <a:prstGeom prst="rect">
            <a:avLst/>
          </a:prstGeom>
          <a:ln w="38100">
            <a:solidFill>
              <a:srgbClr val="EF3D51"/>
            </a:solidFill>
          </a:ln>
        </p:spPr>
      </p:pic>
      <p:pic>
        <p:nvPicPr>
          <p:cNvPr id="2" name="Picture 1">
            <a:extLst>
              <a:ext uri="{FF2B5EF4-FFF2-40B4-BE49-F238E27FC236}">
                <a16:creationId xmlns:a16="http://schemas.microsoft.com/office/drawing/2014/main" id="{CC99C7CA-89D1-27EB-3AA2-ACEC892EC933}"/>
              </a:ext>
            </a:extLst>
          </p:cNvPr>
          <p:cNvPicPr>
            <a:picLocks noChangeAspect="1"/>
          </p:cNvPicPr>
          <p:nvPr/>
        </p:nvPicPr>
        <p:blipFill>
          <a:blip r:embed="rId10"/>
          <a:stretch>
            <a:fillRect/>
          </a:stretch>
        </p:blipFill>
        <p:spPr>
          <a:xfrm>
            <a:off x="79924" y="2618121"/>
            <a:ext cx="2045924" cy="2062015"/>
          </a:xfrm>
          <a:prstGeom prst="rect">
            <a:avLst/>
          </a:prstGeom>
        </p:spPr>
      </p:pic>
      <p:pic>
        <p:nvPicPr>
          <p:cNvPr id="4" name="Picture 6" descr="Jennifer Lopez is CFDA's 2019 Fashion Icon | News | CFDA">
            <a:extLst>
              <a:ext uri="{FF2B5EF4-FFF2-40B4-BE49-F238E27FC236}">
                <a16:creationId xmlns:a16="http://schemas.microsoft.com/office/drawing/2014/main" id="{F7E4D710-F9CF-1C5F-9ED0-1764021E21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6708" y="1735979"/>
            <a:ext cx="1911442" cy="21303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wayne Johnson Says He's Open to Making a WWE Comeback">
            <a:extLst>
              <a:ext uri="{FF2B5EF4-FFF2-40B4-BE49-F238E27FC236}">
                <a16:creationId xmlns:a16="http://schemas.microsoft.com/office/drawing/2014/main" id="{7412E0CC-C343-E77D-10E4-1CEB45FD34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58312" y="5149151"/>
            <a:ext cx="2619375" cy="1528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Amy Schumer Admits Being Away from Son Gene to Tour 'Weighs on Me'">
            <a:extLst>
              <a:ext uri="{FF2B5EF4-FFF2-40B4-BE49-F238E27FC236}">
                <a16:creationId xmlns:a16="http://schemas.microsoft.com/office/drawing/2014/main" id="{66FB416F-082A-D080-6BF5-C5119E8E5C0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32145" y="3747620"/>
            <a:ext cx="1800225" cy="207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012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http://kmojfm.com/wp-content/uploads/2014/05/Bill_Clinton_Hay_1756678i.jpg">
            <a:extLst>
              <a:ext uri="{FF2B5EF4-FFF2-40B4-BE49-F238E27FC236}">
                <a16:creationId xmlns:a16="http://schemas.microsoft.com/office/drawing/2014/main" id="{B98A0C08-3208-4CAE-A50E-3A98351313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3611" y="4479158"/>
            <a:ext cx="2526895" cy="1581348"/>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E7151CD-E4CE-4607-980E-176CE30E2491}"/>
              </a:ext>
            </a:extLst>
          </p:cNvPr>
          <p:cNvSpPr/>
          <p:nvPr/>
        </p:nvSpPr>
        <p:spPr>
          <a:xfrm>
            <a:off x="1710814" y="1425677"/>
            <a:ext cx="8740877" cy="58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5">
            <a:extLst>
              <a:ext uri="{FF2B5EF4-FFF2-40B4-BE49-F238E27FC236}">
                <a16:creationId xmlns:a16="http://schemas.microsoft.com/office/drawing/2014/main" id="{5EEE4300-1B4B-4AE7-AEE3-F8A9DFE27DF0}"/>
              </a:ext>
            </a:extLst>
          </p:cNvPr>
          <p:cNvSpPr txBox="1">
            <a:spLocks noChangeArrowheads="1"/>
          </p:cNvSpPr>
          <p:nvPr/>
        </p:nvSpPr>
        <p:spPr bwMode="auto">
          <a:xfrm>
            <a:off x="347472" y="279968"/>
            <a:ext cx="11612880" cy="707886"/>
          </a:xfrm>
          <a:prstGeom prst="rect">
            <a:avLst/>
          </a:prstGeom>
          <a:noFill/>
          <a:ln w="9525">
            <a:noFill/>
            <a:miter lim="800000"/>
            <a:headEnd/>
            <a:tailEnd/>
          </a:ln>
        </p:spPr>
        <p:txBody>
          <a:bodyPr wrap="square">
            <a:spAutoFit/>
          </a:bodyPr>
          <a:lstStyle>
            <a:defPPr>
              <a:defRPr lang="en-US"/>
            </a:defPPr>
            <a:lvl1pPr algn="ctr" eaLnBrk="1" hangingPunct="1">
              <a:defRPr sz="3200" spc="100">
                <a:solidFill>
                  <a:srgbClr val="FFFFFF"/>
                </a:solidFill>
                <a:latin typeface="+mj-lt"/>
                <a:cs typeface="+mn-cs"/>
              </a:defRPr>
            </a:lvl1pPr>
          </a:lstStyle>
          <a:p>
            <a:r>
              <a:rPr lang="en-US" altLang="en-US" sz="4000" dirty="0">
                <a:solidFill>
                  <a:schemeClr val="tx1">
                    <a:lumMod val="75000"/>
                    <a:lumOff val="25000"/>
                  </a:schemeClr>
                </a:solidFill>
              </a:rPr>
              <a:t>I - What Do They Want &amp; What is the Key:</a:t>
            </a:r>
          </a:p>
        </p:txBody>
      </p:sp>
      <p:pic>
        <p:nvPicPr>
          <p:cNvPr id="22" name="Picture 21" descr="http://www.fanfaves.com/wp-content/uploads/2014/12/ellen-degeneres-fanfaves.jpg">
            <a:extLst>
              <a:ext uri="{FF2B5EF4-FFF2-40B4-BE49-F238E27FC236}">
                <a16:creationId xmlns:a16="http://schemas.microsoft.com/office/drawing/2014/main" id="{B7200B97-5281-4133-B234-EFD5C7C966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602" r="5195"/>
          <a:stretch/>
        </p:blipFill>
        <p:spPr bwMode="auto">
          <a:xfrm>
            <a:off x="3174730" y="948279"/>
            <a:ext cx="3233503"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tatic.parade.com/wp-content/uploads/2013/09/robin-williams-cover-ftr.jpg">
            <a:extLst>
              <a:ext uri="{FF2B5EF4-FFF2-40B4-BE49-F238E27FC236}">
                <a16:creationId xmlns:a16="http://schemas.microsoft.com/office/drawing/2014/main" id="{22C2B4B8-A2B2-45FF-A38D-1B796054F6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0225" y="1715729"/>
            <a:ext cx="2612603" cy="163411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nextuptv.com/wp-content/uploads/2015/07/will-smith-2011-a-p.jpg">
            <a:extLst>
              <a:ext uri="{FF2B5EF4-FFF2-40B4-BE49-F238E27FC236}">
                <a16:creationId xmlns:a16="http://schemas.microsoft.com/office/drawing/2014/main" id="{A1E2BA69-C13A-4F6A-B8C3-307CED0CAB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371" y="2054922"/>
            <a:ext cx="1772548" cy="2366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yam-mag.com/wp-content/uploads/2012/04/tbbt-howard.jpg">
            <a:extLst>
              <a:ext uri="{FF2B5EF4-FFF2-40B4-BE49-F238E27FC236}">
                <a16:creationId xmlns:a16="http://schemas.microsoft.com/office/drawing/2014/main" id="{35D53FAF-5392-4B46-840E-A11EE65B7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4709" y="4441723"/>
            <a:ext cx="304800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281B49C-05E8-48E7-BCF0-F88BA862841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1694" y="4709795"/>
            <a:ext cx="2094914" cy="2017758"/>
          </a:xfrm>
          <a:prstGeom prst="rect">
            <a:avLst/>
          </a:prstGeom>
          <a:ln w="38100">
            <a:solidFill>
              <a:srgbClr val="EF3D51"/>
            </a:solidFill>
          </a:ln>
        </p:spPr>
      </p:pic>
      <p:pic>
        <p:nvPicPr>
          <p:cNvPr id="17" name="Picture 4" descr="http://www.hollywoodreporter.com/sites/default/files/imagecache/blog_post_349_width/2014/04/jimmy_fallon_0.jpg">
            <a:extLst>
              <a:ext uri="{FF2B5EF4-FFF2-40B4-BE49-F238E27FC236}">
                <a16:creationId xmlns:a16="http://schemas.microsoft.com/office/drawing/2014/main" id="{4AA8BE3F-891D-4D0F-B5BE-DD2C483BB5C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80850" y="3649128"/>
            <a:ext cx="1702405" cy="25560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4F72360-1262-F23C-991F-5D15B80EB702}"/>
              </a:ext>
            </a:extLst>
          </p:cNvPr>
          <p:cNvPicPr>
            <a:picLocks noChangeAspect="1"/>
          </p:cNvPicPr>
          <p:nvPr/>
        </p:nvPicPr>
        <p:blipFill>
          <a:blip r:embed="rId11"/>
          <a:stretch>
            <a:fillRect/>
          </a:stretch>
        </p:blipFill>
        <p:spPr>
          <a:xfrm>
            <a:off x="79924" y="2618121"/>
            <a:ext cx="2045924" cy="2062015"/>
          </a:xfrm>
          <a:prstGeom prst="rect">
            <a:avLst/>
          </a:prstGeom>
        </p:spPr>
      </p:pic>
      <p:pic>
        <p:nvPicPr>
          <p:cNvPr id="3" name="Picture 2" descr="My Tennessee museum home: Dolly Parton plots Nashville institution">
            <a:extLst>
              <a:ext uri="{FF2B5EF4-FFF2-40B4-BE49-F238E27FC236}">
                <a16:creationId xmlns:a16="http://schemas.microsoft.com/office/drawing/2014/main" id="{F7C15098-685C-3B08-0FC3-AC9725BCCB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3290" y="1747244"/>
            <a:ext cx="2524125" cy="180975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rake Explains Why He Hasn't Gotten Married—Yet">
            <a:extLst>
              <a:ext uri="{FF2B5EF4-FFF2-40B4-BE49-F238E27FC236}">
                <a16:creationId xmlns:a16="http://schemas.microsoft.com/office/drawing/2014/main" id="{92EE1297-9660-8FD2-FF09-A46B3A681AC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38239" y="3358298"/>
            <a:ext cx="248602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004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0222A6-2E7A-454A-AAF6-A5308708BD1C}"/>
              </a:ext>
            </a:extLst>
          </p:cNvPr>
          <p:cNvSpPr/>
          <p:nvPr/>
        </p:nvSpPr>
        <p:spPr>
          <a:xfrm>
            <a:off x="1710814" y="1425677"/>
            <a:ext cx="8740877" cy="58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A2290670-8A1E-49DA-9794-4B4AC8DB44CA}"/>
              </a:ext>
            </a:extLst>
          </p:cNvPr>
          <p:cNvSpPr txBox="1">
            <a:spLocks noChangeArrowheads="1"/>
          </p:cNvSpPr>
          <p:nvPr/>
        </p:nvSpPr>
        <p:spPr bwMode="auto">
          <a:xfrm>
            <a:off x="460248" y="314402"/>
            <a:ext cx="11731752" cy="707886"/>
          </a:xfrm>
          <a:prstGeom prst="rect">
            <a:avLst/>
          </a:prstGeom>
          <a:noFill/>
          <a:ln w="9525">
            <a:noFill/>
            <a:miter lim="800000"/>
            <a:headEnd/>
            <a:tailEnd/>
          </a:ln>
        </p:spPr>
        <p:txBody>
          <a:bodyPr wrap="square">
            <a:spAutoFit/>
          </a:bodyPr>
          <a:lstStyle>
            <a:defPPr>
              <a:defRPr lang="en-US"/>
            </a:defPPr>
            <a:lvl1pPr algn="ctr" eaLnBrk="1" hangingPunct="1">
              <a:defRPr sz="3200" spc="100">
                <a:solidFill>
                  <a:srgbClr val="FFFFFF"/>
                </a:solidFill>
                <a:latin typeface="+mj-lt"/>
                <a:cs typeface="+mn-cs"/>
              </a:defRPr>
            </a:lvl1pPr>
          </a:lstStyle>
          <a:p>
            <a:r>
              <a:rPr lang="en-US" altLang="en-US" sz="4000" dirty="0">
                <a:solidFill>
                  <a:schemeClr val="tx1">
                    <a:lumMod val="75000"/>
                    <a:lumOff val="25000"/>
                  </a:schemeClr>
                </a:solidFill>
              </a:rPr>
              <a:t>S - What Do They Want &amp; What is the Key:</a:t>
            </a:r>
          </a:p>
        </p:txBody>
      </p:sp>
      <p:pic>
        <p:nvPicPr>
          <p:cNvPr id="14" name="Picture 14" descr="http://oyster.ignimgs.com/wordpress/stg.ign.com/2013/04/BigBangTheoryRaj_040513_1600-1.jpg">
            <a:extLst>
              <a:ext uri="{FF2B5EF4-FFF2-40B4-BE49-F238E27FC236}">
                <a16:creationId xmlns:a16="http://schemas.microsoft.com/office/drawing/2014/main" id="{CA5F8CFD-40BD-42AF-BD58-812438C115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4448" y="1900517"/>
            <a:ext cx="4133606" cy="14728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http://www.alan.com/wp-content/uploads/2014/07/MLK.jpg">
            <a:extLst>
              <a:ext uri="{FF2B5EF4-FFF2-40B4-BE49-F238E27FC236}">
                <a16:creationId xmlns:a16="http://schemas.microsoft.com/office/drawing/2014/main" id="{F41CD422-717E-4678-A047-92E5FED65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311" y="1354285"/>
            <a:ext cx="3167157" cy="17784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4BAD93D-8167-4AB6-A24D-80CD6FD83242}"/>
              </a:ext>
            </a:extLst>
          </p:cNvPr>
          <p:cNvPicPr>
            <a:picLocks noChangeAspect="1"/>
          </p:cNvPicPr>
          <p:nvPr/>
        </p:nvPicPr>
        <p:blipFill>
          <a:blip r:embed="rId5"/>
          <a:stretch>
            <a:fillRect/>
          </a:stretch>
        </p:blipFill>
        <p:spPr>
          <a:xfrm>
            <a:off x="5943600" y="3079798"/>
            <a:ext cx="152400" cy="152400"/>
          </a:xfrm>
          <a:prstGeom prst="rect">
            <a:avLst/>
          </a:prstGeom>
        </p:spPr>
      </p:pic>
      <p:pic>
        <p:nvPicPr>
          <p:cNvPr id="28" name="Picture 6" descr="http://www.thehypertexts.com/images/Princess-Diana.jpg">
            <a:extLst>
              <a:ext uri="{FF2B5EF4-FFF2-40B4-BE49-F238E27FC236}">
                <a16:creationId xmlns:a16="http://schemas.microsoft.com/office/drawing/2014/main" id="{43CF895A-DC50-4009-868D-49F3D01CC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069" y="1264047"/>
            <a:ext cx="1687484" cy="21093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F76A8F8-C05C-4565-B12A-21F191761355}"/>
              </a:ext>
            </a:extLst>
          </p:cNvPr>
          <p:cNvSpPr txBox="1"/>
          <p:nvPr/>
        </p:nvSpPr>
        <p:spPr>
          <a:xfrm>
            <a:off x="629529" y="5913372"/>
            <a:ext cx="7144042" cy="814181"/>
          </a:xfrm>
          <a:prstGeom prst="rect">
            <a:avLst/>
          </a:prstGeom>
          <a:solidFill>
            <a:schemeClr val="bg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EF49C2DC-C9EF-4979-9528-C80BC307C2FA}"/>
              </a:ext>
            </a:extLst>
          </p:cNvPr>
          <p:cNvSpPr txBox="1"/>
          <p:nvPr/>
        </p:nvSpPr>
        <p:spPr>
          <a:xfrm>
            <a:off x="9467557" y="5913372"/>
            <a:ext cx="2094914" cy="712511"/>
          </a:xfrm>
          <a:prstGeom prst="rect">
            <a:avLst/>
          </a:prstGeom>
          <a:solidFill>
            <a:schemeClr val="bg1"/>
          </a:solidFill>
        </p:spPr>
        <p:txBody>
          <a:bodyPr wrap="square" rtlCol="0">
            <a:spAutoFit/>
          </a:bodyPr>
          <a:lstStyle/>
          <a:p>
            <a:endParaRPr lang="en-US" dirty="0"/>
          </a:p>
        </p:txBody>
      </p:sp>
      <p:pic>
        <p:nvPicPr>
          <p:cNvPr id="19" name="Picture 4" descr="http://www.mor-tv.com/image/view/-/25174098/medRes/1/-/maxh/460/maxw/620/-/14hkufl/-/MOd-Fam-Mitchel-jpg.jpg">
            <a:extLst>
              <a:ext uri="{FF2B5EF4-FFF2-40B4-BE49-F238E27FC236}">
                <a16:creationId xmlns:a16="http://schemas.microsoft.com/office/drawing/2014/main" id="{FC868C2F-16B2-4531-9736-2827927007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9617" y="3580807"/>
            <a:ext cx="3720376" cy="20942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ttp://cdn.playbuzz.com/cdn/d1cf4e6f-1cfc-468e-8b4a-5fb17d7daef4/b712f5a2-9661-4b63-8a30-eeb634dd6c17.jpg">
            <a:extLst>
              <a:ext uri="{FF2B5EF4-FFF2-40B4-BE49-F238E27FC236}">
                <a16:creationId xmlns:a16="http://schemas.microsoft.com/office/drawing/2014/main" id="{33D52228-5D4C-4336-A558-2F77189D04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333"/>
          <a:stretch/>
        </p:blipFill>
        <p:spPr bwMode="auto">
          <a:xfrm>
            <a:off x="7120463" y="4575932"/>
            <a:ext cx="3303351"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www.wbnx.com/uploads/shows/bios/elr_ray.jpg">
            <a:extLst>
              <a:ext uri="{FF2B5EF4-FFF2-40B4-BE49-F238E27FC236}">
                <a16:creationId xmlns:a16="http://schemas.microsoft.com/office/drawing/2014/main" id="{8A602658-4CB0-4EC2-A7D6-5459DACAEF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781" y="3353466"/>
            <a:ext cx="2801996" cy="20948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gondola">
            <a:extLst>
              <a:ext uri="{FF2B5EF4-FFF2-40B4-BE49-F238E27FC236}">
                <a16:creationId xmlns:a16="http://schemas.microsoft.com/office/drawing/2014/main" id="{16DFCFB1-63B3-43AF-8770-D43E0EA908B9}"/>
              </a:ext>
            </a:extLst>
          </p:cNvPr>
          <p:cNvPicPr>
            <a:picLocks noChangeAspect="1" noChangeArrowheads="1"/>
          </p:cNvPicPr>
          <p:nvPr/>
        </p:nvPicPr>
        <p:blipFill>
          <a:blip r:embed="rId10" cstate="print">
            <a:grayscl/>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1850" y="4983210"/>
            <a:ext cx="1804322" cy="1560299"/>
          </a:xfrm>
          <a:prstGeom prst="rect">
            <a:avLst/>
          </a:prstGeom>
          <a:noFill/>
          <a:ln w="38100">
            <a:solidFill>
              <a:srgbClr val="EF3D5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C1D4734-2E81-9562-8B96-FF3E279174C6}"/>
              </a:ext>
            </a:extLst>
          </p:cNvPr>
          <p:cNvPicPr>
            <a:picLocks noChangeAspect="1"/>
          </p:cNvPicPr>
          <p:nvPr/>
        </p:nvPicPr>
        <p:blipFill>
          <a:blip r:embed="rId12"/>
          <a:stretch>
            <a:fillRect/>
          </a:stretch>
        </p:blipFill>
        <p:spPr>
          <a:xfrm>
            <a:off x="90435" y="2690411"/>
            <a:ext cx="1767151" cy="2234099"/>
          </a:xfrm>
          <a:prstGeom prst="rect">
            <a:avLst/>
          </a:prstGeom>
        </p:spPr>
      </p:pic>
      <p:pic>
        <p:nvPicPr>
          <p:cNvPr id="5122" name="Picture 2" descr="Charlie Brown - Wikipedia">
            <a:extLst>
              <a:ext uri="{FF2B5EF4-FFF2-40B4-BE49-F238E27FC236}">
                <a16:creationId xmlns:a16="http://schemas.microsoft.com/office/drawing/2014/main" id="{B1340BF3-13AA-8267-E9F6-2F9B632575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25918" y="4084490"/>
            <a:ext cx="16097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ince's 40 Biggest Billboard Hits – The Hollywood Reporter">
            <a:extLst>
              <a:ext uri="{FF2B5EF4-FFF2-40B4-BE49-F238E27FC236}">
                <a16:creationId xmlns:a16="http://schemas.microsoft.com/office/drawing/2014/main" id="{67508CFB-ADDA-2E9E-81FC-9FA8744DB0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28172" y="1099737"/>
            <a:ext cx="2073393" cy="203302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ist of songs by Taylor Swift - Wikipedia">
            <a:extLst>
              <a:ext uri="{FF2B5EF4-FFF2-40B4-BE49-F238E27FC236}">
                <a16:creationId xmlns:a16="http://schemas.microsoft.com/office/drawing/2014/main" id="{294128CB-9581-6418-1697-ACCA0FB47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28483" y="3807460"/>
            <a:ext cx="17907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328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FAD6B18-81C0-4D53-BC94-28BCE7FA51B4}"/>
              </a:ext>
            </a:extLst>
          </p:cNvPr>
          <p:cNvSpPr/>
          <p:nvPr/>
        </p:nvSpPr>
        <p:spPr>
          <a:xfrm>
            <a:off x="1710814" y="1425677"/>
            <a:ext cx="8740877" cy="580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
            <a:extLst>
              <a:ext uri="{FF2B5EF4-FFF2-40B4-BE49-F238E27FC236}">
                <a16:creationId xmlns:a16="http://schemas.microsoft.com/office/drawing/2014/main" id="{39D65D3D-4AED-422E-BFE7-FD8C7BA79DCD}"/>
              </a:ext>
            </a:extLst>
          </p:cNvPr>
          <p:cNvSpPr txBox="1">
            <a:spLocks noChangeArrowheads="1"/>
          </p:cNvSpPr>
          <p:nvPr/>
        </p:nvSpPr>
        <p:spPr bwMode="auto">
          <a:xfrm>
            <a:off x="-155079" y="287199"/>
            <a:ext cx="12502158" cy="769441"/>
          </a:xfrm>
          <a:prstGeom prst="rect">
            <a:avLst/>
          </a:prstGeom>
          <a:noFill/>
          <a:ln w="9525">
            <a:noFill/>
            <a:miter lim="800000"/>
            <a:headEnd/>
            <a:tailEnd/>
          </a:ln>
        </p:spPr>
        <p:txBody>
          <a:bodyPr wrap="square">
            <a:spAutoFit/>
          </a:bodyPr>
          <a:lstStyle>
            <a:defPPr>
              <a:defRPr lang="en-US"/>
            </a:defPPr>
            <a:lvl1pPr algn="ctr" eaLnBrk="1" hangingPunct="1">
              <a:defRPr sz="3200" spc="100">
                <a:solidFill>
                  <a:srgbClr val="FFFFFF"/>
                </a:solidFill>
                <a:latin typeface="+mj-lt"/>
                <a:cs typeface="+mn-cs"/>
              </a:defRPr>
            </a:lvl1pPr>
          </a:lstStyle>
          <a:p>
            <a:r>
              <a:rPr lang="en-US" altLang="en-US" sz="4400" dirty="0">
                <a:solidFill>
                  <a:schemeClr val="tx1">
                    <a:lumMod val="75000"/>
                    <a:lumOff val="25000"/>
                  </a:schemeClr>
                </a:solidFill>
              </a:rPr>
              <a:t>C - </a:t>
            </a:r>
            <a:r>
              <a:rPr lang="en-US" altLang="en-US" sz="4000" dirty="0">
                <a:solidFill>
                  <a:schemeClr val="tx1">
                    <a:lumMod val="75000"/>
                    <a:lumOff val="25000"/>
                  </a:schemeClr>
                </a:solidFill>
              </a:rPr>
              <a:t>What Do They Want &amp; What is the Key:</a:t>
            </a:r>
            <a:endParaRPr lang="en-US" altLang="en-US" sz="4400" dirty="0">
              <a:solidFill>
                <a:schemeClr val="tx1">
                  <a:lumMod val="75000"/>
                  <a:lumOff val="25000"/>
                </a:schemeClr>
              </a:solidFill>
            </a:endParaRPr>
          </a:p>
        </p:txBody>
      </p:sp>
      <p:pic>
        <p:nvPicPr>
          <p:cNvPr id="19" name="Picture 4" descr="http://www.donherron.com/wp-content/uploads/2015/02/Mr-Spock-mr-spock-10874060-1036-730.jpg">
            <a:extLst>
              <a:ext uri="{FF2B5EF4-FFF2-40B4-BE49-F238E27FC236}">
                <a16:creationId xmlns:a16="http://schemas.microsoft.com/office/drawing/2014/main" id="{68E4C40D-722D-473D-89C5-2FBBFD4B7D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2418" y="1120291"/>
            <a:ext cx="3007994" cy="2119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talk2sv.com/wp-content/uploads/2015/06/Tina-Fey-2.jpg">
            <a:extLst>
              <a:ext uri="{FF2B5EF4-FFF2-40B4-BE49-F238E27FC236}">
                <a16:creationId xmlns:a16="http://schemas.microsoft.com/office/drawing/2014/main" id="{C06F8E74-58F5-41B3-AB62-C02C39E033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012"/>
          <a:stretch/>
        </p:blipFill>
        <p:spPr bwMode="auto">
          <a:xfrm>
            <a:off x="5352826" y="1026719"/>
            <a:ext cx="3104571" cy="19847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zpply.com/wp-content/uploads/2013/04/frases-de-sheldon-cooper-ator-frase8.jpg">
            <a:extLst>
              <a:ext uri="{FF2B5EF4-FFF2-40B4-BE49-F238E27FC236}">
                <a16:creationId xmlns:a16="http://schemas.microsoft.com/office/drawing/2014/main" id="{DBCA0C25-40EE-412D-84C7-49A57FBB02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344" y="3779892"/>
            <a:ext cx="3104571" cy="26480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myentertainmentworld.ca/site/wp-content/uploads/2012/03/ArielWinterasAlexDunphy.jpg">
            <a:extLst>
              <a:ext uri="{FF2B5EF4-FFF2-40B4-BE49-F238E27FC236}">
                <a16:creationId xmlns:a16="http://schemas.microsoft.com/office/drawing/2014/main" id="{CB620573-4A20-4F2E-9F30-69357DF508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66"/>
          <a:stretch/>
        </p:blipFill>
        <p:spPr bwMode="auto">
          <a:xfrm>
            <a:off x="2248547" y="3932302"/>
            <a:ext cx="3275328" cy="25072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ttp://www.thelifecoach.com/wp-content/uploads/2013/01/AlbertEinstein.jpg">
            <a:extLst>
              <a:ext uri="{FF2B5EF4-FFF2-40B4-BE49-F238E27FC236}">
                <a16:creationId xmlns:a16="http://schemas.microsoft.com/office/drawing/2014/main" id="{C7BBD090-D27C-47EF-BC03-162615E17B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2" t="2360" r="1" b="18539"/>
          <a:stretch/>
        </p:blipFill>
        <p:spPr bwMode="auto">
          <a:xfrm>
            <a:off x="4019500" y="1913518"/>
            <a:ext cx="1924629" cy="22879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factspy.net/wp-content/uploads/2011/10/06-15gates_lg1.jpg">
            <a:extLst>
              <a:ext uri="{FF2B5EF4-FFF2-40B4-BE49-F238E27FC236}">
                <a16:creationId xmlns:a16="http://schemas.microsoft.com/office/drawing/2014/main" id="{5E62767D-5F92-4A1B-BBA9-B0886F0B22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9294" y="1440855"/>
            <a:ext cx="2975539" cy="198557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2625CD2-6557-4A98-828B-BDEB7C061E4B}"/>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bright="40000" contrast="-20000"/>
                    </a14:imgEffect>
                  </a14:imgLayer>
                </a14:imgProps>
              </a:ext>
            </a:extLst>
          </a:blip>
          <a:stretch>
            <a:fillRect/>
          </a:stretch>
        </p:blipFill>
        <p:spPr>
          <a:xfrm>
            <a:off x="203402" y="5103900"/>
            <a:ext cx="1842208" cy="1521983"/>
          </a:xfrm>
          <a:prstGeom prst="rect">
            <a:avLst/>
          </a:prstGeom>
          <a:ln w="38100">
            <a:solidFill>
              <a:srgbClr val="EF3D51"/>
            </a:solidFill>
          </a:ln>
        </p:spPr>
      </p:pic>
      <p:pic>
        <p:nvPicPr>
          <p:cNvPr id="2" name="Picture 1">
            <a:extLst>
              <a:ext uri="{FF2B5EF4-FFF2-40B4-BE49-F238E27FC236}">
                <a16:creationId xmlns:a16="http://schemas.microsoft.com/office/drawing/2014/main" id="{8821E3AA-FE47-73D2-69A3-ADB81DC6AA3E}"/>
              </a:ext>
            </a:extLst>
          </p:cNvPr>
          <p:cNvPicPr>
            <a:picLocks noChangeAspect="1"/>
          </p:cNvPicPr>
          <p:nvPr/>
        </p:nvPicPr>
        <p:blipFill>
          <a:blip r:embed="rId11"/>
          <a:stretch>
            <a:fillRect/>
          </a:stretch>
        </p:blipFill>
        <p:spPr>
          <a:xfrm>
            <a:off x="116562" y="2815253"/>
            <a:ext cx="2131985" cy="2234099"/>
          </a:xfrm>
          <a:prstGeom prst="rect">
            <a:avLst/>
          </a:prstGeom>
        </p:spPr>
      </p:pic>
      <p:pic>
        <p:nvPicPr>
          <p:cNvPr id="4098" name="Picture 2" descr="Condoleezza Rice - Wikipedia">
            <a:extLst>
              <a:ext uri="{FF2B5EF4-FFF2-40B4-BE49-F238E27FC236}">
                <a16:creationId xmlns:a16="http://schemas.microsoft.com/office/drawing/2014/main" id="{89C1D040-A619-2180-9166-163B45CDF8C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28422" y="3224876"/>
            <a:ext cx="2136852" cy="2457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izabeth II - Wikipedia">
            <a:extLst>
              <a:ext uri="{FF2B5EF4-FFF2-40B4-BE49-F238E27FC236}">
                <a16:creationId xmlns:a16="http://schemas.microsoft.com/office/drawing/2014/main" id="{5E2EC8CF-33EC-CED0-1AF2-DCE1C24D5E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44524" y="4012414"/>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67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D0211-10CB-FBAF-2928-C8F4A24E97A6}"/>
              </a:ext>
            </a:extLst>
          </p:cNvPr>
          <p:cNvPicPr>
            <a:picLocks noChangeAspect="1"/>
          </p:cNvPicPr>
          <p:nvPr/>
        </p:nvPicPr>
        <p:blipFill>
          <a:blip r:embed="rId2"/>
          <a:stretch>
            <a:fillRect/>
          </a:stretch>
        </p:blipFill>
        <p:spPr>
          <a:xfrm>
            <a:off x="304800" y="946557"/>
            <a:ext cx="4966716" cy="5717715"/>
          </a:xfrm>
          <a:prstGeom prst="rect">
            <a:avLst/>
          </a:prstGeom>
          <a:ln>
            <a:solidFill>
              <a:schemeClr val="accent1"/>
            </a:solidFill>
          </a:ln>
        </p:spPr>
      </p:pic>
      <p:sp>
        <p:nvSpPr>
          <p:cNvPr id="3" name="TextBox 2">
            <a:extLst>
              <a:ext uri="{FF2B5EF4-FFF2-40B4-BE49-F238E27FC236}">
                <a16:creationId xmlns:a16="http://schemas.microsoft.com/office/drawing/2014/main" id="{A34318DB-8CA3-8CF8-8B78-325C68549A45}"/>
              </a:ext>
            </a:extLst>
          </p:cNvPr>
          <p:cNvSpPr txBox="1"/>
          <p:nvPr/>
        </p:nvSpPr>
        <p:spPr>
          <a:xfrm>
            <a:off x="2267712" y="283869"/>
            <a:ext cx="8933688" cy="523220"/>
          </a:xfrm>
          <a:prstGeom prst="rect">
            <a:avLst/>
          </a:prstGeom>
          <a:noFill/>
        </p:spPr>
        <p:txBody>
          <a:bodyPr wrap="square" rtlCol="0">
            <a:spAutoFit/>
          </a:bodyPr>
          <a:lstStyle/>
          <a:p>
            <a:r>
              <a:rPr lang="en-US" sz="2800" dirty="0"/>
              <a:t>Assignment – Create Better Emails</a:t>
            </a:r>
          </a:p>
        </p:txBody>
      </p:sp>
      <p:pic>
        <p:nvPicPr>
          <p:cNvPr id="5" name="Picture 21" descr="discwheel">
            <a:extLst>
              <a:ext uri="{FF2B5EF4-FFF2-40B4-BE49-F238E27FC236}">
                <a16:creationId xmlns:a16="http://schemas.microsoft.com/office/drawing/2014/main" id="{EDB41A17-A235-7F08-1BDD-2BF53DA40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58916" y="2648871"/>
            <a:ext cx="2108411" cy="21736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FB08D2-5FE8-9715-EADD-1FAD092AEDE9}"/>
              </a:ext>
            </a:extLst>
          </p:cNvPr>
          <p:cNvSpPr txBox="1"/>
          <p:nvPr/>
        </p:nvSpPr>
        <p:spPr>
          <a:xfrm>
            <a:off x="5576316" y="1050249"/>
            <a:ext cx="6615684" cy="5632311"/>
          </a:xfrm>
          <a:prstGeom prst="rect">
            <a:avLst/>
          </a:prstGeom>
          <a:noFill/>
        </p:spPr>
        <p:txBody>
          <a:bodyPr wrap="square" rtlCol="0">
            <a:spAutoFit/>
          </a:bodyPr>
          <a:lstStyle/>
          <a:p>
            <a:pPr marL="285750" indent="-285750">
              <a:buFont typeface="Arial" panose="020B0604020202020204" pitchFamily="34" charset="0"/>
              <a:buChar char="•"/>
            </a:pPr>
            <a:endParaRPr lang="en-US" sz="1800" kern="0" dirty="0">
              <a:solidFill>
                <a:srgbClr val="FF0000"/>
              </a:solidFill>
              <a:effectLst/>
              <a:latin typeface="Century Gothic" panose="020B0502020202020204" pitchFamily="34" charset="0"/>
            </a:endParaRPr>
          </a:p>
          <a:p>
            <a:pPr marL="285750" indent="-285750">
              <a:buFont typeface="Arial" panose="020B0604020202020204" pitchFamily="34" charset="0"/>
              <a:buChar char="•"/>
            </a:pPr>
            <a:endParaRPr lang="en-US" kern="0" dirty="0">
              <a:solidFill>
                <a:srgbClr val="FF000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FF0000"/>
                </a:solidFill>
                <a:effectLst/>
                <a:latin typeface="Century Gothic" panose="020B0502020202020204" pitchFamily="34" charset="0"/>
              </a:rPr>
              <a:t>The bottom line for communicating with D-styles: </a:t>
            </a:r>
          </a:p>
          <a:p>
            <a:r>
              <a:rPr lang="en-US" kern="0" dirty="0">
                <a:solidFill>
                  <a:srgbClr val="FF0000"/>
                </a:solidFill>
                <a:latin typeface="Century Gothic" panose="020B0502020202020204" pitchFamily="34" charset="0"/>
              </a:rPr>
              <a:t>     </a:t>
            </a:r>
            <a:r>
              <a:rPr lang="en-US" sz="1800" b="1" kern="0" dirty="0">
                <a:solidFill>
                  <a:srgbClr val="FF0000"/>
                </a:solidFill>
                <a:effectLst/>
                <a:latin typeface="Century Gothic" panose="020B0502020202020204" pitchFamily="34" charset="0"/>
              </a:rPr>
              <a:t>Get to the point in as few words as possible.</a:t>
            </a:r>
            <a:br>
              <a:rPr lang="en-US" sz="1800" b="1" kern="0" dirty="0">
                <a:solidFill>
                  <a:srgbClr val="FF0000"/>
                </a:solidFill>
                <a:effectLst/>
                <a:latin typeface="Century Gothic" panose="020B0502020202020204" pitchFamily="34" charset="0"/>
              </a:rPr>
            </a:br>
            <a:endParaRPr lang="en-US" sz="1800" b="1" kern="0" dirty="0">
              <a:solidFill>
                <a:srgbClr val="FF0000"/>
              </a:solidFill>
              <a:effectLst/>
              <a:latin typeface="Century Gothic" panose="020B0502020202020204" pitchFamily="34" charset="0"/>
            </a:endParaRPr>
          </a:p>
          <a:p>
            <a:pPr marL="285750" indent="-285750">
              <a:buFont typeface="Arial" panose="020B0604020202020204" pitchFamily="34" charset="0"/>
              <a:buChar char="•"/>
            </a:pPr>
            <a:r>
              <a:rPr lang="en-US" sz="1800" kern="0" dirty="0">
                <a:solidFill>
                  <a:srgbClr val="FFC000"/>
                </a:solidFill>
                <a:effectLst/>
                <a:latin typeface="Century Gothic" panose="020B0502020202020204" pitchFamily="34" charset="0"/>
              </a:rPr>
              <a:t>The bottom line for communicating with I-styles:  </a:t>
            </a:r>
            <a:r>
              <a:rPr lang="en-US" sz="1800" b="1" kern="0" dirty="0">
                <a:solidFill>
                  <a:srgbClr val="FFC000"/>
                </a:solidFill>
                <a:effectLst/>
                <a:latin typeface="Century Gothic" panose="020B0502020202020204" pitchFamily="34" charset="0"/>
              </a:rPr>
              <a:t>Generate excitement and a sense of collaboration </a:t>
            </a:r>
            <a:br>
              <a:rPr lang="en-US" sz="1800" b="1" kern="0" dirty="0">
                <a:solidFill>
                  <a:srgbClr val="FFC000"/>
                </a:solidFill>
                <a:effectLst/>
                <a:latin typeface="Century Gothic" panose="020B0502020202020204" pitchFamily="34" charset="0"/>
              </a:rPr>
            </a:br>
            <a:r>
              <a:rPr lang="en-US" sz="1800" b="1" kern="0" dirty="0">
                <a:solidFill>
                  <a:srgbClr val="FFC000"/>
                </a:solidFill>
                <a:effectLst/>
                <a:latin typeface="Century Gothic" panose="020B0502020202020204" pitchFamily="34" charset="0"/>
              </a:rPr>
              <a:t>and fun.</a:t>
            </a:r>
            <a:br>
              <a:rPr lang="en-US" sz="1800" b="1" kern="0" dirty="0">
                <a:solidFill>
                  <a:srgbClr val="FFC000"/>
                </a:solidFill>
                <a:effectLst/>
                <a:latin typeface="Century Gothic" panose="020B0502020202020204" pitchFamily="34" charset="0"/>
              </a:rPr>
            </a:br>
            <a:endParaRPr lang="en-US" kern="0" dirty="0">
              <a:solidFill>
                <a:srgbClr val="FFC00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00B050"/>
                </a:solidFill>
                <a:effectLst/>
                <a:latin typeface="Century Gothic" panose="020B0502020202020204" pitchFamily="34" charset="0"/>
              </a:rPr>
              <a:t>The bottom line for communicating with S-styles:  </a:t>
            </a:r>
            <a:br>
              <a:rPr lang="en-US" sz="1800" b="1" kern="0" dirty="0">
                <a:solidFill>
                  <a:srgbClr val="00B050"/>
                </a:solidFill>
                <a:effectLst/>
                <a:latin typeface="Century Gothic" panose="020B0502020202020204" pitchFamily="34" charset="0"/>
              </a:rPr>
            </a:br>
            <a:r>
              <a:rPr lang="en-US" sz="1800" b="1" kern="0" dirty="0">
                <a:solidFill>
                  <a:srgbClr val="00B050"/>
                </a:solidFill>
                <a:effectLst/>
                <a:latin typeface="Century Gothic" panose="020B0502020202020204" pitchFamily="34" charset="0"/>
              </a:rPr>
              <a:t>Be friendly, don’t be pushy, and clearly communicate your expectations.</a:t>
            </a:r>
            <a:br>
              <a:rPr lang="en-US" sz="1800" b="1" kern="0" dirty="0">
                <a:solidFill>
                  <a:srgbClr val="00B050"/>
                </a:solidFill>
                <a:effectLst/>
                <a:latin typeface="Century Gothic" panose="020B0502020202020204" pitchFamily="34" charset="0"/>
              </a:rPr>
            </a:br>
            <a:endParaRPr lang="en-US" b="1" kern="0" dirty="0">
              <a:solidFill>
                <a:srgbClr val="00B050"/>
              </a:solidFill>
              <a:latin typeface="Century Gothic" panose="020B0502020202020204" pitchFamily="34" charset="0"/>
            </a:endParaRPr>
          </a:p>
          <a:p>
            <a:pPr marL="285750" indent="-285750">
              <a:buFont typeface="Arial" panose="020B0604020202020204" pitchFamily="34" charset="0"/>
              <a:buChar char="•"/>
            </a:pPr>
            <a:r>
              <a:rPr lang="en-US" sz="1800" kern="0" dirty="0">
                <a:solidFill>
                  <a:srgbClr val="2F5496"/>
                </a:solidFill>
                <a:effectLst/>
                <a:latin typeface="Century Gothic" panose="020B0502020202020204" pitchFamily="34" charset="0"/>
              </a:rPr>
              <a:t>The bottom line for communicating with a C-styles: </a:t>
            </a:r>
            <a:r>
              <a:rPr lang="en-US" sz="1800" b="1" kern="0" dirty="0">
                <a:solidFill>
                  <a:srgbClr val="2F5496"/>
                </a:solidFill>
                <a:effectLst/>
                <a:latin typeface="Century Gothic" panose="020B0502020202020204" pitchFamily="34" charset="0"/>
              </a:rPr>
              <a:t>Provide all the data and information needed, and time for the reader to process it.</a:t>
            </a:r>
            <a:endParaRPr lang="en-US" sz="1800" b="1" kern="0" dirty="0">
              <a:effectLst/>
              <a:latin typeface="Century Gothic" panose="020B0502020202020204" pitchFamily="34" charset="0"/>
            </a:endParaRPr>
          </a:p>
          <a:p>
            <a:pPr marL="285750" indent="-285750">
              <a:buFont typeface="Arial" panose="020B0604020202020204" pitchFamily="34" charset="0"/>
              <a:buChar char="•"/>
            </a:pPr>
            <a:endParaRPr lang="en-US" sz="1800" b="1" kern="0" dirty="0">
              <a:effectLst/>
              <a:latin typeface="Century Gothic" panose="020B0502020202020204" pitchFamily="34" charset="0"/>
            </a:endParaRPr>
          </a:p>
          <a:p>
            <a:pPr marL="285750" indent="-285750">
              <a:buFont typeface="Arial" panose="020B0604020202020204" pitchFamily="34" charset="0"/>
              <a:buChar char="•"/>
            </a:pPr>
            <a:endParaRPr lang="en-US" sz="1800" b="1" kern="0" dirty="0">
              <a:effectLst/>
              <a:latin typeface="Century Gothic" panose="020B0502020202020204" pitchFamily="34" charset="0"/>
            </a:endParaRPr>
          </a:p>
          <a:p>
            <a:endParaRPr lang="en-US" sz="1800" b="1" kern="0" dirty="0">
              <a:effectLst/>
              <a:latin typeface="Century Gothic" panose="020B0502020202020204" pitchFamily="34" charset="0"/>
            </a:endParaRPr>
          </a:p>
          <a:p>
            <a:endParaRPr lang="en-US" dirty="0"/>
          </a:p>
        </p:txBody>
      </p:sp>
    </p:spTree>
    <p:extLst>
      <p:ext uri="{BB962C8B-B14F-4D97-AF65-F5344CB8AC3E}">
        <p14:creationId xmlns:p14="http://schemas.microsoft.com/office/powerpoint/2010/main" val="283623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68EB6-4F39-2FC1-71F5-7FD097E835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C5936C-9B56-BCCA-5452-53AF88D0C1F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7A73B43-2E48-FB30-0863-12DAECF315CB}"/>
              </a:ext>
            </a:extLst>
          </p:cNvPr>
          <p:cNvPicPr>
            <a:picLocks noChangeAspect="1"/>
          </p:cNvPicPr>
          <p:nvPr/>
        </p:nvPicPr>
        <p:blipFill>
          <a:blip r:embed="rId2"/>
          <a:stretch>
            <a:fillRect/>
          </a:stretch>
        </p:blipFill>
        <p:spPr>
          <a:xfrm>
            <a:off x="0" y="18682"/>
            <a:ext cx="12192000" cy="6820636"/>
          </a:xfrm>
          <a:prstGeom prst="rect">
            <a:avLst/>
          </a:prstGeom>
        </p:spPr>
      </p:pic>
      <p:sp>
        <p:nvSpPr>
          <p:cNvPr id="6" name="TextBox 5">
            <a:extLst>
              <a:ext uri="{FF2B5EF4-FFF2-40B4-BE49-F238E27FC236}">
                <a16:creationId xmlns:a16="http://schemas.microsoft.com/office/drawing/2014/main" id="{F63F6641-F76D-7A35-4156-6E431859E90B}"/>
              </a:ext>
            </a:extLst>
          </p:cNvPr>
          <p:cNvSpPr txBox="1"/>
          <p:nvPr/>
        </p:nvSpPr>
        <p:spPr>
          <a:xfrm>
            <a:off x="1355039" y="1620468"/>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6X</a:t>
            </a:r>
          </a:p>
        </p:txBody>
      </p:sp>
      <p:sp>
        <p:nvSpPr>
          <p:cNvPr id="7" name="TextBox 6">
            <a:extLst>
              <a:ext uri="{FF2B5EF4-FFF2-40B4-BE49-F238E27FC236}">
                <a16:creationId xmlns:a16="http://schemas.microsoft.com/office/drawing/2014/main" id="{24FDC2C7-71A5-EFF2-106B-CA0D848903D4}"/>
              </a:ext>
            </a:extLst>
          </p:cNvPr>
          <p:cNvSpPr txBox="1"/>
          <p:nvPr/>
        </p:nvSpPr>
        <p:spPr>
          <a:xfrm>
            <a:off x="1489509" y="5237532"/>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3X</a:t>
            </a:r>
          </a:p>
        </p:txBody>
      </p:sp>
      <p:sp>
        <p:nvSpPr>
          <p:cNvPr id="8" name="TextBox 7">
            <a:extLst>
              <a:ext uri="{FF2B5EF4-FFF2-40B4-BE49-F238E27FC236}">
                <a16:creationId xmlns:a16="http://schemas.microsoft.com/office/drawing/2014/main" id="{336FC3C1-069A-6D93-6381-54925B5A8314}"/>
              </a:ext>
            </a:extLst>
          </p:cNvPr>
          <p:cNvSpPr txBox="1"/>
          <p:nvPr/>
        </p:nvSpPr>
        <p:spPr>
          <a:xfrm>
            <a:off x="8603278" y="1364170"/>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44% </a:t>
            </a:r>
          </a:p>
        </p:txBody>
      </p:sp>
      <p:sp>
        <p:nvSpPr>
          <p:cNvPr id="9" name="TextBox 8">
            <a:extLst>
              <a:ext uri="{FF2B5EF4-FFF2-40B4-BE49-F238E27FC236}">
                <a16:creationId xmlns:a16="http://schemas.microsoft.com/office/drawing/2014/main" id="{B2599F9D-2371-D668-1C07-3BAB2040FE50}"/>
              </a:ext>
            </a:extLst>
          </p:cNvPr>
          <p:cNvSpPr txBox="1"/>
          <p:nvPr/>
        </p:nvSpPr>
        <p:spPr>
          <a:xfrm>
            <a:off x="8845861" y="5249772"/>
            <a:ext cx="2055222" cy="1200329"/>
          </a:xfrm>
          <a:prstGeom prst="rect">
            <a:avLst/>
          </a:prstGeom>
          <a:solidFill>
            <a:srgbClr val="DD3A2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7200" b="1" dirty="0">
                <a:solidFill>
                  <a:schemeClr val="bg1"/>
                </a:solidFill>
              </a:rPr>
              <a:t>38% </a:t>
            </a:r>
          </a:p>
        </p:txBody>
      </p:sp>
      <p:sp>
        <p:nvSpPr>
          <p:cNvPr id="10" name="TextBox 9">
            <a:extLst>
              <a:ext uri="{FF2B5EF4-FFF2-40B4-BE49-F238E27FC236}">
                <a16:creationId xmlns:a16="http://schemas.microsoft.com/office/drawing/2014/main" id="{8A8A0BB9-82B9-2BE8-AFA3-1D097459CF71}"/>
              </a:ext>
            </a:extLst>
          </p:cNvPr>
          <p:cNvSpPr txBox="1"/>
          <p:nvPr/>
        </p:nvSpPr>
        <p:spPr>
          <a:xfrm>
            <a:off x="629529" y="232117"/>
            <a:ext cx="10932941" cy="646331"/>
          </a:xfrm>
          <a:prstGeom prst="rect">
            <a:avLst/>
          </a:prstGeom>
          <a:noFill/>
        </p:spPr>
        <p:txBody>
          <a:bodyPr wrap="square">
            <a:spAutoFit/>
          </a:bodyPr>
          <a:lstStyle/>
          <a:p>
            <a:r>
              <a:rPr lang="en-US" sz="3600" dirty="0">
                <a:solidFill>
                  <a:schemeClr val="bg1"/>
                </a:solidFill>
              </a:rPr>
              <a:t>“When I get to do what I do best every day…”</a:t>
            </a:r>
          </a:p>
        </p:txBody>
      </p:sp>
    </p:spTree>
    <p:extLst>
      <p:ext uri="{BB962C8B-B14F-4D97-AF65-F5344CB8AC3E}">
        <p14:creationId xmlns:p14="http://schemas.microsoft.com/office/powerpoint/2010/main" val="347777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34213"/>
            <a:ext cx="12192000" cy="6969512"/>
          </a:xfrm>
          <a:prstGeom prst="rect">
            <a:avLst/>
          </a:prstGeom>
        </p:spPr>
      </p:pic>
      <p:sp>
        <p:nvSpPr>
          <p:cNvPr id="2" name="TextBox 1">
            <a:extLst>
              <a:ext uri="{FF2B5EF4-FFF2-40B4-BE49-F238E27FC236}">
                <a16:creationId xmlns:a16="http://schemas.microsoft.com/office/drawing/2014/main" id="{FD7894E2-902D-B511-E863-86660FEC3534}"/>
              </a:ext>
            </a:extLst>
          </p:cNvPr>
          <p:cNvSpPr txBox="1"/>
          <p:nvPr/>
        </p:nvSpPr>
        <p:spPr>
          <a:xfrm>
            <a:off x="1733550" y="657078"/>
            <a:ext cx="4572113" cy="2308324"/>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OUR CURRENT PERSONAL STRENGTHS AND POTENTIAL GAPS…</a:t>
            </a:r>
          </a:p>
        </p:txBody>
      </p:sp>
      <p:pic>
        <p:nvPicPr>
          <p:cNvPr id="4" name="Picture 3">
            <a:extLst>
              <a:ext uri="{FF2B5EF4-FFF2-40B4-BE49-F238E27FC236}">
                <a16:creationId xmlns:a16="http://schemas.microsoft.com/office/drawing/2014/main" id="{7801B51E-243E-94B4-B8F3-0A83F3E4D966}"/>
              </a:ext>
            </a:extLst>
          </p:cNvPr>
          <p:cNvPicPr>
            <a:picLocks noChangeAspect="1"/>
          </p:cNvPicPr>
          <p:nvPr/>
        </p:nvPicPr>
        <p:blipFill>
          <a:blip r:embed="rId5"/>
          <a:stretch>
            <a:fillRect/>
          </a:stretch>
        </p:blipFill>
        <p:spPr>
          <a:xfrm>
            <a:off x="6400800" y="638025"/>
            <a:ext cx="2495436" cy="2317012"/>
          </a:xfrm>
          <a:prstGeom prst="rect">
            <a:avLst/>
          </a:prstGeom>
        </p:spPr>
      </p:pic>
    </p:spTree>
    <p:extLst>
      <p:ext uri="{BB962C8B-B14F-4D97-AF65-F5344CB8AC3E}">
        <p14:creationId xmlns:p14="http://schemas.microsoft.com/office/powerpoint/2010/main" val="374996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2899B8-F0A4-6393-FDD9-C2F10DE2B6B6}"/>
              </a:ext>
            </a:extLst>
          </p:cNvPr>
          <p:cNvPicPr>
            <a:picLocks noChangeAspect="1"/>
          </p:cNvPicPr>
          <p:nvPr/>
        </p:nvPicPr>
        <p:blipFill>
          <a:blip r:embed="rId2"/>
          <a:stretch>
            <a:fillRect/>
          </a:stretch>
        </p:blipFill>
        <p:spPr>
          <a:xfrm>
            <a:off x="1035146" y="875979"/>
            <a:ext cx="2495436" cy="2317012"/>
          </a:xfrm>
          <a:prstGeom prst="rect">
            <a:avLst/>
          </a:prstGeom>
        </p:spPr>
      </p:pic>
      <p:sp>
        <p:nvSpPr>
          <p:cNvPr id="7" name="Rectangle 6">
            <a:extLst>
              <a:ext uri="{FF2B5EF4-FFF2-40B4-BE49-F238E27FC236}">
                <a16:creationId xmlns:a16="http://schemas.microsoft.com/office/drawing/2014/main" id="{C3CC0F79-DF09-60CF-27DC-6000D69E60AF}"/>
              </a:ext>
            </a:extLst>
          </p:cNvPr>
          <p:cNvSpPr/>
          <p:nvPr/>
        </p:nvSpPr>
        <p:spPr>
          <a:xfrm>
            <a:off x="1035146" y="3354152"/>
            <a:ext cx="2222983" cy="1181681"/>
          </a:xfrm>
          <a:prstGeom prst="rect">
            <a:avLst/>
          </a:prstGeom>
          <a:solidFill>
            <a:srgbClr val="EF3D51"/>
          </a:solidFill>
          <a:ln w="571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23 Personal Skills – Starting on Page </a:t>
            </a:r>
            <a:r>
              <a:rPr lang="en-US" sz="2400" b="1" dirty="0">
                <a:solidFill>
                  <a:schemeClr val="bg1"/>
                </a:solidFill>
              </a:rPr>
              <a:t>10</a:t>
            </a:r>
          </a:p>
        </p:txBody>
      </p:sp>
      <p:pic>
        <p:nvPicPr>
          <p:cNvPr id="3" name="Picture 2">
            <a:extLst>
              <a:ext uri="{FF2B5EF4-FFF2-40B4-BE49-F238E27FC236}">
                <a16:creationId xmlns:a16="http://schemas.microsoft.com/office/drawing/2014/main" id="{1F2C3C3E-739E-15F5-01BF-CB43F2CDD4B1}"/>
              </a:ext>
            </a:extLst>
          </p:cNvPr>
          <p:cNvPicPr>
            <a:picLocks noChangeAspect="1"/>
          </p:cNvPicPr>
          <p:nvPr/>
        </p:nvPicPr>
        <p:blipFill>
          <a:blip r:embed="rId3"/>
          <a:stretch>
            <a:fillRect/>
          </a:stretch>
        </p:blipFill>
        <p:spPr>
          <a:xfrm>
            <a:off x="3530582" y="453630"/>
            <a:ext cx="5201376" cy="6175770"/>
          </a:xfrm>
          <a:prstGeom prst="rect">
            <a:avLst/>
          </a:prstGeom>
          <a:ln>
            <a:solidFill>
              <a:schemeClr val="accent1"/>
            </a:solidFill>
          </a:ln>
        </p:spPr>
      </p:pic>
    </p:spTree>
    <p:extLst>
      <p:ext uri="{BB962C8B-B14F-4D97-AF65-F5344CB8AC3E}">
        <p14:creationId xmlns:p14="http://schemas.microsoft.com/office/powerpoint/2010/main" val="229574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879D03-1C5A-482F-0AC4-0931FE9CB984}"/>
              </a:ext>
            </a:extLst>
          </p:cNvPr>
          <p:cNvSpPr txBox="1"/>
          <p:nvPr/>
        </p:nvSpPr>
        <p:spPr>
          <a:xfrm>
            <a:off x="340853" y="5127599"/>
            <a:ext cx="4114723" cy="707886"/>
          </a:xfrm>
          <a:prstGeom prst="rect">
            <a:avLst/>
          </a:prstGeom>
          <a:solidFill>
            <a:srgbClr val="D43D6F"/>
          </a:solidFill>
        </p:spPr>
        <p:txBody>
          <a:bodyPr wrap="square" rtlCol="0">
            <a:spAutoFit/>
          </a:bodyPr>
          <a:lstStyle/>
          <a:p>
            <a:pPr algn="ctr"/>
            <a:r>
              <a:rPr lang="en-US" sz="2000" dirty="0">
                <a:solidFill>
                  <a:schemeClr val="bg1"/>
                </a:solidFill>
                <a:hlinkClick r:id="rId2">
                  <a:extLst>
                    <a:ext uri="{A12FA001-AC4F-418D-AE19-62706E023703}">
                      <ahyp:hlinkClr xmlns:ahyp="http://schemas.microsoft.com/office/drawing/2018/hyperlinkcolor" val="tx"/>
                    </a:ext>
                  </a:extLst>
                </a:hlinkClick>
              </a:rPr>
              <a:t>www.pricelessprofessional.com/myassessment</a:t>
            </a:r>
            <a:endParaRPr lang="en-US" sz="2000" dirty="0">
              <a:solidFill>
                <a:schemeClr val="bg1"/>
              </a:solidFill>
            </a:endParaRPr>
          </a:p>
        </p:txBody>
      </p:sp>
      <p:pic>
        <p:nvPicPr>
          <p:cNvPr id="7" name="Picture 6">
            <a:extLst>
              <a:ext uri="{FF2B5EF4-FFF2-40B4-BE49-F238E27FC236}">
                <a16:creationId xmlns:a16="http://schemas.microsoft.com/office/drawing/2014/main" id="{DB01F231-38ED-17D8-19D9-895F585A5F92}"/>
              </a:ext>
            </a:extLst>
          </p:cNvPr>
          <p:cNvPicPr>
            <a:picLocks noChangeAspect="1"/>
          </p:cNvPicPr>
          <p:nvPr/>
        </p:nvPicPr>
        <p:blipFill>
          <a:blip r:embed="rId3"/>
          <a:stretch>
            <a:fillRect/>
          </a:stretch>
        </p:blipFill>
        <p:spPr>
          <a:xfrm>
            <a:off x="4581122" y="937559"/>
            <a:ext cx="2563748" cy="2869781"/>
          </a:xfrm>
          <a:prstGeom prst="rect">
            <a:avLst/>
          </a:prstGeom>
          <a:ln>
            <a:solidFill>
              <a:srgbClr val="C00000"/>
            </a:solidFill>
          </a:ln>
        </p:spPr>
      </p:pic>
      <p:pic>
        <p:nvPicPr>
          <p:cNvPr id="8" name="Picture 7">
            <a:extLst>
              <a:ext uri="{FF2B5EF4-FFF2-40B4-BE49-F238E27FC236}">
                <a16:creationId xmlns:a16="http://schemas.microsoft.com/office/drawing/2014/main" id="{841D1B58-AE5F-C6DA-9FBE-948CABDB8062}"/>
              </a:ext>
            </a:extLst>
          </p:cNvPr>
          <p:cNvPicPr>
            <a:picLocks noChangeAspect="1"/>
          </p:cNvPicPr>
          <p:nvPr/>
        </p:nvPicPr>
        <p:blipFill>
          <a:blip r:embed="rId4"/>
          <a:stretch>
            <a:fillRect/>
          </a:stretch>
        </p:blipFill>
        <p:spPr>
          <a:xfrm>
            <a:off x="4581121" y="3877316"/>
            <a:ext cx="2563749" cy="2920792"/>
          </a:xfrm>
          <a:prstGeom prst="rect">
            <a:avLst/>
          </a:prstGeom>
          <a:ln>
            <a:solidFill>
              <a:srgbClr val="C13B63"/>
            </a:solidFill>
          </a:ln>
        </p:spPr>
      </p:pic>
      <p:pic>
        <p:nvPicPr>
          <p:cNvPr id="9" name="Picture 2">
            <a:extLst>
              <a:ext uri="{FF2B5EF4-FFF2-40B4-BE49-F238E27FC236}">
                <a16:creationId xmlns:a16="http://schemas.microsoft.com/office/drawing/2014/main" id="{6B93961D-0CD9-187E-E937-D657FBF5F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157" y="1940514"/>
            <a:ext cx="4268990" cy="3397198"/>
          </a:xfrm>
          <a:prstGeom prst="rect">
            <a:avLst/>
          </a:prstGeom>
          <a:noFill/>
          <a:ln>
            <a:solidFill>
              <a:srgbClr val="D43C6F"/>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B83AFDF-EB1B-EEF3-DACB-D0B52B312F3C}"/>
              </a:ext>
            </a:extLst>
          </p:cNvPr>
          <p:cNvPicPr>
            <a:picLocks noChangeAspect="1"/>
          </p:cNvPicPr>
          <p:nvPr/>
        </p:nvPicPr>
        <p:blipFill>
          <a:blip r:embed="rId6"/>
          <a:stretch>
            <a:fillRect/>
          </a:stretch>
        </p:blipFill>
        <p:spPr>
          <a:xfrm>
            <a:off x="394601" y="1385405"/>
            <a:ext cx="4007225" cy="3531377"/>
          </a:xfrm>
          <a:prstGeom prst="rect">
            <a:avLst/>
          </a:prstGeom>
          <a:ln w="19050">
            <a:solidFill>
              <a:srgbClr val="D43C6F"/>
            </a:solidFill>
          </a:ln>
        </p:spPr>
      </p:pic>
      <p:cxnSp>
        <p:nvCxnSpPr>
          <p:cNvPr id="13" name="Straight Arrow Connector 12">
            <a:extLst>
              <a:ext uri="{FF2B5EF4-FFF2-40B4-BE49-F238E27FC236}">
                <a16:creationId xmlns:a16="http://schemas.microsoft.com/office/drawing/2014/main" id="{855553F2-FFF8-A836-31B3-1CB31E61B54B}"/>
              </a:ext>
            </a:extLst>
          </p:cNvPr>
          <p:cNvCxnSpPr>
            <a:cxnSpLocks/>
          </p:cNvCxnSpPr>
          <p:nvPr/>
        </p:nvCxnSpPr>
        <p:spPr>
          <a:xfrm flipH="1">
            <a:off x="2398213" y="3786751"/>
            <a:ext cx="109802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1E76D8E-E867-B3DF-CAD8-1CE1074F6AA5}"/>
              </a:ext>
            </a:extLst>
          </p:cNvPr>
          <p:cNvSpPr txBox="1"/>
          <p:nvPr/>
        </p:nvSpPr>
        <p:spPr>
          <a:xfrm>
            <a:off x="4038638" y="367941"/>
            <a:ext cx="4114723" cy="400110"/>
          </a:xfrm>
          <a:prstGeom prst="rect">
            <a:avLst/>
          </a:prstGeom>
          <a:solidFill>
            <a:srgbClr val="D43D6F"/>
          </a:solidFill>
        </p:spPr>
        <p:txBody>
          <a:bodyPr wrap="square" rtlCol="0">
            <a:spAutoFit/>
          </a:bodyPr>
          <a:lstStyle/>
          <a:p>
            <a:pPr algn="ctr"/>
            <a:r>
              <a:rPr lang="en-US" sz="2000" dirty="0">
                <a:solidFill>
                  <a:schemeClr val="bg1"/>
                </a:solidFill>
              </a:rPr>
              <a:t>Development Plan Worksheet</a:t>
            </a:r>
          </a:p>
        </p:txBody>
      </p:sp>
      <p:sp>
        <p:nvSpPr>
          <p:cNvPr id="16" name="TextBox 15">
            <a:extLst>
              <a:ext uri="{FF2B5EF4-FFF2-40B4-BE49-F238E27FC236}">
                <a16:creationId xmlns:a16="http://schemas.microsoft.com/office/drawing/2014/main" id="{489AE59C-9FEC-4B93-192A-FAA56FB1E9EB}"/>
              </a:ext>
            </a:extLst>
          </p:cNvPr>
          <p:cNvSpPr txBox="1"/>
          <p:nvPr/>
        </p:nvSpPr>
        <p:spPr>
          <a:xfrm>
            <a:off x="7682676" y="1366595"/>
            <a:ext cx="4114723" cy="400110"/>
          </a:xfrm>
          <a:prstGeom prst="rect">
            <a:avLst/>
          </a:prstGeom>
          <a:solidFill>
            <a:srgbClr val="D43D6F"/>
          </a:solidFill>
        </p:spPr>
        <p:txBody>
          <a:bodyPr wrap="square" rtlCol="0">
            <a:spAutoFit/>
          </a:bodyPr>
          <a:lstStyle/>
          <a:p>
            <a:pPr algn="ctr"/>
            <a:r>
              <a:rPr lang="en-US" sz="2000" dirty="0" err="1">
                <a:solidFill>
                  <a:schemeClr val="bg1"/>
                </a:solidFill>
              </a:rPr>
              <a:t>TriMetrix</a:t>
            </a:r>
            <a:r>
              <a:rPr lang="en-US" sz="2000" dirty="0">
                <a:solidFill>
                  <a:schemeClr val="bg1"/>
                </a:solidFill>
              </a:rPr>
              <a:t> University</a:t>
            </a:r>
          </a:p>
        </p:txBody>
      </p:sp>
      <p:cxnSp>
        <p:nvCxnSpPr>
          <p:cNvPr id="18" name="Straight Arrow Connector 17">
            <a:extLst>
              <a:ext uri="{FF2B5EF4-FFF2-40B4-BE49-F238E27FC236}">
                <a16:creationId xmlns:a16="http://schemas.microsoft.com/office/drawing/2014/main" id="{CFD87351-A1BC-F389-B91E-B9EA17DC527A}"/>
              </a:ext>
            </a:extLst>
          </p:cNvPr>
          <p:cNvCxnSpPr>
            <a:cxnSpLocks/>
          </p:cNvCxnSpPr>
          <p:nvPr/>
        </p:nvCxnSpPr>
        <p:spPr>
          <a:xfrm flipH="1">
            <a:off x="2747836" y="4064657"/>
            <a:ext cx="109802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67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56280-ECAE-4BE6-92AF-7532976C15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B07839-5C2A-4504-8D76-281A0DDC57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730F21-87D5-4C0D-916D-D83CB4DB781D}"/>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35100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Graphic 11" descr="Badge Question Mark with solid fill">
            <a:extLst>
              <a:ext uri="{FF2B5EF4-FFF2-40B4-BE49-F238E27FC236}">
                <a16:creationId xmlns:a16="http://schemas.microsoft.com/office/drawing/2014/main" id="{51A5EDB3-C6C5-4A79-823F-263D801633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4552" y="4556697"/>
            <a:ext cx="1930288" cy="1930288"/>
          </a:xfrm>
          <a:prstGeom prst="rect">
            <a:avLst/>
          </a:prstGeom>
        </p:spPr>
      </p:pic>
      <p:pic>
        <p:nvPicPr>
          <p:cNvPr id="14" name="Graphic 13" descr="Checkbox Checked with solid fill">
            <a:extLst>
              <a:ext uri="{FF2B5EF4-FFF2-40B4-BE49-F238E27FC236}">
                <a16:creationId xmlns:a16="http://schemas.microsoft.com/office/drawing/2014/main" id="{26BB196C-0C09-45AA-B672-805C1C1A5D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5428" y="130447"/>
            <a:ext cx="2525988" cy="2525988"/>
          </a:xfrm>
          <a:prstGeom prst="rect">
            <a:avLst/>
          </a:prstGeom>
        </p:spPr>
      </p:pic>
      <p:pic>
        <p:nvPicPr>
          <p:cNvPr id="16" name="Graphic 15" descr="Badge Cross with solid fill">
            <a:extLst>
              <a:ext uri="{FF2B5EF4-FFF2-40B4-BE49-F238E27FC236}">
                <a16:creationId xmlns:a16="http://schemas.microsoft.com/office/drawing/2014/main" id="{F5CFE20B-B939-4158-9D63-AED76FB01E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0815" y="2427714"/>
            <a:ext cx="1938404" cy="1938404"/>
          </a:xfrm>
          <a:prstGeom prst="rect">
            <a:avLst/>
          </a:prstGeom>
        </p:spPr>
      </p:pic>
      <p:pic>
        <p:nvPicPr>
          <p:cNvPr id="11" name="Picture 10">
            <a:extLst>
              <a:ext uri="{FF2B5EF4-FFF2-40B4-BE49-F238E27FC236}">
                <a16:creationId xmlns:a16="http://schemas.microsoft.com/office/drawing/2014/main" id="{30B4641E-62AF-4165-8A51-CDB70FC14EEA}"/>
              </a:ext>
            </a:extLst>
          </p:cNvPr>
          <p:cNvPicPr>
            <a:picLocks noChangeAspect="1"/>
          </p:cNvPicPr>
          <p:nvPr/>
        </p:nvPicPr>
        <p:blipFill>
          <a:blip r:embed="rId9"/>
          <a:stretch>
            <a:fillRect/>
          </a:stretch>
        </p:blipFill>
        <p:spPr>
          <a:xfrm>
            <a:off x="8069219" y="2140758"/>
            <a:ext cx="4009579" cy="2741038"/>
          </a:xfrm>
          <a:prstGeom prst="rect">
            <a:avLst/>
          </a:prstGeom>
          <a:ln>
            <a:solidFill>
              <a:srgbClr val="D43D6F"/>
            </a:solidFill>
          </a:ln>
        </p:spPr>
      </p:pic>
      <p:sp>
        <p:nvSpPr>
          <p:cNvPr id="7" name="TextBox 6">
            <a:extLst>
              <a:ext uri="{FF2B5EF4-FFF2-40B4-BE49-F238E27FC236}">
                <a16:creationId xmlns:a16="http://schemas.microsoft.com/office/drawing/2014/main" id="{38651F73-2859-4DD0-8709-8CF42DBAF9B1}"/>
              </a:ext>
            </a:extLst>
          </p:cNvPr>
          <p:cNvSpPr txBox="1"/>
          <p:nvPr/>
        </p:nvSpPr>
        <p:spPr>
          <a:xfrm>
            <a:off x="7924840" y="1681203"/>
            <a:ext cx="3432971" cy="461665"/>
          </a:xfrm>
          <a:prstGeom prst="rect">
            <a:avLst/>
          </a:prstGeom>
          <a:noFill/>
        </p:spPr>
        <p:txBody>
          <a:bodyPr wrap="square" rtlCol="0">
            <a:spAutoFit/>
          </a:bodyPr>
          <a:lstStyle/>
          <a:p>
            <a:r>
              <a:rPr lang="en-US" sz="2400" dirty="0"/>
              <a:t>            Debrief Video:</a:t>
            </a:r>
          </a:p>
        </p:txBody>
      </p:sp>
      <p:pic>
        <p:nvPicPr>
          <p:cNvPr id="8" name="Picture 7">
            <a:extLst>
              <a:ext uri="{FF2B5EF4-FFF2-40B4-BE49-F238E27FC236}">
                <a16:creationId xmlns:a16="http://schemas.microsoft.com/office/drawing/2014/main" id="{7875E55A-CAE8-CFA2-BE9A-E1042B30E9EB}"/>
              </a:ext>
            </a:extLst>
          </p:cNvPr>
          <p:cNvPicPr>
            <a:picLocks noChangeAspect="1"/>
          </p:cNvPicPr>
          <p:nvPr/>
        </p:nvPicPr>
        <p:blipFill>
          <a:blip r:embed="rId10"/>
          <a:stretch>
            <a:fillRect/>
          </a:stretch>
        </p:blipFill>
        <p:spPr>
          <a:xfrm>
            <a:off x="531817" y="478937"/>
            <a:ext cx="4629796" cy="5649113"/>
          </a:xfrm>
          <a:prstGeom prst="rect">
            <a:avLst/>
          </a:prstGeom>
        </p:spPr>
      </p:pic>
      <p:pic>
        <p:nvPicPr>
          <p:cNvPr id="2" name="Picture 1">
            <a:extLst>
              <a:ext uri="{FF2B5EF4-FFF2-40B4-BE49-F238E27FC236}">
                <a16:creationId xmlns:a16="http://schemas.microsoft.com/office/drawing/2014/main" id="{D5D726DE-250A-3D86-C745-D967912698C7}"/>
              </a:ext>
            </a:extLst>
          </p:cNvPr>
          <p:cNvPicPr>
            <a:picLocks noChangeAspect="1"/>
          </p:cNvPicPr>
          <p:nvPr/>
        </p:nvPicPr>
        <p:blipFill>
          <a:blip r:embed="rId11"/>
          <a:stretch>
            <a:fillRect/>
          </a:stretch>
        </p:blipFill>
        <p:spPr>
          <a:xfrm>
            <a:off x="8227481" y="478937"/>
            <a:ext cx="3343801" cy="1035600"/>
          </a:xfrm>
          <a:prstGeom prst="rect">
            <a:avLst/>
          </a:prstGeom>
        </p:spPr>
      </p:pic>
      <p:sp>
        <p:nvSpPr>
          <p:cNvPr id="3" name="TextBox 2">
            <a:extLst>
              <a:ext uri="{FF2B5EF4-FFF2-40B4-BE49-F238E27FC236}">
                <a16:creationId xmlns:a16="http://schemas.microsoft.com/office/drawing/2014/main" id="{849B5467-CE37-7369-0F58-68EEC9B3DDC8}"/>
              </a:ext>
            </a:extLst>
          </p:cNvPr>
          <p:cNvSpPr txBox="1"/>
          <p:nvPr/>
        </p:nvSpPr>
        <p:spPr>
          <a:xfrm>
            <a:off x="2868706" y="6402939"/>
            <a:ext cx="6858000" cy="369332"/>
          </a:xfrm>
          <a:prstGeom prst="rect">
            <a:avLst/>
          </a:prstGeom>
          <a:solidFill>
            <a:srgbClr val="D43C6F"/>
          </a:solidFill>
          <a:ln>
            <a:solidFill>
              <a:srgbClr val="D43C6F"/>
            </a:solidFill>
          </a:ln>
        </p:spPr>
        <p:txBody>
          <a:bodyPr wrap="square" rtlCol="0">
            <a:spAutoFit/>
          </a:bodyPr>
          <a:lstStyle/>
          <a:p>
            <a:pPr algn="ctr"/>
            <a:r>
              <a:rPr lang="en-US" b="1" dirty="0">
                <a:solidFill>
                  <a:schemeClr val="bg1"/>
                </a:solidFill>
              </a:rPr>
              <a:t>www.pricelessprofessional.com/myassessment</a:t>
            </a:r>
          </a:p>
        </p:txBody>
      </p:sp>
    </p:spTree>
    <p:extLst>
      <p:ext uri="{BB962C8B-B14F-4D97-AF65-F5344CB8AC3E}">
        <p14:creationId xmlns:p14="http://schemas.microsoft.com/office/powerpoint/2010/main" val="136136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1680-A87F-7943-B17D-75CF65E7B9E6}"/>
              </a:ext>
            </a:extLst>
          </p:cNvPr>
          <p:cNvSpPr>
            <a:spLocks noGrp="1"/>
          </p:cNvSpPr>
          <p:nvPr>
            <p:ph type="ctrTitle"/>
          </p:nvPr>
        </p:nvSpPr>
        <p:spPr>
          <a:xfrm>
            <a:off x="1524000" y="1070265"/>
            <a:ext cx="9144000" cy="2078180"/>
          </a:xfrm>
        </p:spPr>
        <p:txBody>
          <a:bodyPr>
            <a:normAutofit/>
          </a:bodyPr>
          <a:lstStyle/>
          <a:p>
            <a:r>
              <a:rPr lang="en-US" dirty="0">
                <a:solidFill>
                  <a:schemeClr val="bg1"/>
                </a:solidFill>
              </a:rPr>
              <a:t>This is what was most useful to me today…</a:t>
            </a:r>
          </a:p>
        </p:txBody>
      </p:sp>
      <p:sp>
        <p:nvSpPr>
          <p:cNvPr id="3" name="Subtitle 2">
            <a:extLst>
              <a:ext uri="{FF2B5EF4-FFF2-40B4-BE49-F238E27FC236}">
                <a16:creationId xmlns:a16="http://schemas.microsoft.com/office/drawing/2014/main" id="{037498A8-649F-2E42-A56A-1404A583A71E}"/>
              </a:ext>
            </a:extLst>
          </p:cNvPr>
          <p:cNvSpPr>
            <a:spLocks noGrp="1"/>
          </p:cNvSpPr>
          <p:nvPr>
            <p:ph type="subTitle" idx="1"/>
          </p:nvPr>
        </p:nvSpPr>
        <p:spPr/>
        <p:txBody>
          <a:bodyPr/>
          <a:lstStyle/>
          <a:p>
            <a:r>
              <a:rPr lang="en-US" b="1" dirty="0">
                <a:solidFill>
                  <a:schemeClr val="bg1"/>
                </a:solidFill>
              </a:rPr>
              <a:t>Here’s one area of expansion for me…</a:t>
            </a:r>
          </a:p>
        </p:txBody>
      </p:sp>
    </p:spTree>
    <p:extLst>
      <p:ext uri="{BB962C8B-B14F-4D97-AF65-F5344CB8AC3E}">
        <p14:creationId xmlns:p14="http://schemas.microsoft.com/office/powerpoint/2010/main" val="3179525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376" y="3450975"/>
            <a:ext cx="9221272" cy="707886"/>
          </a:xfrm>
          <a:prstGeom prst="rect">
            <a:avLst/>
          </a:prstGeom>
          <a:noFill/>
        </p:spPr>
        <p:txBody>
          <a:bodyPr wrap="square" rtlCol="0">
            <a:spAutoFit/>
          </a:bodyPr>
          <a:lstStyle/>
          <a:p>
            <a:endParaRPr lang="en-US" sz="2000" dirty="0">
              <a:solidFill>
                <a:srgbClr val="FF0000"/>
              </a:solidFill>
            </a:endParaRPr>
          </a:p>
          <a:p>
            <a:pPr marL="285750" indent="-285750">
              <a:buFont typeface="Arial" panose="020B0604020202020204" pitchFamily="34" charset="0"/>
              <a:buChar char="•"/>
            </a:pPr>
            <a:endParaRPr lang="en-US" sz="2000" b="1" dirty="0">
              <a:solidFill>
                <a:srgbClr val="FF0000"/>
              </a:solidFill>
            </a:endParaRPr>
          </a:p>
        </p:txBody>
      </p:sp>
      <p:pic>
        <p:nvPicPr>
          <p:cNvPr id="13" name="Graphic 12">
            <a:extLst>
              <a:ext uri="{FF2B5EF4-FFF2-40B4-BE49-F238E27FC236}">
                <a16:creationId xmlns:a16="http://schemas.microsoft.com/office/drawing/2014/main" id="{35643F64-7485-307C-3207-25375E9965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79940" y="0"/>
            <a:ext cx="6021407" cy="1593901"/>
          </a:xfrm>
          <a:prstGeom prst="rect">
            <a:avLst/>
          </a:prstGeom>
        </p:spPr>
      </p:pic>
      <p:sp>
        <p:nvSpPr>
          <p:cNvPr id="3" name="Title 2">
            <a:extLst>
              <a:ext uri="{FF2B5EF4-FFF2-40B4-BE49-F238E27FC236}">
                <a16:creationId xmlns:a16="http://schemas.microsoft.com/office/drawing/2014/main" id="{776F7F8B-261F-E921-1432-9F54108F2F09}"/>
              </a:ext>
            </a:extLst>
          </p:cNvPr>
          <p:cNvSpPr>
            <a:spLocks noGrp="1"/>
          </p:cNvSpPr>
          <p:nvPr>
            <p:ph type="ctrTitle"/>
          </p:nvPr>
        </p:nvSpPr>
        <p:spPr>
          <a:xfrm>
            <a:off x="308798" y="2840263"/>
            <a:ext cx="11163690" cy="2387600"/>
          </a:xfrm>
        </p:spPr>
        <p:txBody>
          <a:bodyPr>
            <a:normAutofit/>
          </a:bodyPr>
          <a:lstStyle/>
          <a:p>
            <a:r>
              <a:rPr lang="en-US" sz="4800" dirty="0"/>
              <a:t>How to Use Your TriMetrix Results to Win at Work and Life </a:t>
            </a:r>
          </a:p>
        </p:txBody>
      </p:sp>
      <p:pic>
        <p:nvPicPr>
          <p:cNvPr id="6" name="Picture 5">
            <a:extLst>
              <a:ext uri="{FF2B5EF4-FFF2-40B4-BE49-F238E27FC236}">
                <a16:creationId xmlns:a16="http://schemas.microsoft.com/office/drawing/2014/main" id="{CC95D699-D452-69F6-296A-1B5B59360705}"/>
              </a:ext>
            </a:extLst>
          </p:cNvPr>
          <p:cNvPicPr>
            <a:picLocks noChangeAspect="1"/>
          </p:cNvPicPr>
          <p:nvPr/>
        </p:nvPicPr>
        <p:blipFill>
          <a:blip r:embed="rId4"/>
          <a:stretch>
            <a:fillRect/>
          </a:stretch>
        </p:blipFill>
        <p:spPr>
          <a:xfrm>
            <a:off x="3104412" y="1617598"/>
            <a:ext cx="5697968" cy="2126016"/>
          </a:xfrm>
          <a:prstGeom prst="rect">
            <a:avLst/>
          </a:prstGeom>
        </p:spPr>
      </p:pic>
    </p:spTree>
    <p:extLst>
      <p:ext uri="{BB962C8B-B14F-4D97-AF65-F5344CB8AC3E}">
        <p14:creationId xmlns:p14="http://schemas.microsoft.com/office/powerpoint/2010/main" val="322992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102966"/>
            <a:ext cx="12192000" cy="6969512"/>
          </a:xfrm>
          <a:prstGeom prst="rect">
            <a:avLst/>
          </a:prstGeom>
        </p:spPr>
      </p:pic>
      <p:pic>
        <p:nvPicPr>
          <p:cNvPr id="6" name="Picture 5">
            <a:extLst>
              <a:ext uri="{FF2B5EF4-FFF2-40B4-BE49-F238E27FC236}">
                <a16:creationId xmlns:a16="http://schemas.microsoft.com/office/drawing/2014/main" id="{81AB3FC4-9F6E-EFCD-3AAD-372834D5543B}"/>
              </a:ext>
            </a:extLst>
          </p:cNvPr>
          <p:cNvPicPr>
            <a:picLocks noChangeAspect="1"/>
          </p:cNvPicPr>
          <p:nvPr/>
        </p:nvPicPr>
        <p:blipFill>
          <a:blip r:embed="rId5"/>
          <a:stretch>
            <a:fillRect/>
          </a:stretch>
        </p:blipFill>
        <p:spPr>
          <a:xfrm>
            <a:off x="9321252" y="652699"/>
            <a:ext cx="2576859" cy="2282228"/>
          </a:xfrm>
          <a:prstGeom prst="rect">
            <a:avLst/>
          </a:prstGeom>
          <a:ln>
            <a:solidFill>
              <a:srgbClr val="D43C6F"/>
            </a:solidFill>
          </a:ln>
        </p:spPr>
      </p:pic>
      <p:pic>
        <p:nvPicPr>
          <p:cNvPr id="9" name="Picture 8">
            <a:extLst>
              <a:ext uri="{FF2B5EF4-FFF2-40B4-BE49-F238E27FC236}">
                <a16:creationId xmlns:a16="http://schemas.microsoft.com/office/drawing/2014/main" id="{B372769D-E231-A051-FCBD-161984B0B974}"/>
              </a:ext>
            </a:extLst>
          </p:cNvPr>
          <p:cNvPicPr>
            <a:picLocks noChangeAspect="1"/>
          </p:cNvPicPr>
          <p:nvPr/>
        </p:nvPicPr>
        <p:blipFill>
          <a:blip r:embed="rId6"/>
          <a:stretch>
            <a:fillRect/>
          </a:stretch>
        </p:blipFill>
        <p:spPr>
          <a:xfrm>
            <a:off x="6553940" y="658134"/>
            <a:ext cx="2495437" cy="2276793"/>
          </a:xfrm>
          <a:prstGeom prst="rect">
            <a:avLst/>
          </a:prstGeom>
          <a:ln>
            <a:solidFill>
              <a:srgbClr val="D43C6F"/>
            </a:solidFill>
          </a:ln>
        </p:spPr>
      </p:pic>
      <p:pic>
        <p:nvPicPr>
          <p:cNvPr id="10" name="Picture 9">
            <a:extLst>
              <a:ext uri="{FF2B5EF4-FFF2-40B4-BE49-F238E27FC236}">
                <a16:creationId xmlns:a16="http://schemas.microsoft.com/office/drawing/2014/main" id="{0902D5F9-25FE-5483-B0F7-7E35B51F0655}"/>
              </a:ext>
            </a:extLst>
          </p:cNvPr>
          <p:cNvPicPr>
            <a:picLocks noChangeAspect="1"/>
          </p:cNvPicPr>
          <p:nvPr/>
        </p:nvPicPr>
        <p:blipFill>
          <a:blip r:embed="rId7"/>
          <a:stretch>
            <a:fillRect/>
          </a:stretch>
        </p:blipFill>
        <p:spPr>
          <a:xfrm>
            <a:off x="196553" y="714614"/>
            <a:ext cx="2320807" cy="2154869"/>
          </a:xfrm>
          <a:prstGeom prst="rect">
            <a:avLst/>
          </a:prstGeom>
          <a:ln>
            <a:solidFill>
              <a:srgbClr val="D43C6F"/>
            </a:solidFill>
          </a:ln>
        </p:spPr>
      </p:pic>
      <p:sp>
        <p:nvSpPr>
          <p:cNvPr id="2" name="TextBox 1">
            <a:extLst>
              <a:ext uri="{FF2B5EF4-FFF2-40B4-BE49-F238E27FC236}">
                <a16:creationId xmlns:a16="http://schemas.microsoft.com/office/drawing/2014/main" id="{80ADD921-CB80-14A4-9EAD-236502FDF0E7}"/>
              </a:ext>
            </a:extLst>
          </p:cNvPr>
          <p:cNvSpPr txBox="1"/>
          <p:nvPr/>
        </p:nvSpPr>
        <p:spPr>
          <a:xfrm>
            <a:off x="2870748" y="1084326"/>
            <a:ext cx="3545820" cy="1200329"/>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THE KEYS TO THE FERRARI</a:t>
            </a:r>
          </a:p>
        </p:txBody>
      </p:sp>
      <p:pic>
        <p:nvPicPr>
          <p:cNvPr id="5" name="Picture 4">
            <a:extLst>
              <a:ext uri="{FF2B5EF4-FFF2-40B4-BE49-F238E27FC236}">
                <a16:creationId xmlns:a16="http://schemas.microsoft.com/office/drawing/2014/main" id="{3DF663BB-F3AB-E84B-F6FC-DCF4F57089F9}"/>
              </a:ext>
            </a:extLst>
          </p:cNvPr>
          <p:cNvPicPr>
            <a:picLocks noChangeAspect="1"/>
          </p:cNvPicPr>
          <p:nvPr/>
        </p:nvPicPr>
        <p:blipFill>
          <a:blip r:embed="rId8"/>
          <a:stretch>
            <a:fillRect/>
          </a:stretch>
        </p:blipFill>
        <p:spPr>
          <a:xfrm>
            <a:off x="196553" y="4742915"/>
            <a:ext cx="2008262" cy="1955433"/>
          </a:xfrm>
          <a:prstGeom prst="rect">
            <a:avLst/>
          </a:prstGeom>
          <a:ln>
            <a:solidFill>
              <a:srgbClr val="D43C6F"/>
            </a:solidFill>
          </a:ln>
        </p:spPr>
      </p:pic>
      <p:pic>
        <p:nvPicPr>
          <p:cNvPr id="11" name="Picture 10">
            <a:extLst>
              <a:ext uri="{FF2B5EF4-FFF2-40B4-BE49-F238E27FC236}">
                <a16:creationId xmlns:a16="http://schemas.microsoft.com/office/drawing/2014/main" id="{085BAE24-27A1-B2CC-92A5-7C94F6C54DBD}"/>
              </a:ext>
            </a:extLst>
          </p:cNvPr>
          <p:cNvPicPr>
            <a:picLocks noChangeAspect="1"/>
          </p:cNvPicPr>
          <p:nvPr/>
        </p:nvPicPr>
        <p:blipFill>
          <a:blip r:embed="rId9"/>
          <a:stretch>
            <a:fillRect/>
          </a:stretch>
        </p:blipFill>
        <p:spPr>
          <a:xfrm>
            <a:off x="9918230" y="4852443"/>
            <a:ext cx="2158641" cy="1845905"/>
          </a:xfrm>
          <a:prstGeom prst="rect">
            <a:avLst/>
          </a:prstGeom>
          <a:ln>
            <a:solidFill>
              <a:srgbClr val="D43C6F"/>
            </a:solidFill>
          </a:ln>
        </p:spPr>
      </p:pic>
    </p:spTree>
    <p:extLst>
      <p:ext uri="{BB962C8B-B14F-4D97-AF65-F5344CB8AC3E}">
        <p14:creationId xmlns:p14="http://schemas.microsoft.com/office/powerpoint/2010/main" val="893503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34213"/>
            <a:ext cx="12192000" cy="6969512"/>
          </a:xfrm>
          <a:prstGeom prst="rect">
            <a:avLst/>
          </a:prstGeom>
        </p:spPr>
      </p:pic>
      <p:pic>
        <p:nvPicPr>
          <p:cNvPr id="9" name="Picture 8">
            <a:extLst>
              <a:ext uri="{FF2B5EF4-FFF2-40B4-BE49-F238E27FC236}">
                <a16:creationId xmlns:a16="http://schemas.microsoft.com/office/drawing/2014/main" id="{B372769D-E231-A051-FCBD-161984B0B974}"/>
              </a:ext>
            </a:extLst>
          </p:cNvPr>
          <p:cNvPicPr>
            <a:picLocks noChangeAspect="1"/>
          </p:cNvPicPr>
          <p:nvPr/>
        </p:nvPicPr>
        <p:blipFill>
          <a:blip r:embed="rId5"/>
          <a:stretch>
            <a:fillRect/>
          </a:stretch>
        </p:blipFill>
        <p:spPr>
          <a:xfrm>
            <a:off x="6553940" y="714614"/>
            <a:ext cx="2495437" cy="2276793"/>
          </a:xfrm>
          <a:prstGeom prst="rect">
            <a:avLst/>
          </a:prstGeom>
          <a:ln>
            <a:solidFill>
              <a:srgbClr val="D43C6F"/>
            </a:solidFill>
          </a:ln>
        </p:spPr>
      </p:pic>
      <p:sp>
        <p:nvSpPr>
          <p:cNvPr id="2" name="TextBox 1">
            <a:extLst>
              <a:ext uri="{FF2B5EF4-FFF2-40B4-BE49-F238E27FC236}">
                <a16:creationId xmlns:a16="http://schemas.microsoft.com/office/drawing/2014/main" id="{FD7894E2-902D-B511-E863-86660FEC3534}"/>
              </a:ext>
            </a:extLst>
          </p:cNvPr>
          <p:cNvSpPr txBox="1"/>
          <p:nvPr/>
        </p:nvSpPr>
        <p:spPr>
          <a:xfrm>
            <a:off x="2759843" y="730991"/>
            <a:ext cx="3545820" cy="2308324"/>
          </a:xfrm>
          <a:prstGeom prst="rect">
            <a:avLst/>
          </a:prstGeom>
          <a:solidFill>
            <a:schemeClr val="tx1"/>
          </a:solidFill>
          <a:ln>
            <a:solidFill>
              <a:srgbClr val="D43C6F"/>
            </a:solidFill>
          </a:ln>
        </p:spPr>
        <p:txBody>
          <a:bodyPr wrap="square" rtlCol="0">
            <a:spAutoFit/>
          </a:bodyPr>
          <a:lstStyle/>
          <a:p>
            <a:pPr algn="ctr"/>
            <a:r>
              <a:rPr lang="en-US" sz="3600" b="1" dirty="0">
                <a:solidFill>
                  <a:schemeClr val="bg1"/>
                </a:solidFill>
              </a:rPr>
              <a:t>WHAT WE WANT TO DO FIVE DAYS A WEEK…</a:t>
            </a:r>
          </a:p>
        </p:txBody>
      </p:sp>
    </p:spTree>
    <p:extLst>
      <p:ext uri="{BB962C8B-B14F-4D97-AF65-F5344CB8AC3E}">
        <p14:creationId xmlns:p14="http://schemas.microsoft.com/office/powerpoint/2010/main" val="2834901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22FB-C5BD-F350-5AEB-399B98532A9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5E7D580-FD14-0B5A-9017-9D99EFEAA08C}"/>
              </a:ext>
            </a:extLst>
          </p:cNvPr>
          <p:cNvPicPr>
            <a:picLocks noChangeAspect="1"/>
          </p:cNvPicPr>
          <p:nvPr/>
        </p:nvPicPr>
        <p:blipFill rotWithShape="1">
          <a:blip r:embed="rId3"/>
          <a:srcRect t="714" b="27816"/>
          <a:stretch/>
        </p:blipFill>
        <p:spPr>
          <a:xfrm>
            <a:off x="0" y="-85164"/>
            <a:ext cx="12244750" cy="3784921"/>
          </a:xfrm>
          <a:prstGeom prst="rect">
            <a:avLst/>
          </a:prstGeom>
        </p:spPr>
      </p:pic>
      <p:sp>
        <p:nvSpPr>
          <p:cNvPr id="9" name="TextBox 8">
            <a:extLst>
              <a:ext uri="{FF2B5EF4-FFF2-40B4-BE49-F238E27FC236}">
                <a16:creationId xmlns:a16="http://schemas.microsoft.com/office/drawing/2014/main" id="{E8510996-3112-ECD7-7D95-AE7A998E67BD}"/>
              </a:ext>
            </a:extLst>
          </p:cNvPr>
          <p:cNvSpPr txBox="1"/>
          <p:nvPr/>
        </p:nvSpPr>
        <p:spPr>
          <a:xfrm>
            <a:off x="3372444" y="4578250"/>
            <a:ext cx="7981356" cy="1954381"/>
          </a:xfrm>
          <a:prstGeom prst="rect">
            <a:avLst/>
          </a:prstGeom>
          <a:noFill/>
        </p:spPr>
        <p:txBody>
          <a:bodyPr wrap="square" rtlCol="0">
            <a:spAutoFit/>
          </a:bodyPr>
          <a:lstStyle/>
          <a:p>
            <a:pPr marL="342900" indent="-342900">
              <a:spcAft>
                <a:spcPts val="600"/>
              </a:spcAft>
              <a:buFont typeface="Wingdings" pitchFamily="2" charset="2"/>
              <a:buChar char="ü"/>
            </a:pPr>
            <a:r>
              <a:rPr lang="en-US" sz="1600" dirty="0"/>
              <a:t>The “Why” of our actions</a:t>
            </a:r>
          </a:p>
          <a:p>
            <a:pPr marL="342900" indent="-342900">
              <a:spcAft>
                <a:spcPts val="600"/>
              </a:spcAft>
              <a:buFont typeface="Wingdings" pitchFamily="2" charset="2"/>
              <a:buChar char="ü"/>
            </a:pPr>
            <a:r>
              <a:rPr lang="en-US" sz="1600" dirty="0"/>
              <a:t>Drives our choices and decisions</a:t>
            </a:r>
          </a:p>
          <a:p>
            <a:pPr marL="342900" indent="-342900">
              <a:spcAft>
                <a:spcPts val="600"/>
              </a:spcAft>
              <a:buFont typeface="Wingdings" pitchFamily="2" charset="2"/>
              <a:buChar char="ü"/>
            </a:pPr>
            <a:r>
              <a:rPr lang="en-US" sz="1600" dirty="0"/>
              <a:t>Creates engagement when fulfilled</a:t>
            </a:r>
          </a:p>
          <a:p>
            <a:pPr marL="342900" indent="-342900">
              <a:spcAft>
                <a:spcPts val="600"/>
              </a:spcAft>
              <a:buFont typeface="Wingdings" pitchFamily="2" charset="2"/>
              <a:buChar char="ü"/>
            </a:pPr>
            <a:r>
              <a:rPr lang="en-US" sz="1600" dirty="0"/>
              <a:t>What is automatically important to you/everyone</a:t>
            </a:r>
          </a:p>
          <a:p>
            <a:pPr marL="342900" indent="-342900">
              <a:spcAft>
                <a:spcPts val="600"/>
              </a:spcAft>
              <a:buFont typeface="Wingdings" pitchFamily="2" charset="2"/>
              <a:buChar char="ü"/>
            </a:pPr>
            <a:r>
              <a:rPr lang="en-US" sz="1600" dirty="0"/>
              <a:t>How you/others judge people or situations</a:t>
            </a:r>
          </a:p>
          <a:p>
            <a:pPr marL="342900" indent="-342900">
              <a:spcAft>
                <a:spcPts val="600"/>
              </a:spcAft>
              <a:buFont typeface="Wingdings" pitchFamily="2" charset="2"/>
              <a:buChar char="ü"/>
            </a:pPr>
            <a:r>
              <a:rPr lang="en-US" sz="1600" dirty="0"/>
              <a:t>The arena in which you/others like to spend time(‘our peeps’)</a:t>
            </a:r>
          </a:p>
        </p:txBody>
      </p:sp>
      <p:pic>
        <p:nvPicPr>
          <p:cNvPr id="3" name="Graphic 2">
            <a:extLst>
              <a:ext uri="{FF2B5EF4-FFF2-40B4-BE49-F238E27FC236}">
                <a16:creationId xmlns:a16="http://schemas.microsoft.com/office/drawing/2014/main" id="{68E632B3-1327-153F-2E48-4B3443168DD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25731" y="4663105"/>
            <a:ext cx="1750626" cy="1697114"/>
          </a:xfrm>
          <a:prstGeom prst="rect">
            <a:avLst/>
          </a:prstGeom>
        </p:spPr>
      </p:pic>
      <p:sp>
        <p:nvSpPr>
          <p:cNvPr id="8" name="Rectangle 7">
            <a:extLst>
              <a:ext uri="{FF2B5EF4-FFF2-40B4-BE49-F238E27FC236}">
                <a16:creationId xmlns:a16="http://schemas.microsoft.com/office/drawing/2014/main" id="{9FA175EC-4F2E-22E6-FACC-7FB2D30F665A}"/>
              </a:ext>
            </a:extLst>
          </p:cNvPr>
          <p:cNvSpPr/>
          <p:nvPr/>
        </p:nvSpPr>
        <p:spPr>
          <a:xfrm>
            <a:off x="2896751" y="3334713"/>
            <a:ext cx="6398498" cy="976951"/>
          </a:xfrm>
          <a:prstGeom prst="rect">
            <a:avLst/>
          </a:prstGeom>
          <a:solidFill>
            <a:schemeClr val="tx2">
              <a:lumMod val="20000"/>
              <a:lumOff val="80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400" dirty="0">
                <a:solidFill>
                  <a:schemeClr val="tx1"/>
                </a:solidFill>
              </a:rPr>
              <a:t>So, what are Workplace Motivators?</a:t>
            </a:r>
          </a:p>
        </p:txBody>
      </p:sp>
    </p:spTree>
    <p:extLst>
      <p:ext uri="{BB962C8B-B14F-4D97-AF65-F5344CB8AC3E}">
        <p14:creationId xmlns:p14="http://schemas.microsoft.com/office/powerpoint/2010/main" val="3884008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CAFD7A-A0EA-445A-6FE6-728E6EC8AA6B}"/>
              </a:ext>
            </a:extLst>
          </p:cNvPr>
          <p:cNvSpPr txBox="1"/>
          <p:nvPr/>
        </p:nvSpPr>
        <p:spPr>
          <a:xfrm>
            <a:off x="3189607" y="956136"/>
            <a:ext cx="3211193" cy="1323439"/>
          </a:xfrm>
          <a:prstGeom prst="rect">
            <a:avLst/>
          </a:prstGeom>
          <a:noFill/>
        </p:spPr>
        <p:txBody>
          <a:bodyPr wrap="square" rtlCol="0">
            <a:spAutoFit/>
          </a:bodyPr>
          <a:lstStyle/>
          <a:p>
            <a:r>
              <a:rPr lang="en-US" sz="4000" dirty="0">
                <a:solidFill>
                  <a:schemeClr val="bg1"/>
                </a:solidFill>
              </a:rPr>
              <a:t>The Key to </a:t>
            </a:r>
          </a:p>
          <a:p>
            <a:r>
              <a:rPr lang="en-US" sz="4000" dirty="0">
                <a:solidFill>
                  <a:schemeClr val="bg1"/>
                </a:solidFill>
              </a:rPr>
              <a:t>the Ferrari…</a:t>
            </a:r>
          </a:p>
        </p:txBody>
      </p:sp>
      <p:pic>
        <p:nvPicPr>
          <p:cNvPr id="13" name="Graphic 12">
            <a:extLst>
              <a:ext uri="{FF2B5EF4-FFF2-40B4-BE49-F238E27FC236}">
                <a16:creationId xmlns:a16="http://schemas.microsoft.com/office/drawing/2014/main" id="{C70BE4A1-7F4A-B898-6217-A2781E51D6A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569039" y="714614"/>
            <a:ext cx="2232061" cy="2163834"/>
          </a:xfrm>
          <a:prstGeom prst="rect">
            <a:avLst/>
          </a:prstGeom>
        </p:spPr>
      </p:pic>
      <p:pic>
        <p:nvPicPr>
          <p:cNvPr id="3" name="Picture 2">
            <a:extLst>
              <a:ext uri="{FF2B5EF4-FFF2-40B4-BE49-F238E27FC236}">
                <a16:creationId xmlns:a16="http://schemas.microsoft.com/office/drawing/2014/main" id="{1A389630-F85D-EFE5-A7E5-FE34BA73842E}"/>
              </a:ext>
            </a:extLst>
          </p:cNvPr>
          <p:cNvPicPr>
            <a:picLocks noChangeAspect="1"/>
          </p:cNvPicPr>
          <p:nvPr/>
        </p:nvPicPr>
        <p:blipFill>
          <a:blip r:embed="rId4"/>
          <a:stretch>
            <a:fillRect/>
          </a:stretch>
        </p:blipFill>
        <p:spPr>
          <a:xfrm>
            <a:off x="0" y="-34213"/>
            <a:ext cx="12192000" cy="6969512"/>
          </a:xfrm>
          <a:prstGeom prst="rect">
            <a:avLst/>
          </a:prstGeom>
        </p:spPr>
      </p:pic>
      <p:sp>
        <p:nvSpPr>
          <p:cNvPr id="2" name="TextBox 1">
            <a:extLst>
              <a:ext uri="{FF2B5EF4-FFF2-40B4-BE49-F238E27FC236}">
                <a16:creationId xmlns:a16="http://schemas.microsoft.com/office/drawing/2014/main" id="{FD7894E2-902D-B511-E863-86660FEC3534}"/>
              </a:ext>
            </a:extLst>
          </p:cNvPr>
          <p:cNvSpPr txBox="1"/>
          <p:nvPr/>
        </p:nvSpPr>
        <p:spPr>
          <a:xfrm>
            <a:off x="3189607" y="301474"/>
            <a:ext cx="5897732" cy="2862322"/>
          </a:xfrm>
          <a:prstGeom prst="rect">
            <a:avLst/>
          </a:prstGeom>
          <a:solidFill>
            <a:schemeClr val="tx1"/>
          </a:solidFill>
          <a:ln>
            <a:solidFill>
              <a:srgbClr val="D43C6F"/>
            </a:solidFill>
          </a:ln>
        </p:spPr>
        <p:txBody>
          <a:bodyPr wrap="square" rtlCol="0">
            <a:spAutoFit/>
          </a:bodyPr>
          <a:lstStyle/>
          <a:p>
            <a:pPr algn="ctr"/>
            <a:endParaRPr lang="en-US" sz="3600" b="1" dirty="0">
              <a:solidFill>
                <a:schemeClr val="bg1"/>
              </a:solidFill>
            </a:endParaRPr>
          </a:p>
          <a:p>
            <a:pPr algn="ctr"/>
            <a:r>
              <a:rPr lang="en-US" sz="5400" b="1" i="1" dirty="0">
                <a:solidFill>
                  <a:schemeClr val="bg1"/>
                </a:solidFill>
              </a:rPr>
              <a:t>Sad News </a:t>
            </a:r>
          </a:p>
          <a:p>
            <a:pPr algn="ctr"/>
            <a:r>
              <a:rPr lang="en-US" sz="5400" b="1" i="1" dirty="0">
                <a:solidFill>
                  <a:schemeClr val="bg1"/>
                </a:solidFill>
              </a:rPr>
              <a:t>to Share…</a:t>
            </a:r>
            <a:endParaRPr lang="en-US" sz="3600" b="1" dirty="0">
              <a:solidFill>
                <a:schemeClr val="bg1"/>
              </a:solidFill>
            </a:endParaRPr>
          </a:p>
          <a:p>
            <a:pPr algn="ctr"/>
            <a:endParaRPr lang="en-US" sz="3600" b="1" dirty="0">
              <a:solidFill>
                <a:schemeClr val="bg1"/>
              </a:solidFill>
            </a:endParaRPr>
          </a:p>
        </p:txBody>
      </p:sp>
    </p:spTree>
    <p:extLst>
      <p:ext uri="{BB962C8B-B14F-4D97-AF65-F5344CB8AC3E}">
        <p14:creationId xmlns:p14="http://schemas.microsoft.com/office/powerpoint/2010/main" val="281181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8ECCA8-D9F9-4EC6-8537-2C2C53707541}"/>
              </a:ext>
            </a:extLst>
          </p:cNvPr>
          <p:cNvSpPr/>
          <p:nvPr/>
        </p:nvSpPr>
        <p:spPr>
          <a:xfrm>
            <a:off x="600719" y="2704443"/>
            <a:ext cx="4166105" cy="724557"/>
          </a:xfrm>
          <a:prstGeom prst="rect">
            <a:avLst/>
          </a:prstGeom>
        </p:spPr>
        <p:txBody>
          <a:bodyPr wrap="square">
            <a:spAutoFit/>
          </a:bodyPr>
          <a:lstStyle/>
          <a:p>
            <a:pPr algn="ctr">
              <a:lnSpc>
                <a:spcPct val="107000"/>
              </a:lnSpc>
              <a:spcAft>
                <a:spcPts val="1900"/>
              </a:spcAft>
            </a:pPr>
            <a:r>
              <a:rPr lang="en-US" sz="20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What are some of the first actions you will take?  </a:t>
            </a:r>
          </a:p>
        </p:txBody>
      </p:sp>
      <p:pic>
        <p:nvPicPr>
          <p:cNvPr id="1030" name="Picture 6" descr="besprimjeran trenje varijabla auto collection - lakesbasincreations.com">
            <a:extLst>
              <a:ext uri="{FF2B5EF4-FFF2-40B4-BE49-F238E27FC236}">
                <a16:creationId xmlns:a16="http://schemas.microsoft.com/office/drawing/2014/main" id="{B46BB454-C285-A0DF-2D10-53C574ED23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67000"/>
                    </a14:imgEffect>
                    <a14:imgEffect>
                      <a14:brightnessContrast contrast="27000"/>
                    </a14:imgEffect>
                  </a14:imgLayer>
                </a14:imgProps>
              </a:ext>
              <a:ext uri="{28A0092B-C50C-407E-A947-70E740481C1C}">
                <a14:useLocalDpi xmlns:a14="http://schemas.microsoft.com/office/drawing/2010/main" val="0"/>
              </a:ext>
            </a:extLst>
          </a:blip>
          <a:srcRect l="22447" t="20928" r="8580" b="17517"/>
          <a:stretch/>
        </p:blipFill>
        <p:spPr bwMode="auto">
          <a:xfrm>
            <a:off x="1373079" y="1635812"/>
            <a:ext cx="9641149" cy="45522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55081C5-5024-6CE1-2113-FCEB6098D374}"/>
              </a:ext>
            </a:extLst>
          </p:cNvPr>
          <p:cNvSpPr txBox="1">
            <a:spLocks/>
          </p:cNvSpPr>
          <p:nvPr/>
        </p:nvSpPr>
        <p:spPr>
          <a:xfrm>
            <a:off x="97654" y="21840"/>
            <a:ext cx="12192000" cy="10504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br>
              <a:rPr lang="en-US" sz="3600" b="1" spc="300" dirty="0">
                <a:solidFill>
                  <a:schemeClr val="accent2"/>
                </a:solidFill>
                <a:latin typeface="Century Gothic" panose="020B0502020202020204" pitchFamily="34" charset="0"/>
              </a:rPr>
            </a:br>
            <a:r>
              <a:rPr lang="en-US" dirty="0"/>
              <a:t>You just inherited his $25M car collection…</a:t>
            </a:r>
          </a:p>
        </p:txBody>
      </p:sp>
    </p:spTree>
    <p:extLst>
      <p:ext uri="{BB962C8B-B14F-4D97-AF65-F5344CB8AC3E}">
        <p14:creationId xmlns:p14="http://schemas.microsoft.com/office/powerpoint/2010/main" val="349419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E3F68B-D560-24C6-0629-A896F5D72FE3}"/>
              </a:ext>
            </a:extLst>
          </p:cNvPr>
          <p:cNvSpPr/>
          <p:nvPr/>
        </p:nvSpPr>
        <p:spPr>
          <a:xfrm>
            <a:off x="-2" y="2283882"/>
            <a:ext cx="5086191" cy="45741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8ECCA8-D9F9-4EC6-8537-2C2C53707541}"/>
              </a:ext>
            </a:extLst>
          </p:cNvPr>
          <p:cNvSpPr/>
          <p:nvPr/>
        </p:nvSpPr>
        <p:spPr>
          <a:xfrm>
            <a:off x="513064" y="2429927"/>
            <a:ext cx="4397409" cy="1641347"/>
          </a:xfrm>
          <a:prstGeom prst="rect">
            <a:avLst/>
          </a:prstGeom>
        </p:spPr>
        <p:txBody>
          <a:bodyPr wrap="square">
            <a:spAutoFit/>
          </a:bodyPr>
          <a:lstStyle/>
          <a:p>
            <a:pPr algn="ctr">
              <a:lnSpc>
                <a:spcPct val="107000"/>
              </a:lnSpc>
              <a:spcAft>
                <a:spcPts val="1900"/>
              </a:spcAft>
            </a:pP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SIX OPTIONS:</a:t>
            </a:r>
            <a:b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Please select one of </a:t>
            </a:r>
            <a:b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these six options that</a:t>
            </a:r>
            <a:b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br>
            <a:r>
              <a:rPr lang="en-US"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feels most like you.</a:t>
            </a:r>
          </a:p>
        </p:txBody>
      </p:sp>
      <p:pic>
        <p:nvPicPr>
          <p:cNvPr id="1030" name="Picture 6" descr="besprimjeran trenje varijabla auto collection - lakesbasincreations.com">
            <a:extLst>
              <a:ext uri="{FF2B5EF4-FFF2-40B4-BE49-F238E27FC236}">
                <a16:creationId xmlns:a16="http://schemas.microsoft.com/office/drawing/2014/main" id="{B46BB454-C285-A0DF-2D10-53C574ED23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2000"/>
                    </a14:imgEffect>
                    <a14:imgEffect>
                      <a14:saturation sat="167000"/>
                    </a14:imgEffect>
                    <a14:imgEffect>
                      <a14:brightnessContrast contrast="27000"/>
                    </a14:imgEffect>
                  </a14:imgLayer>
                </a14:imgProps>
              </a:ext>
              <a:ext uri="{28A0092B-C50C-407E-A947-70E740481C1C}">
                <a14:useLocalDpi xmlns:a14="http://schemas.microsoft.com/office/drawing/2010/main" val="0"/>
              </a:ext>
            </a:extLst>
          </a:blip>
          <a:srcRect l="22447" t="20928" r="8580" b="17517"/>
          <a:stretch/>
        </p:blipFill>
        <p:spPr bwMode="auto">
          <a:xfrm>
            <a:off x="5086189" y="2283882"/>
            <a:ext cx="7105809" cy="4552278"/>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E0CCB364-39F9-E9AD-45EB-21747F636C8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718063" y="4600661"/>
            <a:ext cx="1987413" cy="1926663"/>
          </a:xfrm>
          <a:prstGeom prst="rect">
            <a:avLst/>
          </a:prstGeom>
        </p:spPr>
      </p:pic>
      <p:sp>
        <p:nvSpPr>
          <p:cNvPr id="4" name="Title 1">
            <a:extLst>
              <a:ext uri="{FF2B5EF4-FFF2-40B4-BE49-F238E27FC236}">
                <a16:creationId xmlns:a16="http://schemas.microsoft.com/office/drawing/2014/main" id="{F55081C5-5024-6CE1-2113-FCEB6098D374}"/>
              </a:ext>
            </a:extLst>
          </p:cNvPr>
          <p:cNvSpPr txBox="1">
            <a:spLocks/>
          </p:cNvSpPr>
          <p:nvPr/>
        </p:nvSpPr>
        <p:spPr>
          <a:xfrm>
            <a:off x="97654" y="21840"/>
            <a:ext cx="12192000" cy="10504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br>
              <a:rPr lang="en-US" sz="3600" b="1" spc="300" dirty="0">
                <a:solidFill>
                  <a:schemeClr val="accent2"/>
                </a:solidFill>
                <a:latin typeface="Century Gothic" panose="020B0502020202020204" pitchFamily="34" charset="0"/>
              </a:rPr>
            </a:br>
            <a:r>
              <a:rPr lang="en-US" dirty="0"/>
              <a:t>You just inherited his $25M car collection…</a:t>
            </a:r>
          </a:p>
        </p:txBody>
      </p:sp>
      <p:sp>
        <p:nvSpPr>
          <p:cNvPr id="2" name="TextBox 1">
            <a:extLst>
              <a:ext uri="{FF2B5EF4-FFF2-40B4-BE49-F238E27FC236}">
                <a16:creationId xmlns:a16="http://schemas.microsoft.com/office/drawing/2014/main" id="{273865A7-6E94-BDCB-B841-0E08D735AC2D}"/>
              </a:ext>
            </a:extLst>
          </p:cNvPr>
          <p:cNvSpPr txBox="1"/>
          <p:nvPr/>
        </p:nvSpPr>
        <p:spPr>
          <a:xfrm>
            <a:off x="4136995" y="1231275"/>
            <a:ext cx="4660776" cy="523220"/>
          </a:xfrm>
          <a:prstGeom prst="rect">
            <a:avLst/>
          </a:prstGeom>
          <a:noFill/>
        </p:spPr>
        <p:txBody>
          <a:bodyPr wrap="square" rtlCol="0">
            <a:spAutoFit/>
          </a:bodyPr>
          <a:lstStyle/>
          <a:p>
            <a:r>
              <a:rPr lang="en-US" sz="2800" b="1" spc="300" dirty="0">
                <a:solidFill>
                  <a:srgbClr val="DE361E"/>
                </a:solidFill>
                <a:latin typeface="Century Gothic" panose="020B0502020202020204" pitchFamily="34" charset="0"/>
              </a:rPr>
              <a:t>WHAT WILL YOU DO?</a:t>
            </a:r>
            <a:endParaRPr lang="en-US" sz="2800" dirty="0"/>
          </a:p>
        </p:txBody>
      </p:sp>
    </p:spTree>
    <p:extLst>
      <p:ext uri="{BB962C8B-B14F-4D97-AF65-F5344CB8AC3E}">
        <p14:creationId xmlns:p14="http://schemas.microsoft.com/office/powerpoint/2010/main" val="63322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Priceless Professional Development">
      <a:dk1>
        <a:srgbClr val="3A3B39"/>
      </a:dk1>
      <a:lt1>
        <a:srgbClr val="FFFFFF"/>
      </a:lt1>
      <a:dk2>
        <a:srgbClr val="CA382B"/>
      </a:dk2>
      <a:lt2>
        <a:srgbClr val="E7E6E6"/>
      </a:lt2>
      <a:accent1>
        <a:srgbClr val="CA382B"/>
      </a:accent1>
      <a:accent2>
        <a:srgbClr val="E3682C"/>
      </a:accent2>
      <a:accent3>
        <a:srgbClr val="DB3B4C"/>
      </a:accent3>
      <a:accent4>
        <a:srgbClr val="C13B63"/>
      </a:accent4>
      <a:accent5>
        <a:srgbClr val="773072"/>
      </a:accent5>
      <a:accent6>
        <a:srgbClr val="FF9B00"/>
      </a:accent6>
      <a:hlink>
        <a:srgbClr val="FF9B00"/>
      </a:hlink>
      <a:folHlink>
        <a:srgbClr val="5BC7FB"/>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3523</TotalTime>
  <Words>2825</Words>
  <Application>Microsoft Office PowerPoint</Application>
  <PresentationFormat>Widescreen</PresentationFormat>
  <Paragraphs>292</Paragraphs>
  <Slides>36</Slides>
  <Notes>16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vt:lpstr>
      <vt:lpstr>Office Theme</vt:lpstr>
      <vt:lpstr>How to Use Your TriMetrix Results to Win at Work and Life </vt:lpstr>
      <vt:lpstr>What We’ll Reference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Action That Is Most on My Mind Right Now Is…  (There is NO RIGHT or WRONG ANSWER.)</vt:lpstr>
      <vt:lpstr>Your Top Interests – Are What Puts “Gas in Your Tank” and  Some of Your Greatest Strengths…</vt:lpstr>
      <vt:lpstr>PowerPoint Presentation</vt:lpstr>
      <vt:lpstr>PowerPoint Presentation</vt:lpstr>
      <vt:lpstr>PowerPoint Presentation</vt:lpstr>
      <vt:lpstr>Workplace Motivators: #1 and #2</vt:lpstr>
      <vt:lpstr>Workplace Motivators: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what was most useful to me today…</vt:lpstr>
      <vt:lpstr>How to Use Your TriMetrix Results to Win at Work and Life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Blakemore</dc:creator>
  <cp:lastModifiedBy>Suzie Price</cp:lastModifiedBy>
  <cp:revision>48</cp:revision>
  <dcterms:created xsi:type="dcterms:W3CDTF">2020-05-01T20:57:28Z</dcterms:created>
  <dcterms:modified xsi:type="dcterms:W3CDTF">2024-12-08T21:06:01Z</dcterms:modified>
</cp:coreProperties>
</file>